
<file path=[Content_Types].xml><?xml version="1.0" encoding="utf-8"?>
<Types xmlns="http://schemas.openxmlformats.org/package/2006/content-types">
  <Override PartName="/ppt/slides/slide14.xml" ContentType="application/vnd.openxmlformats-officedocument.presentationml.slide+xml"/>
  <Override PartName="/ppt/slides/slide109.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Override PartName="/ppt/slides/slide114.xml" ContentType="application/vnd.openxmlformats-officedocument.presentationml.slide+xml"/>
  <Default Extension="bin" ContentType="application/vnd.openxmlformats-officedocument.presentationml.printerSettings"/>
  <Override PartName="/ppt/slideLayouts/slideLayout8.xml" ContentType="application/vnd.openxmlformats-officedocument.presentationml.slideLayout+xml"/>
  <Override PartName="/ppt/slides/slide92.xml" ContentType="application/vnd.openxmlformats-officedocument.presentationml.slide+xml"/>
  <Override PartName="/ppt/slides/slide100.xml" ContentType="application/vnd.openxmlformats-officedocument.presentationml.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98.xml" ContentType="application/vnd.openxmlformats-officedocument.presentationml.slide+xml"/>
  <Override PartName="/ppt/slides/slide106.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111.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s/slide7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Layouts/slideLayout9.xml" ContentType="application/vnd.openxmlformats-officedocument.presentationml.slideLayout+xml"/>
  <Override PartName="/ppt/slides/slide20.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slides/slide101.xml" ContentType="application/vnd.openxmlformats-officedocument.presentationml.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Override PartName="/ppt/slides/slide9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s/slide104.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slideLayouts/slideLayout3.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slides/slide51.xml" ContentType="application/vnd.openxmlformats-officedocument.presentationml.slide+xml"/>
  <Override PartName="/ppt/slides/slide48.xml" ContentType="application/vnd.openxmlformats-officedocument.presentationml.slide+xml"/>
  <Override PartName="/ppt/slides/slide67.xml" ContentType="application/vnd.openxmlformats-officedocument.presentationml.slide+xml"/>
  <Override PartName="/ppt/slides/slide108.xml" ContentType="application/vnd.openxmlformats-officedocument.presentationml.slide+xml"/>
  <Override PartName="/ppt/slides/slide32.xml" ContentType="application/vnd.openxmlformats-officedocument.presentationml.slide+xml"/>
  <Override PartName="/ppt/slides/slide113.xml" ContentType="application/vnd.openxmlformats-officedocument.presentationml.slide+xml"/>
  <Override PartName="/ppt/slides/slide29.xml" ContentType="application/vnd.openxmlformats-officedocument.presentationml.slide+xml"/>
  <Override PartName="/ppt/slides/slide86.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91.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s/slide105.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ppt/slides/slide110.xml" ContentType="application/vnd.openxmlformats-officedocument.presentationml.slide+xml"/>
  <Override PartName="/ppt/slideLayouts/slideLayout4.xml" ContentType="application/vnd.openxmlformats-officedocument.presentationml.slideLayout+xml"/>
  <Default Extension="pdf" ContentType="application/pdf"/>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17"/>
  </p:notesMasterIdLst>
  <p:sldIdLst>
    <p:sldId id="409" r:id="rId2"/>
    <p:sldId id="782" r:id="rId3"/>
    <p:sldId id="783" r:id="rId4"/>
    <p:sldId id="784" r:id="rId5"/>
    <p:sldId id="558" r:id="rId6"/>
    <p:sldId id="771" r:id="rId7"/>
    <p:sldId id="566" r:id="rId8"/>
    <p:sldId id="561" r:id="rId9"/>
    <p:sldId id="854" r:id="rId10"/>
    <p:sldId id="855" r:id="rId11"/>
    <p:sldId id="856" r:id="rId12"/>
    <p:sldId id="857" r:id="rId13"/>
    <p:sldId id="858" r:id="rId14"/>
    <p:sldId id="859" r:id="rId15"/>
    <p:sldId id="860" r:id="rId16"/>
    <p:sldId id="861" r:id="rId17"/>
    <p:sldId id="562" r:id="rId18"/>
    <p:sldId id="764" r:id="rId19"/>
    <p:sldId id="787" r:id="rId20"/>
    <p:sldId id="765" r:id="rId21"/>
    <p:sldId id="788" r:id="rId22"/>
    <p:sldId id="766" r:id="rId23"/>
    <p:sldId id="789" r:id="rId24"/>
    <p:sldId id="767" r:id="rId25"/>
    <p:sldId id="790" r:id="rId26"/>
    <p:sldId id="768" r:id="rId27"/>
    <p:sldId id="658" r:id="rId28"/>
    <p:sldId id="687" r:id="rId29"/>
    <p:sldId id="688" r:id="rId30"/>
    <p:sldId id="772" r:id="rId31"/>
    <p:sldId id="690" r:id="rId32"/>
    <p:sldId id="691" r:id="rId33"/>
    <p:sldId id="692" r:id="rId34"/>
    <p:sldId id="693" r:id="rId35"/>
    <p:sldId id="694" r:id="rId36"/>
    <p:sldId id="695" r:id="rId37"/>
    <p:sldId id="696" r:id="rId38"/>
    <p:sldId id="697" r:id="rId39"/>
    <p:sldId id="826" r:id="rId40"/>
    <p:sldId id="702" r:id="rId41"/>
    <p:sldId id="703" r:id="rId42"/>
    <p:sldId id="704" r:id="rId43"/>
    <p:sldId id="781" r:id="rId44"/>
    <p:sldId id="773" r:id="rId45"/>
    <p:sldId id="705" r:id="rId46"/>
    <p:sldId id="791" r:id="rId47"/>
    <p:sldId id="825" r:id="rId48"/>
    <p:sldId id="824" r:id="rId49"/>
    <p:sldId id="774" r:id="rId50"/>
    <p:sldId id="707" r:id="rId51"/>
    <p:sldId id="708" r:id="rId52"/>
    <p:sldId id="823" r:id="rId53"/>
    <p:sldId id="711" r:id="rId54"/>
    <p:sldId id="775" r:id="rId55"/>
    <p:sldId id="713" r:id="rId56"/>
    <p:sldId id="714" r:id="rId57"/>
    <p:sldId id="792" r:id="rId58"/>
    <p:sldId id="718" r:id="rId59"/>
    <p:sldId id="719" r:id="rId60"/>
    <p:sldId id="716" r:id="rId61"/>
    <p:sldId id="717" r:id="rId62"/>
    <p:sldId id="720" r:id="rId63"/>
    <p:sldId id="721" r:id="rId64"/>
    <p:sldId id="723" r:id="rId65"/>
    <p:sldId id="827" r:id="rId66"/>
    <p:sldId id="850" r:id="rId67"/>
    <p:sldId id="851" r:id="rId68"/>
    <p:sldId id="852" r:id="rId69"/>
    <p:sldId id="853" r:id="rId70"/>
    <p:sldId id="793" r:id="rId71"/>
    <p:sldId id="799" r:id="rId72"/>
    <p:sldId id="800" r:id="rId73"/>
    <p:sldId id="801" r:id="rId74"/>
    <p:sldId id="802" r:id="rId75"/>
    <p:sldId id="803" r:id="rId76"/>
    <p:sldId id="804" r:id="rId77"/>
    <p:sldId id="805" r:id="rId78"/>
    <p:sldId id="806" r:id="rId79"/>
    <p:sldId id="807" r:id="rId80"/>
    <p:sldId id="808" r:id="rId81"/>
    <p:sldId id="809" r:id="rId82"/>
    <p:sldId id="810" r:id="rId83"/>
    <p:sldId id="811" r:id="rId84"/>
    <p:sldId id="812" r:id="rId85"/>
    <p:sldId id="813" r:id="rId86"/>
    <p:sldId id="822" r:id="rId87"/>
    <p:sldId id="814" r:id="rId88"/>
    <p:sldId id="815" r:id="rId89"/>
    <p:sldId id="816" r:id="rId90"/>
    <p:sldId id="817" r:id="rId91"/>
    <p:sldId id="818" r:id="rId92"/>
    <p:sldId id="819" r:id="rId93"/>
    <p:sldId id="820" r:id="rId94"/>
    <p:sldId id="821" r:id="rId95"/>
    <p:sldId id="742" r:id="rId96"/>
    <p:sldId id="743" r:id="rId97"/>
    <p:sldId id="744" r:id="rId98"/>
    <p:sldId id="745" r:id="rId99"/>
    <p:sldId id="746" r:id="rId100"/>
    <p:sldId id="747" r:id="rId101"/>
    <p:sldId id="753" r:id="rId102"/>
    <p:sldId id="829" r:id="rId103"/>
    <p:sldId id="844" r:id="rId104"/>
    <p:sldId id="845" r:id="rId105"/>
    <p:sldId id="846" r:id="rId106"/>
    <p:sldId id="847" r:id="rId107"/>
    <p:sldId id="848" r:id="rId108"/>
    <p:sldId id="828" r:id="rId109"/>
    <p:sldId id="794" r:id="rId110"/>
    <p:sldId id="785" r:id="rId111"/>
    <p:sldId id="786" r:id="rId112"/>
    <p:sldId id="795" r:id="rId113"/>
    <p:sldId id="796" r:id="rId114"/>
    <p:sldId id="797" r:id="rId115"/>
    <p:sldId id="798" r:id="rId116"/>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10" charset="0"/>
        <a:ea typeface="+mn-ea"/>
        <a:cs typeface="+mn-cs"/>
      </a:defRPr>
    </a:lvl5pPr>
    <a:lvl6pPr marL="2286000" algn="l" defTabSz="457200" rtl="0" eaLnBrk="1" latinLnBrk="0" hangingPunct="1">
      <a:defRPr sz="2400" kern="1200">
        <a:solidFill>
          <a:schemeClr val="tx1"/>
        </a:solidFill>
        <a:latin typeface="Times" pitchFamily="-110" charset="0"/>
        <a:ea typeface="+mn-ea"/>
        <a:cs typeface="+mn-cs"/>
      </a:defRPr>
    </a:lvl6pPr>
    <a:lvl7pPr marL="2743200" algn="l" defTabSz="457200" rtl="0" eaLnBrk="1" latinLnBrk="0" hangingPunct="1">
      <a:defRPr sz="2400" kern="1200">
        <a:solidFill>
          <a:schemeClr val="tx1"/>
        </a:solidFill>
        <a:latin typeface="Times" pitchFamily="-110" charset="0"/>
        <a:ea typeface="+mn-ea"/>
        <a:cs typeface="+mn-cs"/>
      </a:defRPr>
    </a:lvl7pPr>
    <a:lvl8pPr marL="3200400" algn="l" defTabSz="457200" rtl="0" eaLnBrk="1" latinLnBrk="0" hangingPunct="1">
      <a:defRPr sz="2400" kern="1200">
        <a:solidFill>
          <a:schemeClr val="tx1"/>
        </a:solidFill>
        <a:latin typeface="Times" pitchFamily="-110" charset="0"/>
        <a:ea typeface="+mn-ea"/>
        <a:cs typeface="+mn-cs"/>
      </a:defRPr>
    </a:lvl8pPr>
    <a:lvl9pPr marL="3657600" algn="l" defTabSz="457200" rtl="0" eaLnBrk="1" latinLnBrk="0" hangingPunct="1">
      <a:defRPr sz="2400" kern="1200">
        <a:solidFill>
          <a:schemeClr val="tx1"/>
        </a:solidFill>
        <a:latin typeface="Times"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EFF69"/>
    <a:srgbClr val="E5FF63"/>
    <a:srgbClr val="BF1D1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85" autoAdjust="0"/>
    <p:restoredTop sz="94660"/>
  </p:normalViewPr>
  <p:slideViewPr>
    <p:cSldViewPr>
      <p:cViewPr>
        <p:scale>
          <a:sx n="120" d="100"/>
          <a:sy n="120" d="100"/>
        </p:scale>
        <p:origin x="-544" y="24"/>
      </p:cViewPr>
      <p:guideLst>
        <p:guide orient="horz" pos="19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defRPr>
            </a:lvl1pPr>
          </a:lstStyle>
          <a:p>
            <a:pPr>
              <a:defRPr/>
            </a:pPr>
            <a:endParaRPr lang="fr-FR"/>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defRPr>
            </a:lvl1pPr>
          </a:lstStyle>
          <a:p>
            <a:pPr>
              <a:defRPr/>
            </a:pPr>
            <a:endParaRPr lang="fr-F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defRPr>
            </a:lvl1pPr>
          </a:lstStyle>
          <a:p>
            <a:pPr>
              <a:defRPr/>
            </a:pPr>
            <a:endParaRPr lang="fr-FR"/>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6" charset="0"/>
              </a:defRPr>
            </a:lvl1pPr>
          </a:lstStyle>
          <a:p>
            <a:pPr>
              <a:defRPr/>
            </a:pPr>
            <a:fld id="{3A65BF8D-155B-C74C-BFB6-2F757BB126C8}"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2" charset="0"/>
        <a:ea typeface="ＭＳ Ｐゴシック" pitchFamily="32"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Times" pitchFamily="32"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Times" pitchFamily="32"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Times" pitchFamily="32"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Times" pitchFamily="32" charset="0"/>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Espace réservé de l'image des diapositives 1"/>
          <p:cNvSpPr>
            <a:spLocks noGrp="1" noRot="1" noChangeAspect="1"/>
          </p:cNvSpPr>
          <p:nvPr>
            <p:ph type="sldImg"/>
          </p:nvPr>
        </p:nvSpPr>
        <p:spPr>
          <a:ln/>
        </p:spPr>
      </p:sp>
      <p:sp>
        <p:nvSpPr>
          <p:cNvPr id="20483" name="Espace réservé des commentaires 2"/>
          <p:cNvSpPr>
            <a:spLocks noGrp="1"/>
          </p:cNvSpPr>
          <p:nvPr>
            <p:ph type="body" idx="1"/>
          </p:nvPr>
        </p:nvSpPr>
        <p:spPr>
          <a:noFill/>
          <a:ln/>
        </p:spPr>
        <p:txBody>
          <a:bodyPr/>
          <a:lstStyle/>
          <a:p>
            <a:r>
              <a:rPr lang="fr-FR" smtClean="0">
                <a:latin typeface="Times" pitchFamily="-110" charset="0"/>
                <a:ea typeface="ＭＳ Ｐゴシック" pitchFamily="-110" charset="-128"/>
                <a:cs typeface="ＭＳ Ｐゴシック" pitchFamily="-110" charset="-128"/>
              </a:rPr>
              <a:t>Pourquoi DENOMBREMENT ?</a:t>
            </a:r>
          </a:p>
        </p:txBody>
      </p:sp>
      <p:sp>
        <p:nvSpPr>
          <p:cNvPr id="20484" name="Espace réservé du numéro de diapositive 3"/>
          <p:cNvSpPr>
            <a:spLocks noGrp="1"/>
          </p:cNvSpPr>
          <p:nvPr>
            <p:ph type="sldNum" sz="quarter" idx="5"/>
          </p:nvPr>
        </p:nvSpPr>
        <p:spPr>
          <a:noFill/>
        </p:spPr>
        <p:txBody>
          <a:bodyPr/>
          <a:lstStyle/>
          <a:p>
            <a:fld id="{F9BC4705-D53C-C249-9161-3567A514ED95}" type="slidenum">
              <a:rPr lang="fr-FR" smtClean="0">
                <a:latin typeface="Times" pitchFamily="-110" charset="0"/>
              </a:rPr>
              <a:pPr/>
              <a:t>17</a:t>
            </a:fld>
            <a:endParaRPr lang="fr-FR" smtClean="0">
              <a:latin typeface="Times" pitchFamily="-11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Espace réservé de l'image des diapositives 1"/>
          <p:cNvSpPr>
            <a:spLocks noGrp="1" noRot="1" noChangeAspect="1"/>
          </p:cNvSpPr>
          <p:nvPr>
            <p:ph type="sldImg"/>
          </p:nvPr>
        </p:nvSpPr>
        <p:spPr>
          <a:ln/>
        </p:spPr>
      </p:sp>
      <p:sp>
        <p:nvSpPr>
          <p:cNvPr id="28675" name="Espace réservé des commentaires 2"/>
          <p:cNvSpPr>
            <a:spLocks noGrp="1"/>
          </p:cNvSpPr>
          <p:nvPr>
            <p:ph type="body" idx="1"/>
          </p:nvPr>
        </p:nvSpPr>
        <p:spPr>
          <a:noFill/>
          <a:ln/>
        </p:spPr>
        <p:txBody>
          <a:bodyPr/>
          <a:lstStyle/>
          <a:p>
            <a:r>
              <a:rPr lang="fr-FR" smtClean="0">
                <a:latin typeface="Times" pitchFamily="-110" charset="0"/>
                <a:ea typeface="ＭＳ Ｐゴシック" pitchFamily="-110" charset="-128"/>
                <a:cs typeface="ＭＳ Ｐゴシック" pitchFamily="-110" charset="-128"/>
              </a:rPr>
              <a:t>Pourquoi DENOMBREMENT ?</a:t>
            </a:r>
          </a:p>
        </p:txBody>
      </p:sp>
      <p:sp>
        <p:nvSpPr>
          <p:cNvPr id="28676" name="Espace réservé du numéro de diapositive 3"/>
          <p:cNvSpPr>
            <a:spLocks noGrp="1"/>
          </p:cNvSpPr>
          <p:nvPr>
            <p:ph type="sldNum" sz="quarter" idx="5"/>
          </p:nvPr>
        </p:nvSpPr>
        <p:spPr>
          <a:noFill/>
        </p:spPr>
        <p:txBody>
          <a:bodyPr/>
          <a:lstStyle/>
          <a:p>
            <a:fld id="{C4D55ECF-F928-8B40-83D7-5A32DB3EF67A}" type="slidenum">
              <a:rPr lang="fr-FR" smtClean="0">
                <a:latin typeface="Times" pitchFamily="-110" charset="0"/>
              </a:rPr>
              <a:pPr/>
              <a:t>27</a:t>
            </a:fld>
            <a:endParaRPr lang="fr-FR" smtClean="0">
              <a:latin typeface="Times" pitchFamily="-11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Espace réservé de l'image des diapositives 1"/>
          <p:cNvSpPr>
            <a:spLocks noGrp="1" noRot="1" noChangeAspect="1"/>
          </p:cNvSpPr>
          <p:nvPr>
            <p:ph type="sldImg"/>
          </p:nvPr>
        </p:nvSpPr>
        <p:spPr>
          <a:ln/>
        </p:spPr>
      </p:sp>
      <p:sp>
        <p:nvSpPr>
          <p:cNvPr id="48131" name="Espace réservé des commentaires 2"/>
          <p:cNvSpPr>
            <a:spLocks noGrp="1"/>
          </p:cNvSpPr>
          <p:nvPr>
            <p:ph type="body" idx="1"/>
          </p:nvPr>
        </p:nvSpPr>
        <p:spPr>
          <a:noFill/>
          <a:ln/>
        </p:spPr>
        <p:txBody>
          <a:bodyPr/>
          <a:lstStyle/>
          <a:p>
            <a:r>
              <a:rPr lang="fr-FR" smtClean="0">
                <a:latin typeface="Times" pitchFamily="-110" charset="0"/>
                <a:ea typeface="ＭＳ Ｐゴシック" pitchFamily="-110" charset="-128"/>
                <a:cs typeface="ＭＳ Ｐゴシック" pitchFamily="-110" charset="-128"/>
              </a:rPr>
              <a:t>Cette tâche met en jeu une seule quantité alors que le nombre naît de la comparaison de quantités différentes.</a:t>
            </a:r>
          </a:p>
          <a:p>
            <a:r>
              <a:rPr lang="fr-FR" smtClean="0">
                <a:latin typeface="Times" pitchFamily="-110" charset="0"/>
                <a:ea typeface="ＭＳ Ｐゴシック" pitchFamily="-110" charset="-128"/>
                <a:cs typeface="ＭＳ Ｐゴシック" pitchFamily="-110" charset="-128"/>
              </a:rPr>
              <a:t>Tâche dont l’intérêt a été grandement surestimé.</a:t>
            </a:r>
          </a:p>
          <a:p>
            <a:endParaRPr lang="fr-FR" smtClean="0">
              <a:latin typeface="Times" pitchFamily="-110" charset="0"/>
              <a:ea typeface="ＭＳ Ｐゴシック" pitchFamily="-110" charset="-128"/>
              <a:cs typeface="ＭＳ Ｐゴシック" pitchFamily="-110" charset="-128"/>
            </a:endParaRPr>
          </a:p>
        </p:txBody>
      </p:sp>
      <p:sp>
        <p:nvSpPr>
          <p:cNvPr id="48132" name="Espace réservé du numéro de diapositive 3"/>
          <p:cNvSpPr>
            <a:spLocks noGrp="1"/>
          </p:cNvSpPr>
          <p:nvPr>
            <p:ph type="sldNum" sz="quarter" idx="5"/>
          </p:nvPr>
        </p:nvSpPr>
        <p:spPr>
          <a:noFill/>
        </p:spPr>
        <p:txBody>
          <a:bodyPr/>
          <a:lstStyle/>
          <a:p>
            <a:fld id="{D36EF8FC-978A-D248-8A29-0A246DF1549A}" type="slidenum">
              <a:rPr lang="fr-FR" smtClean="0">
                <a:latin typeface="Times" pitchFamily="-110" charset="0"/>
              </a:rPr>
              <a:pPr/>
              <a:t>41</a:t>
            </a:fld>
            <a:endParaRPr lang="fr-FR" smtClean="0">
              <a:latin typeface="Times" pitchFamily="-11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Espace réservé de l'image des diapositives 1"/>
          <p:cNvSpPr>
            <a:spLocks noGrp="1" noRot="1" noChangeAspect="1"/>
          </p:cNvSpPr>
          <p:nvPr>
            <p:ph type="sldImg"/>
          </p:nvPr>
        </p:nvSpPr>
        <p:spPr>
          <a:ln/>
        </p:spPr>
      </p:sp>
      <p:sp>
        <p:nvSpPr>
          <p:cNvPr id="48131" name="Espace réservé des commentaires 2"/>
          <p:cNvSpPr>
            <a:spLocks noGrp="1"/>
          </p:cNvSpPr>
          <p:nvPr>
            <p:ph type="body" idx="1"/>
          </p:nvPr>
        </p:nvSpPr>
        <p:spPr>
          <a:noFill/>
          <a:ln/>
        </p:spPr>
        <p:txBody>
          <a:bodyPr/>
          <a:lstStyle/>
          <a:p>
            <a:r>
              <a:rPr lang="fr-FR" smtClean="0">
                <a:latin typeface="Times" pitchFamily="-110" charset="0"/>
                <a:ea typeface="ＭＳ Ｐゴシック" pitchFamily="-110" charset="-128"/>
                <a:cs typeface="ＭＳ Ｐゴシック" pitchFamily="-110" charset="-128"/>
              </a:rPr>
              <a:t>Cette tâche met en jeu une seule quantité alors que le nombre naît de la comparaison de quantités différentes.</a:t>
            </a:r>
          </a:p>
          <a:p>
            <a:r>
              <a:rPr lang="fr-FR" smtClean="0">
                <a:latin typeface="Times" pitchFamily="-110" charset="0"/>
                <a:ea typeface="ＭＳ Ｐゴシック" pitchFamily="-110" charset="-128"/>
                <a:cs typeface="ＭＳ Ｐゴシック" pitchFamily="-110" charset="-128"/>
              </a:rPr>
              <a:t>Tâche dont l’intérêt a été grandement surestimé.</a:t>
            </a:r>
          </a:p>
          <a:p>
            <a:endParaRPr lang="fr-FR" smtClean="0">
              <a:latin typeface="Times" pitchFamily="-110" charset="0"/>
              <a:ea typeface="ＭＳ Ｐゴシック" pitchFamily="-110" charset="-128"/>
              <a:cs typeface="ＭＳ Ｐゴシック" pitchFamily="-110" charset="-128"/>
            </a:endParaRPr>
          </a:p>
        </p:txBody>
      </p:sp>
      <p:sp>
        <p:nvSpPr>
          <p:cNvPr id="48132" name="Espace réservé du numéro de diapositive 3"/>
          <p:cNvSpPr>
            <a:spLocks noGrp="1"/>
          </p:cNvSpPr>
          <p:nvPr>
            <p:ph type="sldNum" sz="quarter" idx="5"/>
          </p:nvPr>
        </p:nvSpPr>
        <p:spPr>
          <a:noFill/>
        </p:spPr>
        <p:txBody>
          <a:bodyPr/>
          <a:lstStyle/>
          <a:p>
            <a:fld id="{D36EF8FC-978A-D248-8A29-0A246DF1549A}" type="slidenum">
              <a:rPr lang="fr-FR" smtClean="0">
                <a:latin typeface="Times" pitchFamily="-110" charset="0"/>
              </a:rPr>
              <a:pPr/>
              <a:t>42</a:t>
            </a:fld>
            <a:endParaRPr lang="fr-FR" smtClean="0">
              <a:latin typeface="Times" pitchFamily="-11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Espace réservé de l'image des diapositives 1"/>
          <p:cNvSpPr>
            <a:spLocks noGrp="1" noRot="1" noChangeAspect="1"/>
          </p:cNvSpPr>
          <p:nvPr>
            <p:ph type="sldImg"/>
          </p:nvPr>
        </p:nvSpPr>
        <p:spPr>
          <a:ln/>
        </p:spPr>
      </p:sp>
      <p:sp>
        <p:nvSpPr>
          <p:cNvPr id="48131" name="Espace réservé des commentaires 2"/>
          <p:cNvSpPr>
            <a:spLocks noGrp="1"/>
          </p:cNvSpPr>
          <p:nvPr>
            <p:ph type="body" idx="1"/>
          </p:nvPr>
        </p:nvSpPr>
        <p:spPr>
          <a:noFill/>
          <a:ln/>
        </p:spPr>
        <p:txBody>
          <a:bodyPr/>
          <a:lstStyle/>
          <a:p>
            <a:r>
              <a:rPr lang="fr-FR" smtClean="0">
                <a:latin typeface="Times" pitchFamily="-110" charset="0"/>
                <a:ea typeface="ＭＳ Ｐゴシック" pitchFamily="-110" charset="-128"/>
                <a:cs typeface="ＭＳ Ｐゴシック" pitchFamily="-110" charset="-128"/>
              </a:rPr>
              <a:t>Cette tâche met en jeu une seule quantité alors que le nombre naît de la comparaison de quantités différentes.</a:t>
            </a:r>
          </a:p>
          <a:p>
            <a:r>
              <a:rPr lang="fr-FR" smtClean="0">
                <a:latin typeface="Times" pitchFamily="-110" charset="0"/>
                <a:ea typeface="ＭＳ Ｐゴシック" pitchFamily="-110" charset="-128"/>
                <a:cs typeface="ＭＳ Ｐゴシック" pitchFamily="-110" charset="-128"/>
              </a:rPr>
              <a:t>Tâche dont l’intérêt a été grandement surestimé.</a:t>
            </a:r>
          </a:p>
          <a:p>
            <a:endParaRPr lang="fr-FR" smtClean="0">
              <a:latin typeface="Times" pitchFamily="-110" charset="0"/>
              <a:ea typeface="ＭＳ Ｐゴシック" pitchFamily="-110" charset="-128"/>
              <a:cs typeface="ＭＳ Ｐゴシック" pitchFamily="-110" charset="-128"/>
            </a:endParaRPr>
          </a:p>
        </p:txBody>
      </p:sp>
      <p:sp>
        <p:nvSpPr>
          <p:cNvPr id="48132" name="Espace réservé du numéro de diapositive 3"/>
          <p:cNvSpPr>
            <a:spLocks noGrp="1"/>
          </p:cNvSpPr>
          <p:nvPr>
            <p:ph type="sldNum" sz="quarter" idx="5"/>
          </p:nvPr>
        </p:nvSpPr>
        <p:spPr>
          <a:noFill/>
        </p:spPr>
        <p:txBody>
          <a:bodyPr/>
          <a:lstStyle/>
          <a:p>
            <a:fld id="{D36EF8FC-978A-D248-8A29-0A246DF1549A}" type="slidenum">
              <a:rPr lang="fr-FR" smtClean="0">
                <a:latin typeface="Times" pitchFamily="-110" charset="0"/>
              </a:rPr>
              <a:pPr/>
              <a:t>43</a:t>
            </a:fld>
            <a:endParaRPr lang="fr-FR" smtClean="0">
              <a:latin typeface="Times" pitchFamily="-11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255D30F-238A-4141-950E-01CA6EA519B7}"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C8F9592-47C6-2B4E-88FB-45ED22D3B6F4}"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C2C3031-BA4F-1D4B-B221-A71E3F7E5F15}"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A85CCD5-1924-FB4B-A0CF-E86C5BE4A6F1}"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1EA08A7-606C-E84C-9AFA-5B6C366598C0}"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68AF5A0-EB8A-A14D-B06F-E1E7B40A7A04}"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F4ED3DAD-3BA2-0342-A092-93C3B77D40F6}"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C8CB39E-21CF-734D-8D3C-E56F439C2459}"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8B2313AD-D636-544C-9833-746328226984}"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BE0473A-8A25-284A-83C1-B586899D9D11}"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DFACBE5-2297-6C4C-BD8B-5410AF1B4FA5}"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defRPr>
            </a:lvl1pPr>
          </a:lstStyle>
          <a:p>
            <a:pPr>
              <a:defRPr/>
            </a:pPr>
            <a:fld id="{33E773F9-5059-1542-89D7-3A62BB1E003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2" charset="-128"/>
          <a:cs typeface="ＭＳ Ｐゴシック" pitchFamily="32" charset="-128"/>
        </a:defRPr>
      </a:lvl1pPr>
      <a:lvl2pPr algn="ctr" rtl="0" eaLnBrk="0" fontAlgn="base" hangingPunct="0">
        <a:spcBef>
          <a:spcPct val="0"/>
        </a:spcBef>
        <a:spcAft>
          <a:spcPct val="0"/>
        </a:spcAft>
        <a:defRPr sz="4400">
          <a:solidFill>
            <a:schemeClr val="tx2"/>
          </a:solidFill>
          <a:latin typeface="Times" pitchFamily="32" charset="0"/>
          <a:ea typeface="ＭＳ Ｐゴシック" pitchFamily="32" charset="-128"/>
          <a:cs typeface="ＭＳ Ｐゴシック" pitchFamily="32" charset="-128"/>
        </a:defRPr>
      </a:lvl2pPr>
      <a:lvl3pPr algn="ctr" rtl="0" eaLnBrk="0" fontAlgn="base" hangingPunct="0">
        <a:spcBef>
          <a:spcPct val="0"/>
        </a:spcBef>
        <a:spcAft>
          <a:spcPct val="0"/>
        </a:spcAft>
        <a:defRPr sz="4400">
          <a:solidFill>
            <a:schemeClr val="tx2"/>
          </a:solidFill>
          <a:latin typeface="Times" pitchFamily="32" charset="0"/>
          <a:ea typeface="ＭＳ Ｐゴシック" pitchFamily="32" charset="-128"/>
          <a:cs typeface="ＭＳ Ｐゴシック" pitchFamily="32" charset="-128"/>
        </a:defRPr>
      </a:lvl3pPr>
      <a:lvl4pPr algn="ctr" rtl="0" eaLnBrk="0" fontAlgn="base" hangingPunct="0">
        <a:spcBef>
          <a:spcPct val="0"/>
        </a:spcBef>
        <a:spcAft>
          <a:spcPct val="0"/>
        </a:spcAft>
        <a:defRPr sz="4400">
          <a:solidFill>
            <a:schemeClr val="tx2"/>
          </a:solidFill>
          <a:latin typeface="Times" pitchFamily="32" charset="0"/>
          <a:ea typeface="ＭＳ Ｐゴシック" pitchFamily="32" charset="-128"/>
          <a:cs typeface="ＭＳ Ｐゴシック" pitchFamily="32" charset="-128"/>
        </a:defRPr>
      </a:lvl4pPr>
      <a:lvl5pPr algn="ctr" rtl="0" eaLnBrk="0" fontAlgn="base" hangingPunct="0">
        <a:spcBef>
          <a:spcPct val="0"/>
        </a:spcBef>
        <a:spcAft>
          <a:spcPct val="0"/>
        </a:spcAft>
        <a:defRPr sz="4400">
          <a:solidFill>
            <a:schemeClr val="tx2"/>
          </a:solidFill>
          <a:latin typeface="Times" pitchFamily="32" charset="0"/>
          <a:ea typeface="ＭＳ Ｐゴシック" pitchFamily="32" charset="-128"/>
          <a:cs typeface="ＭＳ Ｐゴシック" pitchFamily="32" charset="-128"/>
        </a:defRPr>
      </a:lvl5pPr>
      <a:lvl6pPr marL="457200" algn="ctr" rtl="0" fontAlgn="base">
        <a:spcBef>
          <a:spcPct val="0"/>
        </a:spcBef>
        <a:spcAft>
          <a:spcPct val="0"/>
        </a:spcAft>
        <a:defRPr sz="4400">
          <a:solidFill>
            <a:schemeClr val="tx2"/>
          </a:solidFill>
          <a:latin typeface="Times" pitchFamily="32" charset="0"/>
        </a:defRPr>
      </a:lvl6pPr>
      <a:lvl7pPr marL="914400" algn="ctr" rtl="0" fontAlgn="base">
        <a:spcBef>
          <a:spcPct val="0"/>
        </a:spcBef>
        <a:spcAft>
          <a:spcPct val="0"/>
        </a:spcAft>
        <a:defRPr sz="4400">
          <a:solidFill>
            <a:schemeClr val="tx2"/>
          </a:solidFill>
          <a:latin typeface="Times" pitchFamily="32" charset="0"/>
        </a:defRPr>
      </a:lvl7pPr>
      <a:lvl8pPr marL="1371600" algn="ctr" rtl="0" fontAlgn="base">
        <a:spcBef>
          <a:spcPct val="0"/>
        </a:spcBef>
        <a:spcAft>
          <a:spcPct val="0"/>
        </a:spcAft>
        <a:defRPr sz="4400">
          <a:solidFill>
            <a:schemeClr val="tx2"/>
          </a:solidFill>
          <a:latin typeface="Times" pitchFamily="32" charset="0"/>
        </a:defRPr>
      </a:lvl8pPr>
      <a:lvl9pPr marL="1828800" algn="ctr" rtl="0" fontAlgn="base">
        <a:spcBef>
          <a:spcPct val="0"/>
        </a:spcBef>
        <a:spcAft>
          <a:spcPct val="0"/>
        </a:spcAft>
        <a:defRPr sz="4400">
          <a:solidFill>
            <a:schemeClr val="tx2"/>
          </a:solidFill>
          <a:latin typeface="Times" pitchFamily="3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2" charset="-128"/>
          <a:cs typeface="ＭＳ Ｐゴシック" pitchFamily="3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2"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df"/><Relationship Id="rId3" Type="http://schemas.openxmlformats.org/officeDocument/2006/relationships/image" Target="../media/image6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localhost/Users/remi/Desktop/S083_A.sw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localhost/Users/remi/Desktop/S096_A.swf"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localhost/Users/remi/Desktop/S104_A.swf"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df"/><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d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remi/Desktop/S052_C.sw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cfem.asso.fr/debats/premiers-apprentissages-numeriqu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df"/><Relationship Id="rId3"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df"/></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df"/><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7.pd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df"/><Relationship Id="rId5" Type="http://schemas.openxmlformats.org/officeDocument/2006/relationships/image" Target="../media/image34.png"/><Relationship Id="rId6" Type="http://schemas.openxmlformats.org/officeDocument/2006/relationships/image" Target="../media/image35.pdf"/><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1.pdf"/></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df"/><Relationship Id="rId5" Type="http://schemas.openxmlformats.org/officeDocument/2006/relationships/image" Target="../media/image34.png"/><Relationship Id="rId6" Type="http://schemas.openxmlformats.org/officeDocument/2006/relationships/image" Target="../media/image35.pdf"/><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1.pd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df"/><Relationship Id="rId3" Type="http://schemas.openxmlformats.org/officeDocument/2006/relationships/image" Target="../media/image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df"/><Relationship Id="rId3" Type="http://schemas.openxmlformats.org/officeDocument/2006/relationships/image" Target="../media/image32.png"/></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df"/><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df"/></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df"/><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d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df"/><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pd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df"/><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df"/><Relationship Id="rId3" Type="http://schemas.openxmlformats.org/officeDocument/2006/relationships/image" Target="../media/image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df"/><Relationship Id="rId3" Type="http://schemas.openxmlformats.org/officeDocument/2006/relationships/image" Target="../media/image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df"/><Relationship Id="rId3" Type="http://schemas.openxmlformats.org/officeDocument/2006/relationships/image" Target="../media/image53.png"/></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4.pdf"/><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48.pd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df"/><Relationship Id="rId3" Type="http://schemas.openxmlformats.org/officeDocument/2006/relationships/image" Target="../media/image4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df"/><Relationship Id="rId5" Type="http://schemas.openxmlformats.org/officeDocument/2006/relationships/image" Target="../media/image59.png"/><Relationship Id="rId6" Type="http://schemas.openxmlformats.org/officeDocument/2006/relationships/image" Target="../media/image60.pdf"/><Relationship Id="rId7" Type="http://schemas.openxmlformats.org/officeDocument/2006/relationships/image" Target="../media/image61.png"/><Relationship Id="rId8" Type="http://schemas.openxmlformats.org/officeDocument/2006/relationships/image" Target="../media/image62.pdf"/><Relationship Id="rId9" Type="http://schemas.openxmlformats.org/officeDocument/2006/relationships/image" Target="../media/image63.png"/><Relationship Id="rId10" Type="http://schemas.openxmlformats.org/officeDocument/2006/relationships/image" Target="../media/image64.pdf"/><Relationship Id="rId11"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56.pdf"/></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8.pdf"/><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62.pdf"/></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6.pdf"/><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8.pdf"/></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df"/><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8.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14338" name="Text Box 6"/>
          <p:cNvSpPr txBox="1">
            <a:spLocks noChangeArrowheads="1"/>
          </p:cNvSpPr>
          <p:nvPr/>
        </p:nvSpPr>
        <p:spPr bwMode="auto">
          <a:xfrm>
            <a:off x="0" y="0"/>
            <a:ext cx="9144000" cy="1447800"/>
          </a:xfrm>
          <a:prstGeom prst="rect">
            <a:avLst/>
          </a:prstGeom>
          <a:solidFill>
            <a:srgbClr val="FFFF00"/>
          </a:solidFill>
          <a:ln w="9525">
            <a:noFill/>
            <a:miter lim="800000"/>
            <a:headEnd/>
            <a:tailEnd/>
          </a:ln>
        </p:spPr>
        <p:txBody>
          <a:bodyPr>
            <a:prstTxWarp prst="textNoShape">
              <a:avLst/>
            </a:prstTxWarp>
          </a:bodyPr>
          <a:lstStyle/>
          <a:p>
            <a:pPr algn="ctr">
              <a:spcBef>
                <a:spcPct val="50000"/>
              </a:spcBef>
            </a:pPr>
            <a:r>
              <a:rPr lang="fr-FR" sz="2800" b="1" dirty="0" smtClean="0"/>
              <a:t>Placé, </a:t>
            </a:r>
            <a:r>
              <a:rPr lang="fr-FR" sz="2800" b="1" dirty="0" smtClean="0"/>
              <a:t>le 9 novembre 2016</a:t>
            </a:r>
          </a:p>
        </p:txBody>
      </p:sp>
      <p:sp>
        <p:nvSpPr>
          <p:cNvPr id="14339" name="Text Box 7"/>
          <p:cNvSpPr txBox="1">
            <a:spLocks noChangeArrowheads="1"/>
          </p:cNvSpPr>
          <p:nvPr/>
        </p:nvSpPr>
        <p:spPr bwMode="auto">
          <a:xfrm>
            <a:off x="0" y="4191000"/>
            <a:ext cx="9144000" cy="2667000"/>
          </a:xfrm>
          <a:prstGeom prst="rect">
            <a:avLst/>
          </a:prstGeom>
          <a:solidFill>
            <a:srgbClr val="FFFF00"/>
          </a:solidFill>
          <a:ln w="9525">
            <a:noFill/>
            <a:miter lim="800000"/>
            <a:headEnd/>
            <a:tailEnd/>
          </a:ln>
        </p:spPr>
        <p:txBody>
          <a:bodyPr tIns="190800">
            <a:prstTxWarp prst="textNoShape">
              <a:avLst/>
            </a:prstTxWarp>
          </a:bodyPr>
          <a:lstStyle/>
          <a:p>
            <a:pPr algn="ctr">
              <a:lnSpc>
                <a:spcPct val="70000"/>
              </a:lnSpc>
              <a:spcBef>
                <a:spcPct val="90000"/>
              </a:spcBef>
            </a:pPr>
            <a:r>
              <a:rPr lang="fr-FR" b="1" dirty="0"/>
              <a:t>Rémi </a:t>
            </a:r>
            <a:r>
              <a:rPr lang="fr-FR" b="1" dirty="0" smtClean="0"/>
              <a:t>BRISSIAUD</a:t>
            </a:r>
          </a:p>
          <a:p>
            <a:pPr algn="ctr">
              <a:lnSpc>
                <a:spcPct val="70000"/>
              </a:lnSpc>
              <a:spcBef>
                <a:spcPct val="90000"/>
              </a:spcBef>
            </a:pPr>
            <a:r>
              <a:rPr lang="fr-FR" b="1" dirty="0" smtClean="0"/>
              <a:t>MC honoraire de psychologie cognitive</a:t>
            </a:r>
          </a:p>
          <a:p>
            <a:pPr algn="ctr">
              <a:spcBef>
                <a:spcPct val="50000"/>
              </a:spcBef>
            </a:pPr>
            <a:r>
              <a:rPr lang="fr-FR" sz="2000" b="1" dirty="0"/>
              <a:t>Équipe “ Compréhension, Raisonnement et Acquisition de Connaissances ” Laboratoire Paragraphe - Paris 8</a:t>
            </a:r>
          </a:p>
          <a:p>
            <a:pPr algn="ctr">
              <a:spcBef>
                <a:spcPct val="50000"/>
              </a:spcBef>
            </a:pPr>
            <a:r>
              <a:rPr lang="fr-FR" sz="2000" b="1" dirty="0"/>
              <a:t>Conseil scientifique de l’AGEEM</a:t>
            </a:r>
          </a:p>
        </p:txBody>
      </p:sp>
      <p:sp>
        <p:nvSpPr>
          <p:cNvPr id="14340" name="ZoneTexte 6"/>
          <p:cNvSpPr txBox="1">
            <a:spLocks noChangeArrowheads="1"/>
          </p:cNvSpPr>
          <p:nvPr/>
        </p:nvSpPr>
        <p:spPr bwMode="auto">
          <a:xfrm>
            <a:off x="0" y="1447800"/>
            <a:ext cx="9144000" cy="2438400"/>
          </a:xfrm>
          <a:prstGeom prst="rect">
            <a:avLst/>
          </a:prstGeom>
          <a:noFill/>
          <a:ln w="9525">
            <a:noFill/>
            <a:miter lim="800000"/>
            <a:headEnd/>
            <a:tailEnd/>
          </a:ln>
        </p:spPr>
        <p:txBody>
          <a:bodyPr wrap="none">
            <a:prstTxWarp prst="textNoShape">
              <a:avLst/>
            </a:prstTxWarp>
          </a:bodyPr>
          <a:lstStyle/>
          <a:p>
            <a:pPr algn="ctr">
              <a:spcAft>
                <a:spcPts val="600"/>
              </a:spcAft>
            </a:pPr>
            <a:r>
              <a:rPr lang="fr-FR" sz="3600" b="1" dirty="0" smtClean="0">
                <a:ea typeface="ＭＳ Ｐゴシック" pitchFamily="-110" charset="-128"/>
                <a:cs typeface="ＭＳ Ｐゴシック" pitchFamily="-110" charset="-128"/>
              </a:rPr>
              <a:t>L’approche du nombre</a:t>
            </a:r>
          </a:p>
          <a:p>
            <a:pPr algn="ctr">
              <a:spcAft>
                <a:spcPts val="1800"/>
              </a:spcAft>
            </a:pPr>
            <a:r>
              <a:rPr lang="fr-FR" sz="3600" b="1" dirty="0" smtClean="0">
                <a:ea typeface="ＭＳ Ｐゴシック" pitchFamily="-110" charset="-128"/>
                <a:cs typeface="ＭＳ Ｐゴシック" pitchFamily="-110" charset="-128"/>
              </a:rPr>
              <a:t>dans les programmes 2015 (C1) et 2016 (C2)</a:t>
            </a:r>
          </a:p>
          <a:p>
            <a:pPr algn="ctr">
              <a:spcAft>
                <a:spcPts val="600"/>
              </a:spcAft>
            </a:pPr>
            <a:r>
              <a:rPr lang="fr-FR" b="1" dirty="0" smtClean="0">
                <a:ea typeface="ＭＳ Ｐゴシック" pitchFamily="-110" charset="-128"/>
                <a:cs typeface="ＭＳ Ｐゴシック" pitchFamily="-110" charset="-128"/>
              </a:rPr>
              <a:t>Comprendre les raisons du changement </a:t>
            </a:r>
          </a:p>
          <a:p>
            <a:pPr algn="ctr">
              <a:spcAft>
                <a:spcPts val="600"/>
              </a:spcAft>
            </a:pPr>
            <a:r>
              <a:rPr lang="fr-FR" b="1" dirty="0" smtClean="0">
                <a:ea typeface="ＭＳ Ｐゴシック" pitchFamily="-110" charset="-128"/>
                <a:cs typeface="ＭＳ Ｐゴシック" pitchFamily="-110" charset="-128"/>
              </a:rPr>
              <a:t>et accéder aux principaux gestes professionnels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23982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22224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22098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2209800" y="2143780"/>
            <a:ext cx="457200" cy="523220"/>
          </a:xfrm>
          <a:prstGeom prst="rect">
            <a:avLst/>
          </a:prstGeom>
          <a:noFill/>
        </p:spPr>
        <p:txBody>
          <a:bodyPr wrap="square" rtlCol="0">
            <a:spAutoFit/>
          </a:bodyPr>
          <a:lstStyle/>
          <a:p>
            <a:r>
              <a:rPr lang="fr-FR" sz="2800" b="1" dirty="0" smtClean="0"/>
              <a:t>2</a:t>
            </a:r>
            <a:endParaRPr lang="fr-FR" sz="2800"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0"/>
            <a:ext cx="9144000" cy="2908489"/>
          </a:xfrm>
          <a:prstGeom prst="rect">
            <a:avLst/>
          </a:prstGeom>
          <a:solidFill>
            <a:schemeClr val="accent1"/>
          </a:solidFill>
          <a:ln w="9525">
            <a:noFill/>
            <a:miter lim="800000"/>
            <a:headEnd/>
            <a:tailEnd/>
          </a:ln>
        </p:spPr>
        <p:txBody>
          <a:bodyPr anchor="ctr">
            <a:prstTxWarp prst="textNoShape">
              <a:avLst/>
            </a:prstTxWarp>
            <a:spAutoFit/>
          </a:bodyPr>
          <a:lstStyle/>
          <a:p>
            <a:pPr>
              <a:spcAft>
                <a:spcPts val="600"/>
              </a:spcAft>
            </a:pPr>
            <a:r>
              <a:rPr lang="fr-FR" sz="2800" b="1" dirty="0" smtClean="0"/>
              <a:t>Trois types de </a:t>
            </a:r>
            <a:r>
              <a:rPr lang="fr-FR" sz="2800" b="1" dirty="0" err="1" smtClean="0"/>
              <a:t>situations-problèmes</a:t>
            </a:r>
            <a:r>
              <a:rPr lang="fr-FR" sz="2800" b="1" dirty="0" smtClean="0"/>
              <a:t> en </a:t>
            </a:r>
            <a:r>
              <a:rPr lang="fr-FR" sz="2800" b="1" dirty="0"/>
              <a:t>PS </a:t>
            </a:r>
            <a:r>
              <a:rPr lang="fr-FR" sz="2800" b="1" dirty="0" smtClean="0"/>
              <a:t>:</a:t>
            </a:r>
          </a:p>
          <a:p>
            <a:pPr marL="514350" indent="-514350">
              <a:spcAft>
                <a:spcPts val="600"/>
              </a:spcAft>
              <a:buFont typeface="+mj-lt"/>
              <a:buAutoNum type="arabicPeriod"/>
            </a:pPr>
            <a:r>
              <a:rPr lang="fr-FR" sz="2800" b="1" dirty="0" smtClean="0"/>
              <a:t>Dans l’image, il y a N… (avec N = 3, 2 ou 1)</a:t>
            </a:r>
          </a:p>
          <a:p>
            <a:pPr marL="514350" indent="-514350">
              <a:spcAft>
                <a:spcPts val="600"/>
              </a:spcAft>
              <a:buFont typeface="+mj-lt"/>
              <a:buAutoNum type="arabicPeriod"/>
            </a:pPr>
            <a:r>
              <a:rPr lang="fr-FR" sz="2800" b="1" dirty="0" smtClean="0"/>
              <a:t>Il y a 3 éléphants et 3 tabourets mais 2 éléphants ne sont pas sur leur tabouret…</a:t>
            </a:r>
          </a:p>
          <a:p>
            <a:pPr marL="514350" indent="-514350">
              <a:spcAft>
                <a:spcPts val="600"/>
              </a:spcAft>
              <a:buFont typeface="+mj-lt"/>
              <a:buAutoNum type="arabicPeriod"/>
            </a:pPr>
            <a:r>
              <a:rPr lang="fr-FR" sz="2800" b="1" dirty="0" smtClean="0"/>
              <a:t>Il y a 3 nounours et 2 chaises.                               Combien de nounours vont rester debout ?</a:t>
            </a:r>
          </a:p>
        </p:txBody>
      </p:sp>
      <p:sp>
        <p:nvSpPr>
          <p:cNvPr id="3" name="ZoneTexte 15"/>
          <p:cNvSpPr txBox="1">
            <a:spLocks noChangeArrowheads="1"/>
          </p:cNvSpPr>
          <p:nvPr/>
        </p:nvSpPr>
        <p:spPr bwMode="auto">
          <a:xfrm>
            <a:off x="0" y="3200400"/>
            <a:ext cx="9144000" cy="1384995"/>
          </a:xfrm>
          <a:prstGeom prst="rect">
            <a:avLst/>
          </a:prstGeom>
          <a:solidFill>
            <a:srgbClr val="FFFF00"/>
          </a:solidFill>
          <a:ln w="9525">
            <a:noFill/>
            <a:miter lim="800000"/>
            <a:headEnd/>
            <a:tailEnd/>
          </a:ln>
        </p:spPr>
        <p:txBody>
          <a:bodyPr>
            <a:prstTxWarp prst="textNoShape">
              <a:avLst/>
            </a:prstTxWarp>
            <a:spAutoFit/>
          </a:bodyPr>
          <a:lstStyle/>
          <a:p>
            <a:r>
              <a:rPr lang="fr-FR" sz="2800" b="1" dirty="0" smtClean="0"/>
              <a:t>Ces trois situations ont en commun… </a:t>
            </a:r>
          </a:p>
          <a:p>
            <a:r>
              <a:rPr lang="fr-FR" sz="2800" b="1" dirty="0" smtClean="0"/>
              <a:t>qu’elles mettent en jeu </a:t>
            </a:r>
            <a:r>
              <a:rPr lang="fr-FR" b="1" cap="all" dirty="0" smtClean="0">
                <a:solidFill>
                  <a:srgbClr val="FF0000"/>
                </a:solidFill>
              </a:rPr>
              <a:t>DEUX quantités de tailles différentes</a:t>
            </a:r>
            <a:r>
              <a:rPr lang="fr-FR" sz="2800" b="1" dirty="0" smtClean="0">
                <a:solidFill>
                  <a:srgbClr val="FF0000"/>
                </a:solidFill>
              </a:rPr>
              <a:t> </a:t>
            </a:r>
            <a:r>
              <a:rPr lang="fr-FR" sz="2800" b="1" dirty="0" smtClean="0"/>
              <a:t>et qu’elles invitent à les </a:t>
            </a:r>
            <a:r>
              <a:rPr lang="fr-FR" b="1" cap="all" dirty="0" smtClean="0">
                <a:solidFill>
                  <a:srgbClr val="FF0000"/>
                </a:solidFill>
              </a:rPr>
              <a:t>comparer</a:t>
            </a:r>
            <a:r>
              <a:rPr lang="fr-FR" sz="2800" b="1" dirty="0" smtClean="0"/>
              <a:t>.</a:t>
            </a:r>
            <a:endParaRPr lang="fr-FR"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 name="ZoneTexte 15"/>
          <p:cNvSpPr txBox="1">
            <a:spLocks noChangeArrowheads="1"/>
          </p:cNvSpPr>
          <p:nvPr/>
        </p:nvSpPr>
        <p:spPr bwMode="auto">
          <a:xfrm>
            <a:off x="0" y="609600"/>
            <a:ext cx="9144000" cy="1384995"/>
          </a:xfrm>
          <a:prstGeom prst="rect">
            <a:avLst/>
          </a:prstGeom>
          <a:solidFill>
            <a:srgbClr val="CCFFCC"/>
          </a:solidFill>
          <a:ln w="9525">
            <a:noFill/>
            <a:miter lim="800000"/>
            <a:headEnd/>
            <a:tailEnd/>
          </a:ln>
        </p:spPr>
        <p:txBody>
          <a:bodyPr wrap="square">
            <a:prstTxWarp prst="textNoShape">
              <a:avLst/>
            </a:prstTxWarp>
            <a:spAutoFit/>
          </a:bodyPr>
          <a:lstStyle/>
          <a:p>
            <a:pPr>
              <a:spcAft>
                <a:spcPts val="1800"/>
              </a:spcAft>
              <a:buFont typeface="Arial"/>
              <a:buChar char="•"/>
            </a:pPr>
            <a:r>
              <a:rPr lang="fr-FR" sz="2800" b="1" dirty="0" smtClean="0"/>
              <a:t> En MS, étude du nombre 4 en enseignant le </a:t>
            </a:r>
            <a:r>
              <a:rPr lang="fr-FR" sz="2800" b="1" dirty="0" err="1" smtClean="0"/>
              <a:t>comptage-dénombrement</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ea typeface="Wingdings" pitchFamily="-110" charset="2"/>
                <a:cs typeface="Wingdings" pitchFamily="-110" charset="2"/>
              </a:rPr>
              <a:t> 4 et en </a:t>
            </a:r>
            <a:r>
              <a:rPr lang="fr-FR" sz="2800" b="1" dirty="0" smtClean="0"/>
              <a:t>proposant les trois </a:t>
            </a:r>
            <a:r>
              <a:rPr lang="fr-FR" sz="2800" b="1" dirty="0" err="1" smtClean="0"/>
              <a:t>situations-problèmes</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latin typeface="+mn-lt"/>
                <a:ea typeface="Wingdings" pitchFamily="-110" charset="2"/>
                <a:cs typeface="Wingdings" pitchFamily="-110" charset="2"/>
              </a:rPr>
              <a:t> 4</a:t>
            </a:r>
          </a:p>
        </p:txBody>
      </p:sp>
      <p:sp>
        <p:nvSpPr>
          <p:cNvPr id="208" name="ZoneTexte 207"/>
          <p:cNvSpPr txBox="1"/>
          <p:nvPr/>
        </p:nvSpPr>
        <p:spPr>
          <a:xfrm>
            <a:off x="1600200" y="0"/>
            <a:ext cx="5867400" cy="461665"/>
          </a:xfrm>
          <a:prstGeom prst="rect">
            <a:avLst/>
          </a:prstGeom>
          <a:solidFill>
            <a:srgbClr val="FFFF00"/>
          </a:solidFill>
        </p:spPr>
        <p:txBody>
          <a:bodyPr wrap="square" rtlCol="0">
            <a:spAutoFit/>
          </a:bodyPr>
          <a:lstStyle/>
          <a:p>
            <a:pPr algn="ctr"/>
            <a:r>
              <a:rPr lang="fr-FR" b="1" cap="all" dirty="0" smtClean="0"/>
              <a:t>Suite de la progression</a:t>
            </a:r>
            <a:endParaRPr lang="fr-FR" b="1" cap="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 name="Rectangle 4"/>
          <p:cNvSpPr>
            <a:spLocks noChangeArrowheads="1"/>
          </p:cNvSpPr>
          <p:nvPr/>
        </p:nvSpPr>
        <p:spPr bwMode="auto">
          <a:xfrm>
            <a:off x="2057400" y="2514600"/>
            <a:ext cx="8763000" cy="17526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6" name="ZoneTexte 5"/>
          <p:cNvSpPr txBox="1"/>
          <p:nvPr/>
        </p:nvSpPr>
        <p:spPr>
          <a:xfrm>
            <a:off x="152400" y="5105400"/>
            <a:ext cx="4953000" cy="609600"/>
          </a:xfrm>
          <a:prstGeom prst="rect">
            <a:avLst/>
          </a:prstGeom>
          <a:solidFill>
            <a:srgbClr val="CCFFCC"/>
          </a:solidFill>
        </p:spPr>
        <p:txBody>
          <a:bodyPr wrap="square" rtlCol="0">
            <a:noAutofit/>
          </a:bodyPr>
          <a:lstStyle/>
          <a:p>
            <a:r>
              <a:rPr lang="fr-FR" b="1" dirty="0" err="1" smtClean="0"/>
              <a:t>Bandet</a:t>
            </a:r>
            <a:r>
              <a:rPr lang="fr-FR" b="1" dirty="0" smtClean="0"/>
              <a:t> (1962) ; </a:t>
            </a:r>
            <a:r>
              <a:rPr lang="fr-FR" b="1" dirty="0" err="1" smtClean="0"/>
              <a:t>Brandicourt</a:t>
            </a:r>
            <a:r>
              <a:rPr lang="fr-FR" b="1" dirty="0" smtClean="0"/>
              <a:t> (1962)  </a:t>
            </a:r>
          </a:p>
          <a:p>
            <a:endParaRPr lang="fr-FR" b="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 name="Rectangle 4"/>
          <p:cNvSpPr>
            <a:spLocks noChangeArrowheads="1"/>
          </p:cNvSpPr>
          <p:nvPr/>
        </p:nvSpPr>
        <p:spPr bwMode="auto">
          <a:xfrm>
            <a:off x="3200400" y="2514600"/>
            <a:ext cx="8763000" cy="17526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6" name="ZoneTexte 5"/>
          <p:cNvSpPr txBox="1"/>
          <p:nvPr/>
        </p:nvSpPr>
        <p:spPr>
          <a:xfrm>
            <a:off x="152400" y="5105400"/>
            <a:ext cx="4953000" cy="609600"/>
          </a:xfrm>
          <a:prstGeom prst="rect">
            <a:avLst/>
          </a:prstGeom>
          <a:solidFill>
            <a:srgbClr val="CCFFCC"/>
          </a:solidFill>
        </p:spPr>
        <p:txBody>
          <a:bodyPr wrap="square" rtlCol="0">
            <a:noAutofit/>
          </a:bodyPr>
          <a:lstStyle/>
          <a:p>
            <a:r>
              <a:rPr lang="fr-FR" b="1" dirty="0" err="1" smtClean="0"/>
              <a:t>Bandet</a:t>
            </a:r>
            <a:r>
              <a:rPr lang="fr-FR" b="1" dirty="0" smtClean="0"/>
              <a:t> (1962) ; </a:t>
            </a:r>
            <a:r>
              <a:rPr lang="fr-FR" b="1" dirty="0" err="1" smtClean="0"/>
              <a:t>Brandicourt</a:t>
            </a:r>
            <a:r>
              <a:rPr lang="fr-FR" b="1" dirty="0" smtClean="0"/>
              <a:t> (1962)  </a:t>
            </a:r>
          </a:p>
          <a:p>
            <a:endParaRPr lang="fr-FR"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 name="Rectangle 4"/>
          <p:cNvSpPr>
            <a:spLocks noChangeArrowheads="1"/>
          </p:cNvSpPr>
          <p:nvPr/>
        </p:nvSpPr>
        <p:spPr bwMode="auto">
          <a:xfrm>
            <a:off x="4648200" y="2514600"/>
            <a:ext cx="8763000" cy="17526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6" name="ZoneTexte 5"/>
          <p:cNvSpPr txBox="1"/>
          <p:nvPr/>
        </p:nvSpPr>
        <p:spPr>
          <a:xfrm>
            <a:off x="152400" y="5105400"/>
            <a:ext cx="4953000" cy="609600"/>
          </a:xfrm>
          <a:prstGeom prst="rect">
            <a:avLst/>
          </a:prstGeom>
          <a:solidFill>
            <a:srgbClr val="CCFFCC"/>
          </a:solidFill>
        </p:spPr>
        <p:txBody>
          <a:bodyPr wrap="square" rtlCol="0">
            <a:noAutofit/>
          </a:bodyPr>
          <a:lstStyle/>
          <a:p>
            <a:r>
              <a:rPr lang="fr-FR" b="1" dirty="0" err="1" smtClean="0"/>
              <a:t>Bandet</a:t>
            </a:r>
            <a:r>
              <a:rPr lang="fr-FR" b="1" dirty="0" smtClean="0"/>
              <a:t> (1962) ; </a:t>
            </a:r>
            <a:r>
              <a:rPr lang="fr-FR" b="1" dirty="0" err="1" smtClean="0"/>
              <a:t>Brandicourt</a:t>
            </a:r>
            <a:r>
              <a:rPr lang="fr-FR" b="1" dirty="0" smtClean="0"/>
              <a:t> (1962)  </a:t>
            </a:r>
          </a:p>
          <a:p>
            <a:endParaRPr lang="fr-FR" b="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 name="Rectangle 4"/>
          <p:cNvSpPr>
            <a:spLocks noChangeArrowheads="1"/>
          </p:cNvSpPr>
          <p:nvPr/>
        </p:nvSpPr>
        <p:spPr bwMode="auto">
          <a:xfrm>
            <a:off x="5943600" y="2514600"/>
            <a:ext cx="8763000" cy="17526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6" name="ZoneTexte 5"/>
          <p:cNvSpPr txBox="1"/>
          <p:nvPr/>
        </p:nvSpPr>
        <p:spPr>
          <a:xfrm>
            <a:off x="152400" y="5105400"/>
            <a:ext cx="4953000" cy="609600"/>
          </a:xfrm>
          <a:prstGeom prst="rect">
            <a:avLst/>
          </a:prstGeom>
          <a:solidFill>
            <a:srgbClr val="CCFFCC"/>
          </a:solidFill>
        </p:spPr>
        <p:txBody>
          <a:bodyPr wrap="square" rtlCol="0">
            <a:noAutofit/>
          </a:bodyPr>
          <a:lstStyle/>
          <a:p>
            <a:r>
              <a:rPr lang="fr-FR" b="1" dirty="0" err="1" smtClean="0"/>
              <a:t>Bandet</a:t>
            </a:r>
            <a:r>
              <a:rPr lang="fr-FR" b="1" dirty="0" smtClean="0"/>
              <a:t> (1962) ; </a:t>
            </a:r>
            <a:r>
              <a:rPr lang="fr-FR" b="1" dirty="0" err="1" smtClean="0"/>
              <a:t>Brandicourt</a:t>
            </a:r>
            <a:r>
              <a:rPr lang="fr-FR" b="1" dirty="0" smtClean="0"/>
              <a:t> (1962)  </a:t>
            </a:r>
          </a:p>
          <a:p>
            <a:endParaRPr lang="fr-FR"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Lapi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2743200"/>
            <a:ext cx="5651500" cy="1308100"/>
          </a:xfrm>
          <a:prstGeom prst="rect">
            <a:avLst/>
          </a:prstGeom>
        </p:spPr>
      </p:pic>
      <p:cxnSp>
        <p:nvCxnSpPr>
          <p:cNvPr id="19" name="Connecteur droit 18"/>
          <p:cNvCxnSpPr/>
          <p:nvPr/>
        </p:nvCxnSpPr>
        <p:spPr bwMode="auto">
          <a:xfrm>
            <a:off x="1676400" y="4038600"/>
            <a:ext cx="56388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flipH="1" flipV="1">
            <a:off x="6667500" y="3390900"/>
            <a:ext cx="12954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 name="Rectangle 4"/>
          <p:cNvSpPr>
            <a:spLocks noChangeArrowheads="1"/>
          </p:cNvSpPr>
          <p:nvPr/>
        </p:nvSpPr>
        <p:spPr bwMode="auto">
          <a:xfrm>
            <a:off x="7620000" y="2514600"/>
            <a:ext cx="8763000" cy="17526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6" name="ZoneTexte 5"/>
          <p:cNvSpPr txBox="1"/>
          <p:nvPr/>
        </p:nvSpPr>
        <p:spPr>
          <a:xfrm>
            <a:off x="152400" y="5105400"/>
            <a:ext cx="4953000" cy="609600"/>
          </a:xfrm>
          <a:prstGeom prst="rect">
            <a:avLst/>
          </a:prstGeom>
          <a:solidFill>
            <a:srgbClr val="CCFFCC"/>
          </a:solidFill>
        </p:spPr>
        <p:txBody>
          <a:bodyPr wrap="square" rtlCol="0">
            <a:noAutofit/>
          </a:bodyPr>
          <a:lstStyle/>
          <a:p>
            <a:r>
              <a:rPr lang="fr-FR" b="1" dirty="0" err="1" smtClean="0"/>
              <a:t>Bandet</a:t>
            </a:r>
            <a:r>
              <a:rPr lang="fr-FR" b="1" dirty="0" smtClean="0"/>
              <a:t> (1962) ; </a:t>
            </a:r>
            <a:r>
              <a:rPr lang="fr-FR" b="1" dirty="0" err="1" smtClean="0"/>
              <a:t>Brandicourt</a:t>
            </a:r>
            <a:r>
              <a:rPr lang="fr-FR" b="1" dirty="0" smtClean="0"/>
              <a:t> (1962)  </a:t>
            </a:r>
          </a:p>
          <a:p>
            <a:endParaRPr lang="fr-FR"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 name="ZoneTexte 15"/>
          <p:cNvSpPr txBox="1">
            <a:spLocks noChangeArrowheads="1"/>
          </p:cNvSpPr>
          <p:nvPr/>
        </p:nvSpPr>
        <p:spPr bwMode="auto">
          <a:xfrm>
            <a:off x="0" y="609600"/>
            <a:ext cx="9144000" cy="1384995"/>
          </a:xfrm>
          <a:prstGeom prst="rect">
            <a:avLst/>
          </a:prstGeom>
          <a:solidFill>
            <a:srgbClr val="CCFFCC"/>
          </a:solidFill>
          <a:ln w="9525">
            <a:noFill/>
            <a:miter lim="800000"/>
            <a:headEnd/>
            <a:tailEnd/>
          </a:ln>
        </p:spPr>
        <p:txBody>
          <a:bodyPr wrap="square">
            <a:prstTxWarp prst="textNoShape">
              <a:avLst/>
            </a:prstTxWarp>
            <a:spAutoFit/>
          </a:bodyPr>
          <a:lstStyle/>
          <a:p>
            <a:pPr>
              <a:spcAft>
                <a:spcPts val="1800"/>
              </a:spcAft>
              <a:buFont typeface="Arial"/>
              <a:buChar char="•"/>
            </a:pPr>
            <a:r>
              <a:rPr lang="fr-FR" sz="2800" b="1" dirty="0" smtClean="0"/>
              <a:t> En MS, étude du nombre 4 en enseignant le </a:t>
            </a:r>
            <a:r>
              <a:rPr lang="fr-FR" sz="2800" b="1" dirty="0" err="1" smtClean="0"/>
              <a:t>comptage-dénombrement</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ea typeface="Wingdings" pitchFamily="-110" charset="2"/>
                <a:cs typeface="Wingdings" pitchFamily="-110" charset="2"/>
              </a:rPr>
              <a:t> 4 et en </a:t>
            </a:r>
            <a:r>
              <a:rPr lang="fr-FR" sz="2800" b="1" dirty="0" smtClean="0"/>
              <a:t>proposant les trois </a:t>
            </a:r>
            <a:r>
              <a:rPr lang="fr-FR" sz="2800" b="1" dirty="0" err="1" smtClean="0"/>
              <a:t>situations-problèmes</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latin typeface="+mn-lt"/>
                <a:ea typeface="Wingdings" pitchFamily="-110" charset="2"/>
                <a:cs typeface="Wingdings" pitchFamily="-110" charset="2"/>
              </a:rPr>
              <a:t> 4</a:t>
            </a:r>
          </a:p>
        </p:txBody>
      </p:sp>
      <p:sp>
        <p:nvSpPr>
          <p:cNvPr id="208" name="ZoneTexte 207"/>
          <p:cNvSpPr txBox="1"/>
          <p:nvPr/>
        </p:nvSpPr>
        <p:spPr>
          <a:xfrm>
            <a:off x="1600200" y="0"/>
            <a:ext cx="5867400" cy="461665"/>
          </a:xfrm>
          <a:prstGeom prst="rect">
            <a:avLst/>
          </a:prstGeom>
          <a:solidFill>
            <a:srgbClr val="FFFF00"/>
          </a:solidFill>
        </p:spPr>
        <p:txBody>
          <a:bodyPr wrap="square" rtlCol="0">
            <a:spAutoFit/>
          </a:bodyPr>
          <a:lstStyle/>
          <a:p>
            <a:pPr algn="ctr"/>
            <a:r>
              <a:rPr lang="fr-FR" b="1" cap="all" dirty="0" smtClean="0"/>
              <a:t>Suite de la progression</a:t>
            </a:r>
            <a:endParaRPr lang="fr-FR" b="1" cap="all" dirty="0"/>
          </a:p>
        </p:txBody>
      </p:sp>
      <p:sp>
        <p:nvSpPr>
          <p:cNvPr id="209" name="ZoneTexte 15"/>
          <p:cNvSpPr txBox="1">
            <a:spLocks noChangeArrowheads="1"/>
          </p:cNvSpPr>
          <p:nvPr/>
        </p:nvSpPr>
        <p:spPr bwMode="auto">
          <a:xfrm>
            <a:off x="0" y="2017693"/>
            <a:ext cx="9144000" cy="1384995"/>
          </a:xfrm>
          <a:prstGeom prst="rect">
            <a:avLst/>
          </a:prstGeom>
          <a:solidFill>
            <a:srgbClr val="CCFFCC"/>
          </a:solidFill>
          <a:ln w="9525">
            <a:noFill/>
            <a:miter lim="800000"/>
            <a:headEnd/>
            <a:tailEnd/>
          </a:ln>
        </p:spPr>
        <p:txBody>
          <a:bodyPr wrap="square">
            <a:prstTxWarp prst="textNoShape">
              <a:avLst/>
            </a:prstTxWarp>
            <a:spAutoFit/>
          </a:bodyPr>
          <a:lstStyle/>
          <a:p>
            <a:pPr>
              <a:spcAft>
                <a:spcPts val="1800"/>
              </a:spcAft>
              <a:buFont typeface="Arial"/>
              <a:buChar char="•"/>
            </a:pPr>
            <a:r>
              <a:rPr lang="fr-FR" sz="2800" b="1" dirty="0" smtClean="0"/>
              <a:t> Puis, étude du nombre 5 en enseignant le </a:t>
            </a:r>
            <a:r>
              <a:rPr lang="fr-FR" sz="2800" b="1" dirty="0" err="1" smtClean="0"/>
              <a:t>comptage-dénombrement</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ea typeface="Wingdings" pitchFamily="-110" charset="2"/>
                <a:cs typeface="Wingdings" pitchFamily="-110" charset="2"/>
              </a:rPr>
              <a:t> 5 et en </a:t>
            </a:r>
            <a:r>
              <a:rPr lang="fr-FR" sz="2800" b="1" dirty="0" smtClean="0"/>
              <a:t>proposant les trois </a:t>
            </a:r>
            <a:r>
              <a:rPr lang="fr-FR" sz="2800" b="1" dirty="0" err="1" smtClean="0"/>
              <a:t>situations-problèmes</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ea typeface="Wingdings" pitchFamily="-110" charset="2"/>
                <a:cs typeface="Wingdings" pitchFamily="-110" charset="2"/>
              </a:rPr>
              <a:t> 5</a:t>
            </a:r>
            <a:endParaRPr lang="fr-FR" sz="2800" b="1" dirty="0" smtClean="0">
              <a:latin typeface="+mn-lt"/>
              <a:ea typeface="Wingdings" pitchFamily="-110" charset="2"/>
              <a:cs typeface="Wingdings" pitchFamily="-110" charset="2"/>
            </a:endParaRPr>
          </a:p>
        </p:txBody>
      </p:sp>
      <p:sp>
        <p:nvSpPr>
          <p:cNvPr id="210" name="ZoneTexte 15"/>
          <p:cNvSpPr txBox="1">
            <a:spLocks noChangeArrowheads="1"/>
          </p:cNvSpPr>
          <p:nvPr/>
        </p:nvSpPr>
        <p:spPr bwMode="auto">
          <a:xfrm>
            <a:off x="0" y="3429000"/>
            <a:ext cx="9144000" cy="954107"/>
          </a:xfrm>
          <a:prstGeom prst="rect">
            <a:avLst/>
          </a:prstGeom>
          <a:solidFill>
            <a:srgbClr val="CCFFCC"/>
          </a:solidFill>
          <a:ln w="9525">
            <a:noFill/>
            <a:miter lim="800000"/>
            <a:headEnd/>
            <a:tailEnd/>
          </a:ln>
        </p:spPr>
        <p:txBody>
          <a:bodyPr wrap="square">
            <a:prstTxWarp prst="textNoShape">
              <a:avLst/>
            </a:prstTxWarp>
            <a:spAutoFit/>
          </a:bodyPr>
          <a:lstStyle/>
          <a:p>
            <a:pPr>
              <a:spcAft>
                <a:spcPts val="1800"/>
              </a:spcAft>
              <a:buFont typeface="Arial"/>
              <a:buChar char="•"/>
            </a:pPr>
            <a:r>
              <a:rPr lang="fr-FR" sz="2800" b="1" dirty="0" smtClean="0"/>
              <a:t> </a:t>
            </a:r>
            <a:r>
              <a:rPr lang="fr-FR" sz="2800" b="1" dirty="0" smtClean="0">
                <a:ea typeface="Wingdings" pitchFamily="-110" charset="2"/>
                <a:cs typeface="Wingdings" pitchFamily="-110" charset="2"/>
              </a:rPr>
              <a:t>En GS, étude des </a:t>
            </a:r>
            <a:r>
              <a:rPr lang="fr-FR" sz="2800" b="1" smtClean="0">
                <a:ea typeface="Wingdings" pitchFamily="-110" charset="2"/>
                <a:cs typeface="Wingdings" pitchFamily="-110" charset="2"/>
              </a:rPr>
              <a:t>nbres</a:t>
            </a:r>
            <a:r>
              <a:rPr lang="fr-FR" sz="2800" b="1" dirty="0" smtClean="0">
                <a:ea typeface="Wingdings" pitchFamily="-110" charset="2"/>
                <a:cs typeface="Wingdings" pitchFamily="-110" charset="2"/>
              </a:rPr>
              <a:t> 6, 7, 8, 9 et 10 présentés comme « 5 et encore 1 », « 5 et encore 2 », « 5 et encore 3 »…</a:t>
            </a:r>
          </a:p>
        </p:txBody>
      </p:sp>
      <p:grpSp>
        <p:nvGrpSpPr>
          <p:cNvPr id="2" name="Grouper 4"/>
          <p:cNvGrpSpPr>
            <a:grpSpLocks/>
          </p:cNvGrpSpPr>
          <p:nvPr/>
        </p:nvGrpSpPr>
        <p:grpSpPr bwMode="auto">
          <a:xfrm>
            <a:off x="1676400" y="4495800"/>
            <a:ext cx="5181600" cy="1066800"/>
            <a:chOff x="381000" y="4419600"/>
            <a:chExt cx="8534400" cy="1981200"/>
          </a:xfrm>
        </p:grpSpPr>
        <p:sp>
          <p:nvSpPr>
            <p:cNvPr id="212" name="Rectangle 5"/>
            <p:cNvSpPr>
              <a:spLocks noChangeArrowheads="1"/>
            </p:cNvSpPr>
            <p:nvPr/>
          </p:nvSpPr>
          <p:spPr bwMode="auto">
            <a:xfrm>
              <a:off x="3810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13" name="Rectangle 6"/>
            <p:cNvSpPr>
              <a:spLocks noChangeArrowheads="1"/>
            </p:cNvSpPr>
            <p:nvPr/>
          </p:nvSpPr>
          <p:spPr bwMode="auto">
            <a:xfrm>
              <a:off x="16764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14" name="Rectangle 7"/>
            <p:cNvSpPr>
              <a:spLocks noChangeArrowheads="1"/>
            </p:cNvSpPr>
            <p:nvPr/>
          </p:nvSpPr>
          <p:spPr bwMode="auto">
            <a:xfrm>
              <a:off x="29718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15" name="Rectangle 8"/>
            <p:cNvSpPr>
              <a:spLocks noChangeArrowheads="1"/>
            </p:cNvSpPr>
            <p:nvPr/>
          </p:nvSpPr>
          <p:spPr bwMode="auto">
            <a:xfrm>
              <a:off x="42672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16" name="Rectangle 9"/>
            <p:cNvSpPr>
              <a:spLocks noChangeArrowheads="1"/>
            </p:cNvSpPr>
            <p:nvPr/>
          </p:nvSpPr>
          <p:spPr bwMode="auto">
            <a:xfrm>
              <a:off x="55626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17" name="Ellipse 10"/>
            <p:cNvSpPr>
              <a:spLocks noChangeArrowheads="1"/>
            </p:cNvSpPr>
            <p:nvPr/>
          </p:nvSpPr>
          <p:spPr bwMode="auto">
            <a:xfrm>
              <a:off x="457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18" name="Ellipse 11"/>
            <p:cNvSpPr>
              <a:spLocks noChangeArrowheads="1"/>
            </p:cNvSpPr>
            <p:nvPr/>
          </p:nvSpPr>
          <p:spPr bwMode="auto">
            <a:xfrm>
              <a:off x="17526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19" name="Ellipse 12"/>
            <p:cNvSpPr>
              <a:spLocks noChangeArrowheads="1"/>
            </p:cNvSpPr>
            <p:nvPr/>
          </p:nvSpPr>
          <p:spPr bwMode="auto">
            <a:xfrm>
              <a:off x="3048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0" name="Ellipse 13"/>
            <p:cNvSpPr>
              <a:spLocks noChangeArrowheads="1"/>
            </p:cNvSpPr>
            <p:nvPr/>
          </p:nvSpPr>
          <p:spPr bwMode="auto">
            <a:xfrm>
              <a:off x="4343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1" name="Ellipse 14"/>
            <p:cNvSpPr>
              <a:spLocks noChangeArrowheads="1"/>
            </p:cNvSpPr>
            <p:nvPr/>
          </p:nvSpPr>
          <p:spPr bwMode="auto">
            <a:xfrm>
              <a:off x="56388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2" name="Ellipse 15"/>
            <p:cNvSpPr>
              <a:spLocks noChangeArrowheads="1"/>
            </p:cNvSpPr>
            <p:nvPr/>
          </p:nvSpPr>
          <p:spPr bwMode="auto">
            <a:xfrm>
              <a:off x="2286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3" name="Ellipse 16"/>
            <p:cNvSpPr>
              <a:spLocks noChangeArrowheads="1"/>
            </p:cNvSpPr>
            <p:nvPr/>
          </p:nvSpPr>
          <p:spPr bwMode="auto">
            <a:xfrm>
              <a:off x="3581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4" name="Ellipse 17"/>
            <p:cNvSpPr>
              <a:spLocks noChangeArrowheads="1"/>
            </p:cNvSpPr>
            <p:nvPr/>
          </p:nvSpPr>
          <p:spPr bwMode="auto">
            <a:xfrm>
              <a:off x="48768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5" name="Ellipse 18"/>
            <p:cNvSpPr>
              <a:spLocks noChangeArrowheads="1"/>
            </p:cNvSpPr>
            <p:nvPr/>
          </p:nvSpPr>
          <p:spPr bwMode="auto">
            <a:xfrm>
              <a:off x="6172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6" name="Ellipse 19"/>
            <p:cNvSpPr>
              <a:spLocks noChangeArrowheads="1"/>
            </p:cNvSpPr>
            <p:nvPr/>
          </p:nvSpPr>
          <p:spPr bwMode="auto">
            <a:xfrm>
              <a:off x="43434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7" name="Ellipse 20"/>
            <p:cNvSpPr>
              <a:spLocks noChangeArrowheads="1"/>
            </p:cNvSpPr>
            <p:nvPr/>
          </p:nvSpPr>
          <p:spPr bwMode="auto">
            <a:xfrm>
              <a:off x="35814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8" name="Ellipse 21"/>
            <p:cNvSpPr>
              <a:spLocks noChangeArrowheads="1"/>
            </p:cNvSpPr>
            <p:nvPr/>
          </p:nvSpPr>
          <p:spPr bwMode="auto">
            <a:xfrm>
              <a:off x="48768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29" name="Ellipse 22"/>
            <p:cNvSpPr>
              <a:spLocks noChangeArrowheads="1"/>
            </p:cNvSpPr>
            <p:nvPr/>
          </p:nvSpPr>
          <p:spPr bwMode="auto">
            <a:xfrm>
              <a:off x="61722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0" name="Ellipse 23"/>
            <p:cNvSpPr>
              <a:spLocks noChangeArrowheads="1"/>
            </p:cNvSpPr>
            <p:nvPr/>
          </p:nvSpPr>
          <p:spPr bwMode="auto">
            <a:xfrm>
              <a:off x="5904000" y="5832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1" name="Ellipse 24"/>
            <p:cNvSpPr>
              <a:spLocks noChangeArrowheads="1"/>
            </p:cNvSpPr>
            <p:nvPr/>
          </p:nvSpPr>
          <p:spPr bwMode="auto">
            <a:xfrm>
              <a:off x="56388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2" name="Rectangle 25"/>
            <p:cNvSpPr>
              <a:spLocks noChangeArrowheads="1"/>
            </p:cNvSpPr>
            <p:nvPr/>
          </p:nvSpPr>
          <p:spPr bwMode="auto">
            <a:xfrm>
              <a:off x="67818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33" name="Ellipse 26"/>
            <p:cNvSpPr>
              <a:spLocks noChangeArrowheads="1"/>
            </p:cNvSpPr>
            <p:nvPr/>
          </p:nvSpPr>
          <p:spPr bwMode="auto">
            <a:xfrm>
              <a:off x="6858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4" name="Ellipse 27"/>
            <p:cNvSpPr>
              <a:spLocks noChangeArrowheads="1"/>
            </p:cNvSpPr>
            <p:nvPr/>
          </p:nvSpPr>
          <p:spPr bwMode="auto">
            <a:xfrm>
              <a:off x="7391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5" name="Ellipse 28"/>
            <p:cNvSpPr>
              <a:spLocks noChangeArrowheads="1"/>
            </p:cNvSpPr>
            <p:nvPr/>
          </p:nvSpPr>
          <p:spPr bwMode="auto">
            <a:xfrm>
              <a:off x="73914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6" name="Ellipse 29"/>
            <p:cNvSpPr>
              <a:spLocks noChangeArrowheads="1"/>
            </p:cNvSpPr>
            <p:nvPr/>
          </p:nvSpPr>
          <p:spPr bwMode="auto">
            <a:xfrm>
              <a:off x="7123200" y="5832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7" name="Ellipse 30"/>
            <p:cNvSpPr>
              <a:spLocks noChangeArrowheads="1"/>
            </p:cNvSpPr>
            <p:nvPr/>
          </p:nvSpPr>
          <p:spPr bwMode="auto">
            <a:xfrm>
              <a:off x="68580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38" name="Rectangle 31"/>
            <p:cNvSpPr>
              <a:spLocks noChangeArrowheads="1"/>
            </p:cNvSpPr>
            <p:nvPr/>
          </p:nvSpPr>
          <p:spPr bwMode="auto">
            <a:xfrm>
              <a:off x="8001000" y="4419600"/>
              <a:ext cx="914400" cy="1981200"/>
            </a:xfrm>
            <a:prstGeom prst="rect">
              <a:avLst/>
            </a:prstGeom>
            <a:solidFill>
              <a:schemeClr val="accent1"/>
            </a:solidFill>
            <a:ln w="9525">
              <a:solidFill>
                <a:schemeClr val="tx1"/>
              </a:solidFill>
              <a:round/>
              <a:headEnd/>
              <a:tailEnd/>
            </a:ln>
          </p:spPr>
          <p:txBody>
            <a:bodyPr>
              <a:prstTxWarp prst="textNoShape">
                <a:avLst/>
              </a:prstTxWarp>
            </a:bodyPr>
            <a:lstStyle/>
            <a:p>
              <a:endParaRPr lang="fr-FR"/>
            </a:p>
          </p:txBody>
        </p:sp>
        <p:sp>
          <p:nvSpPr>
            <p:cNvPr id="239" name="Ellipse 32"/>
            <p:cNvSpPr>
              <a:spLocks noChangeArrowheads="1"/>
            </p:cNvSpPr>
            <p:nvPr/>
          </p:nvSpPr>
          <p:spPr bwMode="auto">
            <a:xfrm>
              <a:off x="8077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0" name="Ellipse 33"/>
            <p:cNvSpPr>
              <a:spLocks noChangeArrowheads="1"/>
            </p:cNvSpPr>
            <p:nvPr/>
          </p:nvSpPr>
          <p:spPr bwMode="auto">
            <a:xfrm>
              <a:off x="86106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1" name="Ellipse 34"/>
            <p:cNvSpPr>
              <a:spLocks noChangeArrowheads="1"/>
            </p:cNvSpPr>
            <p:nvPr/>
          </p:nvSpPr>
          <p:spPr bwMode="auto">
            <a:xfrm>
              <a:off x="86106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2" name="Ellipse 35"/>
            <p:cNvSpPr>
              <a:spLocks noChangeArrowheads="1"/>
            </p:cNvSpPr>
            <p:nvPr/>
          </p:nvSpPr>
          <p:spPr bwMode="auto">
            <a:xfrm>
              <a:off x="8342400" y="5832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3" name="Ellipse 36"/>
            <p:cNvSpPr>
              <a:spLocks noChangeArrowheads="1"/>
            </p:cNvSpPr>
            <p:nvPr/>
          </p:nvSpPr>
          <p:spPr bwMode="auto">
            <a:xfrm>
              <a:off x="8077200" y="5562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4" name="Ellipse 37"/>
            <p:cNvSpPr>
              <a:spLocks noChangeArrowheads="1"/>
            </p:cNvSpPr>
            <p:nvPr/>
          </p:nvSpPr>
          <p:spPr bwMode="auto">
            <a:xfrm>
              <a:off x="7391400" y="50292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5" name="Ellipse 38"/>
            <p:cNvSpPr>
              <a:spLocks noChangeArrowheads="1"/>
            </p:cNvSpPr>
            <p:nvPr/>
          </p:nvSpPr>
          <p:spPr bwMode="auto">
            <a:xfrm>
              <a:off x="8610600" y="50292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46" name="Ellipse 39"/>
            <p:cNvSpPr>
              <a:spLocks noChangeArrowheads="1"/>
            </p:cNvSpPr>
            <p:nvPr/>
          </p:nvSpPr>
          <p:spPr bwMode="auto">
            <a:xfrm>
              <a:off x="8077200" y="50292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grpSp>
      <p:grpSp>
        <p:nvGrpSpPr>
          <p:cNvPr id="3" name="Grouper 122"/>
          <p:cNvGrpSpPr>
            <a:grpSpLocks/>
          </p:cNvGrpSpPr>
          <p:nvPr/>
        </p:nvGrpSpPr>
        <p:grpSpPr bwMode="auto">
          <a:xfrm>
            <a:off x="1676400" y="5632938"/>
            <a:ext cx="5181600" cy="1148862"/>
            <a:chOff x="228600" y="4648200"/>
            <a:chExt cx="8534400" cy="2133600"/>
          </a:xfrm>
        </p:grpSpPr>
        <p:grpSp>
          <p:nvGrpSpPr>
            <p:cNvPr id="4" name="Grouper 247"/>
            <p:cNvGrpSpPr>
              <a:grpSpLocks/>
            </p:cNvGrpSpPr>
            <p:nvPr/>
          </p:nvGrpSpPr>
          <p:grpSpPr bwMode="auto">
            <a:xfrm>
              <a:off x="228600" y="4648200"/>
              <a:ext cx="8534400" cy="2133600"/>
              <a:chOff x="381000" y="4267200"/>
              <a:chExt cx="8534400" cy="2133600"/>
            </a:xfrm>
          </p:grpSpPr>
          <p:sp>
            <p:nvSpPr>
              <p:cNvPr id="291" name="Rectangle 121"/>
              <p:cNvSpPr>
                <a:spLocks noChangeArrowheads="1"/>
              </p:cNvSpPr>
              <p:nvPr/>
            </p:nvSpPr>
            <p:spPr bwMode="auto">
              <a:xfrm>
                <a:off x="67818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2" name="Rectangle 41"/>
              <p:cNvSpPr>
                <a:spLocks noChangeArrowheads="1"/>
              </p:cNvSpPr>
              <p:nvPr/>
            </p:nvSpPr>
            <p:spPr bwMode="auto">
              <a:xfrm>
                <a:off x="3810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3" name="Rectangle 42"/>
              <p:cNvSpPr>
                <a:spLocks noChangeArrowheads="1"/>
              </p:cNvSpPr>
              <p:nvPr/>
            </p:nvSpPr>
            <p:spPr bwMode="auto">
              <a:xfrm>
                <a:off x="16764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4" name="Rectangle 43"/>
              <p:cNvSpPr>
                <a:spLocks noChangeArrowheads="1"/>
              </p:cNvSpPr>
              <p:nvPr/>
            </p:nvSpPr>
            <p:spPr bwMode="auto">
              <a:xfrm>
                <a:off x="29718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5" name="Rectangle 44"/>
              <p:cNvSpPr>
                <a:spLocks noChangeArrowheads="1"/>
              </p:cNvSpPr>
              <p:nvPr/>
            </p:nvSpPr>
            <p:spPr bwMode="auto">
              <a:xfrm>
                <a:off x="42672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6" name="Rectangle 45"/>
              <p:cNvSpPr>
                <a:spLocks noChangeArrowheads="1"/>
              </p:cNvSpPr>
              <p:nvPr/>
            </p:nvSpPr>
            <p:spPr bwMode="auto">
              <a:xfrm>
                <a:off x="55626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297" name="Ellipse 46"/>
              <p:cNvSpPr>
                <a:spLocks noChangeArrowheads="1"/>
              </p:cNvSpPr>
              <p:nvPr/>
            </p:nvSpPr>
            <p:spPr bwMode="auto">
              <a:xfrm>
                <a:off x="457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98" name="Ellipse 47"/>
              <p:cNvSpPr>
                <a:spLocks noChangeArrowheads="1"/>
              </p:cNvSpPr>
              <p:nvPr/>
            </p:nvSpPr>
            <p:spPr bwMode="auto">
              <a:xfrm>
                <a:off x="17526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299" name="Ellipse 48"/>
              <p:cNvSpPr>
                <a:spLocks noChangeArrowheads="1"/>
              </p:cNvSpPr>
              <p:nvPr/>
            </p:nvSpPr>
            <p:spPr bwMode="auto">
              <a:xfrm>
                <a:off x="3048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0" name="Ellipse 49"/>
              <p:cNvSpPr>
                <a:spLocks noChangeArrowheads="1"/>
              </p:cNvSpPr>
              <p:nvPr/>
            </p:nvSpPr>
            <p:spPr bwMode="auto">
              <a:xfrm>
                <a:off x="4343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1" name="Ellipse 50"/>
              <p:cNvSpPr>
                <a:spLocks noChangeArrowheads="1"/>
              </p:cNvSpPr>
              <p:nvPr/>
            </p:nvSpPr>
            <p:spPr bwMode="auto">
              <a:xfrm>
                <a:off x="56388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2" name="Ellipse 51"/>
              <p:cNvSpPr>
                <a:spLocks noChangeArrowheads="1"/>
              </p:cNvSpPr>
              <p:nvPr/>
            </p:nvSpPr>
            <p:spPr bwMode="auto">
              <a:xfrm>
                <a:off x="2286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3" name="Ellipse 52"/>
              <p:cNvSpPr>
                <a:spLocks noChangeArrowheads="1"/>
              </p:cNvSpPr>
              <p:nvPr/>
            </p:nvSpPr>
            <p:spPr bwMode="auto">
              <a:xfrm>
                <a:off x="3581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4" name="Ellipse 53"/>
              <p:cNvSpPr>
                <a:spLocks noChangeArrowheads="1"/>
              </p:cNvSpPr>
              <p:nvPr/>
            </p:nvSpPr>
            <p:spPr bwMode="auto">
              <a:xfrm>
                <a:off x="48768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5" name="Ellipse 54"/>
              <p:cNvSpPr>
                <a:spLocks noChangeArrowheads="1"/>
              </p:cNvSpPr>
              <p:nvPr/>
            </p:nvSpPr>
            <p:spPr bwMode="auto">
              <a:xfrm>
                <a:off x="6172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6" name="Ellipse 55"/>
              <p:cNvSpPr>
                <a:spLocks noChangeArrowheads="1"/>
              </p:cNvSpPr>
              <p:nvPr/>
            </p:nvSpPr>
            <p:spPr bwMode="auto">
              <a:xfrm>
                <a:off x="43434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7" name="Ellipse 56"/>
              <p:cNvSpPr>
                <a:spLocks noChangeArrowheads="1"/>
              </p:cNvSpPr>
              <p:nvPr/>
            </p:nvSpPr>
            <p:spPr bwMode="auto">
              <a:xfrm>
                <a:off x="35814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8" name="Ellipse 57"/>
              <p:cNvSpPr>
                <a:spLocks noChangeArrowheads="1"/>
              </p:cNvSpPr>
              <p:nvPr/>
            </p:nvSpPr>
            <p:spPr bwMode="auto">
              <a:xfrm>
                <a:off x="48768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09" name="Ellipse 58"/>
              <p:cNvSpPr>
                <a:spLocks noChangeArrowheads="1"/>
              </p:cNvSpPr>
              <p:nvPr/>
            </p:nvSpPr>
            <p:spPr bwMode="auto">
              <a:xfrm>
                <a:off x="61722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0" name="Ellipse 59"/>
              <p:cNvSpPr>
                <a:spLocks noChangeArrowheads="1"/>
              </p:cNvSpPr>
              <p:nvPr/>
            </p:nvSpPr>
            <p:spPr bwMode="auto">
              <a:xfrm>
                <a:off x="6172200" y="5181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1" name="Ellipse 60"/>
              <p:cNvSpPr>
                <a:spLocks noChangeArrowheads="1"/>
              </p:cNvSpPr>
              <p:nvPr/>
            </p:nvSpPr>
            <p:spPr bwMode="auto">
              <a:xfrm>
                <a:off x="56388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2" name="Ellipse 62"/>
              <p:cNvSpPr>
                <a:spLocks noChangeArrowheads="1"/>
              </p:cNvSpPr>
              <p:nvPr/>
            </p:nvSpPr>
            <p:spPr bwMode="auto">
              <a:xfrm>
                <a:off x="68580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3" name="Ellipse 63"/>
              <p:cNvSpPr>
                <a:spLocks noChangeArrowheads="1"/>
              </p:cNvSpPr>
              <p:nvPr/>
            </p:nvSpPr>
            <p:spPr bwMode="auto">
              <a:xfrm>
                <a:off x="73914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4" name="Ellipse 64"/>
              <p:cNvSpPr>
                <a:spLocks noChangeArrowheads="1"/>
              </p:cNvSpPr>
              <p:nvPr/>
            </p:nvSpPr>
            <p:spPr bwMode="auto">
              <a:xfrm>
                <a:off x="73914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5" name="Ellipse 65"/>
              <p:cNvSpPr>
                <a:spLocks noChangeArrowheads="1"/>
              </p:cNvSpPr>
              <p:nvPr/>
            </p:nvSpPr>
            <p:spPr bwMode="auto">
              <a:xfrm>
                <a:off x="6858000" y="5181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6" name="Ellipse 66"/>
              <p:cNvSpPr>
                <a:spLocks noChangeArrowheads="1"/>
              </p:cNvSpPr>
              <p:nvPr/>
            </p:nvSpPr>
            <p:spPr bwMode="auto">
              <a:xfrm>
                <a:off x="68580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7" name="Rectangle 67"/>
              <p:cNvSpPr>
                <a:spLocks noChangeArrowheads="1"/>
              </p:cNvSpPr>
              <p:nvPr/>
            </p:nvSpPr>
            <p:spPr bwMode="auto">
              <a:xfrm>
                <a:off x="8001000" y="4267200"/>
                <a:ext cx="914400" cy="2133600"/>
              </a:xfrm>
              <a:prstGeom prst="rect">
                <a:avLst/>
              </a:prstGeom>
              <a:solidFill>
                <a:srgbClr val="FFFAD1"/>
              </a:solidFill>
              <a:ln w="9525">
                <a:solidFill>
                  <a:schemeClr val="tx1"/>
                </a:solidFill>
                <a:round/>
                <a:headEnd/>
                <a:tailEnd/>
              </a:ln>
            </p:spPr>
            <p:txBody>
              <a:bodyPr>
                <a:prstTxWarp prst="textNoShape">
                  <a:avLst/>
                </a:prstTxWarp>
              </a:bodyPr>
              <a:lstStyle/>
              <a:p>
                <a:endParaRPr lang="fr-FR"/>
              </a:p>
            </p:txBody>
          </p:sp>
          <p:sp>
            <p:nvSpPr>
              <p:cNvPr id="318" name="Ellipse 68"/>
              <p:cNvSpPr>
                <a:spLocks noChangeArrowheads="1"/>
              </p:cNvSpPr>
              <p:nvPr/>
            </p:nvSpPr>
            <p:spPr bwMode="auto">
              <a:xfrm>
                <a:off x="80772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19" name="Ellipse 69"/>
              <p:cNvSpPr>
                <a:spLocks noChangeArrowheads="1"/>
              </p:cNvSpPr>
              <p:nvPr/>
            </p:nvSpPr>
            <p:spPr bwMode="auto">
              <a:xfrm>
                <a:off x="8610600" y="6096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0" name="Ellipse 70"/>
              <p:cNvSpPr>
                <a:spLocks noChangeArrowheads="1"/>
              </p:cNvSpPr>
              <p:nvPr/>
            </p:nvSpPr>
            <p:spPr bwMode="auto">
              <a:xfrm>
                <a:off x="86106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1" name="Ellipse 71"/>
              <p:cNvSpPr>
                <a:spLocks noChangeArrowheads="1"/>
              </p:cNvSpPr>
              <p:nvPr/>
            </p:nvSpPr>
            <p:spPr bwMode="auto">
              <a:xfrm>
                <a:off x="8610600" y="47244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2" name="Ellipse 72"/>
              <p:cNvSpPr>
                <a:spLocks noChangeArrowheads="1"/>
              </p:cNvSpPr>
              <p:nvPr/>
            </p:nvSpPr>
            <p:spPr bwMode="auto">
              <a:xfrm>
                <a:off x="8077200" y="56388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3" name="Ellipse 73"/>
              <p:cNvSpPr>
                <a:spLocks noChangeArrowheads="1"/>
              </p:cNvSpPr>
              <p:nvPr/>
            </p:nvSpPr>
            <p:spPr bwMode="auto">
              <a:xfrm>
                <a:off x="7391400" y="5181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4" name="Ellipse 74"/>
              <p:cNvSpPr>
                <a:spLocks noChangeArrowheads="1"/>
              </p:cNvSpPr>
              <p:nvPr/>
            </p:nvSpPr>
            <p:spPr bwMode="auto">
              <a:xfrm>
                <a:off x="8610600" y="5181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25" name="Ellipse 75"/>
              <p:cNvSpPr>
                <a:spLocks noChangeArrowheads="1"/>
              </p:cNvSpPr>
              <p:nvPr/>
            </p:nvSpPr>
            <p:spPr bwMode="auto">
              <a:xfrm>
                <a:off x="8077200" y="51816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fr-FR"/>
              </a:p>
            </p:txBody>
          </p:sp>
        </p:grpSp>
        <p:grpSp>
          <p:nvGrpSpPr>
            <p:cNvPr id="5" name="Grouper 84"/>
            <p:cNvGrpSpPr>
              <a:grpSpLocks/>
            </p:cNvGrpSpPr>
            <p:nvPr/>
          </p:nvGrpSpPr>
          <p:grpSpPr bwMode="auto">
            <a:xfrm>
              <a:off x="7848600" y="4648200"/>
              <a:ext cx="914400" cy="2133600"/>
              <a:chOff x="7848600" y="4648200"/>
              <a:chExt cx="914400" cy="2133600"/>
            </a:xfrm>
          </p:grpSpPr>
          <p:cxnSp>
            <p:nvCxnSpPr>
              <p:cNvPr id="286" name="Connecteur droit 285"/>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87" name="Connecteur droit 80"/>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88" name="Connecteur droit 81"/>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89" name="Connecteur droit 82"/>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90" name="Connecteur droit 83"/>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6" name="Grouper 85"/>
            <p:cNvGrpSpPr>
              <a:grpSpLocks/>
            </p:cNvGrpSpPr>
            <p:nvPr/>
          </p:nvGrpSpPr>
          <p:grpSpPr bwMode="auto">
            <a:xfrm>
              <a:off x="6629400" y="4648200"/>
              <a:ext cx="914400" cy="2133600"/>
              <a:chOff x="7848600" y="4648200"/>
              <a:chExt cx="914400" cy="2133600"/>
            </a:xfrm>
          </p:grpSpPr>
          <p:cxnSp>
            <p:nvCxnSpPr>
              <p:cNvPr id="281" name="Connecteur droit 86"/>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82" name="Connecteur droit 87"/>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83" name="Connecteur droit 88"/>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84" name="Connecteur droit 89"/>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85" name="Connecteur droit 90"/>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7" name="Grouper 91"/>
            <p:cNvGrpSpPr>
              <a:grpSpLocks/>
            </p:cNvGrpSpPr>
            <p:nvPr/>
          </p:nvGrpSpPr>
          <p:grpSpPr bwMode="auto">
            <a:xfrm>
              <a:off x="5410200" y="4648200"/>
              <a:ext cx="914400" cy="2133600"/>
              <a:chOff x="7848600" y="4648200"/>
              <a:chExt cx="914400" cy="2133600"/>
            </a:xfrm>
          </p:grpSpPr>
          <p:cxnSp>
            <p:nvCxnSpPr>
              <p:cNvPr id="276" name="Connecteur droit 92"/>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77" name="Connecteur droit 93"/>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78" name="Connecteur droit 94"/>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79" name="Connecteur droit 95"/>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80" name="Connecteur droit 96"/>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8" name="Grouper 97"/>
            <p:cNvGrpSpPr>
              <a:grpSpLocks/>
            </p:cNvGrpSpPr>
            <p:nvPr/>
          </p:nvGrpSpPr>
          <p:grpSpPr bwMode="auto">
            <a:xfrm>
              <a:off x="4114800" y="4648200"/>
              <a:ext cx="914400" cy="2133600"/>
              <a:chOff x="7848600" y="4648200"/>
              <a:chExt cx="914400" cy="2133600"/>
            </a:xfrm>
          </p:grpSpPr>
          <p:cxnSp>
            <p:nvCxnSpPr>
              <p:cNvPr id="271" name="Connecteur droit 98"/>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72" name="Connecteur droit 99"/>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73" name="Connecteur droit 100"/>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74" name="Connecteur droit 101"/>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75" name="Connecteur droit 102"/>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9" name="Grouper 103"/>
            <p:cNvGrpSpPr>
              <a:grpSpLocks/>
            </p:cNvGrpSpPr>
            <p:nvPr/>
          </p:nvGrpSpPr>
          <p:grpSpPr bwMode="auto">
            <a:xfrm>
              <a:off x="2819400" y="4648200"/>
              <a:ext cx="914400" cy="2133600"/>
              <a:chOff x="7848600" y="4648200"/>
              <a:chExt cx="914400" cy="2133600"/>
            </a:xfrm>
          </p:grpSpPr>
          <p:cxnSp>
            <p:nvCxnSpPr>
              <p:cNvPr id="266" name="Connecteur droit 104"/>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67" name="Connecteur droit 105"/>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68" name="Connecteur droit 106"/>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69" name="Connecteur droit 107"/>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70" name="Connecteur droit 108"/>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10" name="Grouper 109"/>
            <p:cNvGrpSpPr>
              <a:grpSpLocks/>
            </p:cNvGrpSpPr>
            <p:nvPr/>
          </p:nvGrpSpPr>
          <p:grpSpPr bwMode="auto">
            <a:xfrm>
              <a:off x="1524000" y="4648200"/>
              <a:ext cx="914400" cy="2133600"/>
              <a:chOff x="7848600" y="4648200"/>
              <a:chExt cx="914400" cy="2133600"/>
            </a:xfrm>
          </p:grpSpPr>
          <p:cxnSp>
            <p:nvCxnSpPr>
              <p:cNvPr id="261" name="Connecteur droit 110"/>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62" name="Connecteur droit 111"/>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63" name="Connecteur droit 112"/>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64" name="Connecteur droit 113"/>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65" name="Connecteur droit 114"/>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nvGrpSpPr>
            <p:cNvPr id="11" name="Grouper 115"/>
            <p:cNvGrpSpPr>
              <a:grpSpLocks/>
            </p:cNvGrpSpPr>
            <p:nvPr/>
          </p:nvGrpSpPr>
          <p:grpSpPr bwMode="auto">
            <a:xfrm>
              <a:off x="228600" y="4648200"/>
              <a:ext cx="914400" cy="2133600"/>
              <a:chOff x="7848600" y="4648200"/>
              <a:chExt cx="914400" cy="2133600"/>
            </a:xfrm>
          </p:grpSpPr>
          <p:cxnSp>
            <p:nvCxnSpPr>
              <p:cNvPr id="256" name="Connecteur droit 116"/>
              <p:cNvCxnSpPr>
                <a:cxnSpLocks noChangeShapeType="1"/>
              </p:cNvCxnSpPr>
              <p:nvPr/>
            </p:nvCxnSpPr>
            <p:spPr bwMode="auto">
              <a:xfrm rot="16200000" flipH="1">
                <a:off x="7238205" y="5714206"/>
                <a:ext cx="2133600" cy="1588"/>
              </a:xfrm>
              <a:prstGeom prst="line">
                <a:avLst/>
              </a:prstGeom>
              <a:noFill/>
              <a:ln w="9525">
                <a:solidFill>
                  <a:schemeClr val="tx1"/>
                </a:solidFill>
                <a:round/>
                <a:headEnd/>
                <a:tailEnd/>
              </a:ln>
            </p:spPr>
          </p:cxnSp>
          <p:cxnSp>
            <p:nvCxnSpPr>
              <p:cNvPr id="257" name="Connecteur droit 117"/>
              <p:cNvCxnSpPr>
                <a:cxnSpLocks noChangeShapeType="1"/>
              </p:cNvCxnSpPr>
              <p:nvPr/>
            </p:nvCxnSpPr>
            <p:spPr bwMode="auto">
              <a:xfrm>
                <a:off x="7848600" y="6399212"/>
                <a:ext cx="914400" cy="1588"/>
              </a:xfrm>
              <a:prstGeom prst="line">
                <a:avLst/>
              </a:prstGeom>
              <a:noFill/>
              <a:ln w="9525">
                <a:solidFill>
                  <a:schemeClr val="tx1"/>
                </a:solidFill>
                <a:round/>
                <a:headEnd/>
                <a:tailEnd/>
              </a:ln>
            </p:spPr>
          </p:cxnSp>
          <p:cxnSp>
            <p:nvCxnSpPr>
              <p:cNvPr id="258" name="Connecteur droit 118"/>
              <p:cNvCxnSpPr>
                <a:cxnSpLocks noChangeShapeType="1"/>
              </p:cNvCxnSpPr>
              <p:nvPr/>
            </p:nvCxnSpPr>
            <p:spPr bwMode="auto">
              <a:xfrm>
                <a:off x="7848600" y="5942012"/>
                <a:ext cx="914400" cy="1588"/>
              </a:xfrm>
              <a:prstGeom prst="line">
                <a:avLst/>
              </a:prstGeom>
              <a:noFill/>
              <a:ln w="9525">
                <a:solidFill>
                  <a:schemeClr val="tx1"/>
                </a:solidFill>
                <a:round/>
                <a:headEnd/>
                <a:tailEnd/>
              </a:ln>
            </p:spPr>
          </p:cxnSp>
          <p:cxnSp>
            <p:nvCxnSpPr>
              <p:cNvPr id="259" name="Connecteur droit 119"/>
              <p:cNvCxnSpPr>
                <a:cxnSpLocks noChangeShapeType="1"/>
              </p:cNvCxnSpPr>
              <p:nvPr/>
            </p:nvCxnSpPr>
            <p:spPr bwMode="auto">
              <a:xfrm>
                <a:off x="7848600" y="5484812"/>
                <a:ext cx="914400" cy="1588"/>
              </a:xfrm>
              <a:prstGeom prst="line">
                <a:avLst/>
              </a:prstGeom>
              <a:noFill/>
              <a:ln w="9525">
                <a:solidFill>
                  <a:schemeClr val="tx1"/>
                </a:solidFill>
                <a:round/>
                <a:headEnd/>
                <a:tailEnd/>
              </a:ln>
            </p:spPr>
          </p:cxnSp>
          <p:cxnSp>
            <p:nvCxnSpPr>
              <p:cNvPr id="260" name="Connecteur droit 120"/>
              <p:cNvCxnSpPr>
                <a:cxnSpLocks noChangeShapeType="1"/>
              </p:cNvCxnSpPr>
              <p:nvPr/>
            </p:nvCxnSpPr>
            <p:spPr bwMode="auto">
              <a:xfrm>
                <a:off x="7848600" y="5027612"/>
                <a:ext cx="914400" cy="1588"/>
              </a:xfrm>
              <a:prstGeom prst="line">
                <a:avLst/>
              </a:prstGeom>
              <a:noFill/>
              <a:ln w="9525">
                <a:solidFill>
                  <a:schemeClr val="tx1"/>
                </a:solidFill>
                <a:round/>
                <a:headEnd/>
                <a:tailEn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9" grpId="0" animBg="1"/>
      <p:bldP spid="210" grpId="0" animBg="1"/>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07930"/>
            <a:ext cx="91440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les gestes professionnels…</a:t>
            </a:r>
            <a:endParaRPr lang="fr-FR" sz="3600" dirty="0">
              <a:ea typeface="ＭＳ Ｐゴシック" pitchFamily="-110" charset="-128"/>
              <a:cs typeface="ＭＳ Ｐゴシック" pitchFamily="-110" charset="-128"/>
            </a:endParaRPr>
          </a:p>
        </p:txBody>
      </p:sp>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1200"/>
              </a:spcAft>
              <a:defRPr/>
            </a:pPr>
            <a:r>
              <a:rPr lang="fr-FR" sz="2400" b="1" dirty="0" smtClean="0">
                <a:ea typeface="ＭＳ Ｐゴシック" pitchFamily="-110" charset="-128"/>
                <a:cs typeface="ＭＳ Ｐゴシック" pitchFamily="-110" charset="-128"/>
              </a:rPr>
              <a:t>Les gestes professionnels de base lorsqu’on fait un tel choix : Quelles progressions aux</a:t>
            </a:r>
            <a:r>
              <a:rPr lang="fr-FR" sz="2400" b="1" dirty="0" smtClean="0">
                <a:latin typeface="Symbol" charset="2"/>
                <a:ea typeface="ＭＳ Ｐゴシック" pitchFamily="-110" charset="-128"/>
                <a:cs typeface="Symbol" charset="2"/>
              </a:rPr>
              <a:t> </a:t>
            </a:r>
            <a:r>
              <a:rPr lang="fr-FR" sz="3000" b="1" dirty="0" smtClean="0">
                <a:latin typeface="Symbol" charset="2"/>
                <a:ea typeface="ＭＳ Ｐゴシック" pitchFamily="-110" charset="-128"/>
                <a:cs typeface="Symbol" charset="2"/>
              </a:rPr>
              <a:t>≠</a:t>
            </a:r>
            <a:r>
              <a:rPr lang="fr-FR" sz="2400" b="1" dirty="0" smtClean="0">
                <a:ea typeface="ＭＳ Ｐゴシック" pitchFamily="-110" charset="-128"/>
                <a:cs typeface="ＭＳ Ｐゴシック" pitchFamily="-110" charset="-128"/>
              </a:rPr>
              <a:t> niveaux ? Comment s’exprimer ? Quelles </a:t>
            </a:r>
            <a:r>
              <a:rPr lang="fr-FR" sz="2400" b="1" dirty="0" err="1" smtClean="0">
                <a:ea typeface="ＭＳ Ｐゴシック" pitchFamily="-110" charset="-128"/>
                <a:cs typeface="ＭＳ Ｐゴシック" pitchFamily="-110" charset="-128"/>
              </a:rPr>
              <a:t>situations-problèmes</a:t>
            </a:r>
            <a:r>
              <a:rPr lang="fr-FR" sz="2400" b="1" dirty="0" smtClean="0">
                <a:ea typeface="ＭＳ Ｐゴシック" pitchFamily="-110" charset="-128"/>
                <a:cs typeface="ＭＳ Ｐゴシック" pitchFamily="-110" charset="-128"/>
              </a:rPr>
              <a:t> de référence ? </a:t>
            </a:r>
            <a:r>
              <a:rPr lang="fr-FR" sz="2400" b="1" dirty="0" smtClean="0">
                <a:solidFill>
                  <a:srgbClr val="FF0000"/>
                </a:solidFill>
                <a:ea typeface="ＭＳ Ｐゴシック" pitchFamily="-110" charset="-128"/>
                <a:cs typeface="ＭＳ Ｐゴシック" pitchFamily="-110" charset="-128"/>
              </a:rPr>
              <a:t>Quels affichages ? Quid des activités telles que le calendrier ?</a:t>
            </a:r>
          </a:p>
          <a:p>
            <a:pPr eaLnBrk="1" hangingPunct="1">
              <a:lnSpc>
                <a:spcPct val="90000"/>
              </a:lnSpc>
              <a:spcAft>
                <a:spcPts val="1200"/>
              </a:spcAft>
              <a:defRPr/>
            </a:pPr>
            <a:r>
              <a:rPr lang="fr-FR" sz="2400" b="1" dirty="0" smtClean="0">
                <a:ea typeface="ＭＳ Ｐゴシック" pitchFamily="-98" charset="-128"/>
                <a:cs typeface="ＭＳ Ｐゴシック" pitchFamily="-98" charset="-128"/>
              </a:rPr>
              <a:t>Trouver le résultat d’une addition </a:t>
            </a:r>
            <a:r>
              <a:rPr lang="fr-FR" sz="2400" b="1" i="1" dirty="0" smtClean="0">
                <a:ea typeface="ＭＳ Ｐゴシック" pitchFamily="-98" charset="-128"/>
                <a:cs typeface="ＭＳ Ｐゴシック" pitchFamily="-98" charset="-128"/>
              </a:rPr>
              <a:t>en comptant </a:t>
            </a:r>
            <a:r>
              <a:rPr lang="fr-FR" sz="2400" b="1" dirty="0" smtClean="0">
                <a:ea typeface="ＭＳ Ｐゴシック" pitchFamily="-98" charset="-128"/>
                <a:cs typeface="ＭＳ Ｐゴシック" pitchFamily="-98" charset="-128"/>
              </a:rPr>
              <a:t>vs. </a:t>
            </a:r>
            <a:r>
              <a:rPr lang="fr-FR" sz="2400" b="1" i="1" dirty="0" smtClean="0">
                <a:ea typeface="ＭＳ Ｐゴシック" pitchFamily="-98" charset="-128"/>
                <a:cs typeface="ＭＳ Ｐゴシック" pitchFamily="-98" charset="-128"/>
              </a:rPr>
              <a:t>en utilisant une stratégie de </a:t>
            </a:r>
            <a:r>
              <a:rPr lang="fr-FR" sz="2400" b="1" i="1" dirty="0" err="1" smtClean="0">
                <a:ea typeface="ＭＳ Ｐゴシック" pitchFamily="-98" charset="-128"/>
                <a:cs typeface="ＭＳ Ｐゴシック" pitchFamily="-98" charset="-128"/>
              </a:rPr>
              <a:t>décomposition-recomposition</a:t>
            </a:r>
            <a:endParaRPr lang="fr-FR" sz="2400" b="1" i="1" dirty="0" smtClean="0">
              <a:ea typeface="ＭＳ Ｐゴシック" pitchFamily="-98" charset="-128"/>
              <a:cs typeface="ＭＳ Ｐゴシック" pitchFamily="-98"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38460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36702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36576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3581400" y="2143780"/>
            <a:ext cx="457200" cy="523220"/>
          </a:xfrm>
          <a:prstGeom prst="rect">
            <a:avLst/>
          </a:prstGeom>
          <a:noFill/>
        </p:spPr>
        <p:txBody>
          <a:bodyPr wrap="square" rtlCol="0">
            <a:spAutoFit/>
          </a:bodyPr>
          <a:lstStyle/>
          <a:p>
            <a:r>
              <a:rPr lang="fr-FR" sz="2800" b="1" dirty="0" smtClean="0"/>
              <a:t>3</a:t>
            </a:r>
            <a:endParaRPr lang="fr-FR" sz="28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600"/>
              </a:spcAft>
              <a:defRPr/>
            </a:pPr>
            <a:r>
              <a:rPr lang="fr-FR" sz="2400" b="1" dirty="0" smtClean="0">
                <a:solidFill>
                  <a:srgbClr val="000000"/>
                </a:solidFill>
                <a:ea typeface="ＭＳ Ｐゴシック" pitchFamily="-110" charset="-128"/>
                <a:cs typeface="ＭＳ Ｐゴシック" pitchFamily="-110" charset="-128"/>
              </a:rPr>
              <a:t>Choisir 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a:p>
            <a:pPr eaLnBrk="1" hangingPunct="1">
              <a:lnSpc>
                <a:spcPct val="90000"/>
              </a:lnSpc>
              <a:spcAft>
                <a:spcPts val="1200"/>
              </a:spcAft>
              <a:defRPr/>
            </a:pPr>
            <a:r>
              <a:rPr lang="fr-FR" sz="2400" b="1" dirty="0" smtClean="0">
                <a:solidFill>
                  <a:srgbClr val="000000"/>
                </a:solidFill>
                <a:ea typeface="ＭＳ Ｐゴシック" pitchFamily="-110" charset="-128"/>
                <a:cs typeface="ＭＳ Ｐゴシック" pitchFamily="-110" charset="-128"/>
              </a:rPr>
              <a:t>Les gestes professionnels de base lorsqu’on fait un tel choix : Quelles progressions aux</a:t>
            </a:r>
            <a:r>
              <a:rPr lang="fr-FR" sz="2400" b="1" dirty="0" smtClean="0">
                <a:solidFill>
                  <a:srgbClr val="000000"/>
                </a:solidFill>
                <a:latin typeface="Symbol" charset="2"/>
                <a:ea typeface="ＭＳ Ｐゴシック" pitchFamily="-110" charset="-128"/>
                <a:cs typeface="Symbol" charset="2"/>
              </a:rPr>
              <a:t> </a:t>
            </a:r>
            <a:r>
              <a:rPr lang="fr-FR" sz="3000" b="1" dirty="0" smtClean="0">
                <a:solidFill>
                  <a:srgbClr val="000000"/>
                </a:solidFill>
                <a:latin typeface="Symbol" charset="2"/>
                <a:ea typeface="ＭＳ Ｐゴシック" pitchFamily="-110" charset="-128"/>
                <a:cs typeface="Symbol" charset="2"/>
              </a:rPr>
              <a:t>≠</a:t>
            </a:r>
            <a:r>
              <a:rPr lang="fr-FR" sz="2400" b="1" dirty="0" smtClean="0">
                <a:solidFill>
                  <a:srgbClr val="000000"/>
                </a:solidFill>
                <a:ea typeface="ＭＳ Ｐゴシック" pitchFamily="-110" charset="-128"/>
                <a:cs typeface="ＭＳ Ｐゴシック" pitchFamily="-110" charset="-128"/>
              </a:rPr>
              <a:t> niveaux ? Comment s’exprimer ? Quelles </a:t>
            </a:r>
            <a:r>
              <a:rPr lang="fr-FR" sz="2400" b="1" dirty="0" err="1" smtClean="0">
                <a:solidFill>
                  <a:srgbClr val="000000"/>
                </a:solidFill>
                <a:ea typeface="ＭＳ Ｐゴシック" pitchFamily="-110" charset="-128"/>
                <a:cs typeface="ＭＳ Ｐゴシック" pitchFamily="-110" charset="-128"/>
              </a:rPr>
              <a:t>situations-problèmes</a:t>
            </a:r>
            <a:r>
              <a:rPr lang="fr-FR" sz="2400" b="1" dirty="0" smtClean="0">
                <a:solidFill>
                  <a:srgbClr val="000000"/>
                </a:solidFill>
                <a:ea typeface="ＭＳ Ｐゴシック" pitchFamily="-110" charset="-128"/>
                <a:cs typeface="ＭＳ Ｐゴシック" pitchFamily="-110" charset="-128"/>
              </a:rPr>
              <a:t> de référence ? Quels affichages ? Quid des activités telles que le calendrier ?</a:t>
            </a:r>
          </a:p>
          <a:p>
            <a:pPr eaLnBrk="1" hangingPunct="1">
              <a:lnSpc>
                <a:spcPct val="90000"/>
              </a:lnSpc>
              <a:spcAft>
                <a:spcPts val="1200"/>
              </a:spcAft>
              <a:defRPr/>
            </a:pPr>
            <a:r>
              <a:rPr lang="fr-FR" sz="2400" b="1" dirty="0" smtClean="0">
                <a:solidFill>
                  <a:srgbClr val="FF0000"/>
                </a:solidFill>
                <a:ea typeface="ＭＳ Ｐゴシック" pitchFamily="-98" charset="-128"/>
                <a:cs typeface="ＭＳ Ｐゴシック" pitchFamily="-98" charset="-128"/>
              </a:rPr>
              <a:t>Trouver le résultat d’une addition </a:t>
            </a:r>
            <a:r>
              <a:rPr lang="fr-FR" sz="2400" b="1" i="1" dirty="0" smtClean="0">
                <a:solidFill>
                  <a:srgbClr val="FF0000"/>
                </a:solidFill>
                <a:ea typeface="ＭＳ Ｐゴシック" pitchFamily="-98" charset="-128"/>
                <a:cs typeface="ＭＳ Ｐゴシック" pitchFamily="-98" charset="-128"/>
              </a:rPr>
              <a:t>en comptant </a:t>
            </a:r>
            <a:r>
              <a:rPr lang="fr-FR" sz="2400" b="1" dirty="0" smtClean="0">
                <a:solidFill>
                  <a:srgbClr val="FF0000"/>
                </a:solidFill>
                <a:ea typeface="ＭＳ Ｐゴシック" pitchFamily="-98" charset="-128"/>
                <a:cs typeface="ＭＳ Ｐゴシック" pitchFamily="-98" charset="-128"/>
              </a:rPr>
              <a:t>vs. </a:t>
            </a:r>
            <a:r>
              <a:rPr lang="fr-FR" sz="2400" b="1" i="1" dirty="0" smtClean="0">
                <a:solidFill>
                  <a:srgbClr val="FF0000"/>
                </a:solidFill>
                <a:ea typeface="ＭＳ Ｐゴシック" pitchFamily="-98" charset="-128"/>
                <a:cs typeface="ＭＳ Ｐゴシック" pitchFamily="-98" charset="-128"/>
              </a:rPr>
              <a:t>en utilisant une stratégie de </a:t>
            </a:r>
            <a:r>
              <a:rPr lang="fr-FR" sz="2400" b="1" i="1" dirty="0" err="1" smtClean="0">
                <a:solidFill>
                  <a:srgbClr val="FF0000"/>
                </a:solidFill>
                <a:ea typeface="ＭＳ Ｐゴシック" pitchFamily="-98" charset="-128"/>
                <a:cs typeface="ＭＳ Ｐゴシック" pitchFamily="-98" charset="-128"/>
              </a:rPr>
              <a:t>décomposition-recomposition</a:t>
            </a:r>
            <a:endParaRPr lang="fr-FR" sz="2400" b="1" i="1" dirty="0" smtClean="0">
              <a:solidFill>
                <a:srgbClr val="FF0000"/>
              </a:solidFill>
              <a:ea typeface="ＭＳ Ｐゴシック" pitchFamily="-98" charset="-128"/>
              <a:cs typeface="ＭＳ Ｐゴシック" pitchFamily="-98" charset="-128"/>
            </a:endParaRPr>
          </a:p>
        </p:txBody>
      </p:sp>
      <p:sp>
        <p:nvSpPr>
          <p:cNvPr id="5" name="Rectangle 2"/>
          <p:cNvSpPr>
            <a:spLocks noGrp="1" noChangeArrowheads="1"/>
          </p:cNvSpPr>
          <p:nvPr>
            <p:ph type="title"/>
          </p:nvPr>
        </p:nvSpPr>
        <p:spPr>
          <a:xfrm>
            <a:off x="0" y="-207930"/>
            <a:ext cx="91440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les gestes professionnels…</a:t>
            </a:r>
            <a:endParaRPr lang="fr-FR" sz="36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0"/>
            <a:ext cx="6553200" cy="457200"/>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a:t>Recherche de Geary, Fan &amp; Bow-Thomas (1992)</a:t>
            </a:r>
          </a:p>
        </p:txBody>
      </p:sp>
      <p:grpSp>
        <p:nvGrpSpPr>
          <p:cNvPr id="2" name="Group 6"/>
          <p:cNvGrpSpPr>
            <a:grpSpLocks/>
          </p:cNvGrpSpPr>
          <p:nvPr/>
        </p:nvGrpSpPr>
        <p:grpSpPr bwMode="auto">
          <a:xfrm>
            <a:off x="228600" y="533400"/>
            <a:ext cx="6858000" cy="5386388"/>
            <a:chOff x="192" y="672"/>
            <a:chExt cx="4320" cy="3393"/>
          </a:xfrm>
        </p:grpSpPr>
        <p:sp>
          <p:nvSpPr>
            <p:cNvPr id="47109" name="Text Box 3"/>
            <p:cNvSpPr txBox="1">
              <a:spLocks noChangeArrowheads="1"/>
            </p:cNvSpPr>
            <p:nvPr/>
          </p:nvSpPr>
          <p:spPr bwMode="auto">
            <a:xfrm>
              <a:off x="192" y="672"/>
              <a:ext cx="2160" cy="3393"/>
            </a:xfrm>
            <a:prstGeom prst="rect">
              <a:avLst/>
            </a:prstGeom>
            <a:solidFill>
              <a:srgbClr val="FFFF99"/>
            </a:solidFill>
            <a:ln w="9525">
              <a:noFill/>
              <a:miter lim="800000"/>
              <a:headEnd/>
              <a:tailEnd/>
            </a:ln>
          </p:spPr>
          <p:txBody>
            <a:bodyPr>
              <a:prstTxWarp prst="textNoShape">
                <a:avLst/>
              </a:prstTxWarp>
              <a:spAutoFit/>
            </a:bodyPr>
            <a:lstStyle/>
            <a:p>
              <a:pPr algn="ctr">
                <a:spcBef>
                  <a:spcPct val="50000"/>
                </a:spcBef>
              </a:pPr>
              <a:r>
                <a:rPr lang="fr-FR" sz="3200" b="1" dirty="0"/>
                <a:t>Stratégie utilisée</a:t>
              </a:r>
              <a:endParaRPr lang="fr-FR" b="1" dirty="0"/>
            </a:p>
            <a:p>
              <a:pPr algn="ctr">
                <a:spcBef>
                  <a:spcPct val="50000"/>
                </a:spcBef>
              </a:pPr>
              <a:endParaRPr lang="fr-FR" b="1" dirty="0"/>
            </a:p>
            <a:p>
              <a:pPr algn="ctr">
                <a:spcBef>
                  <a:spcPct val="50000"/>
                </a:spcBef>
              </a:pPr>
              <a:r>
                <a:rPr lang="fr-FR" b="1" dirty="0"/>
                <a:t>Récupération en Mémoire à Long Terme</a:t>
              </a:r>
            </a:p>
            <a:p>
              <a:pPr algn="ctr">
                <a:spcBef>
                  <a:spcPct val="50000"/>
                </a:spcBef>
              </a:pPr>
              <a:endParaRPr lang="fr-FR" b="1" dirty="0"/>
            </a:p>
            <a:p>
              <a:pPr algn="ctr">
                <a:spcBef>
                  <a:spcPct val="50000"/>
                </a:spcBef>
              </a:pPr>
              <a:r>
                <a:rPr lang="fr-FR" b="1" dirty="0"/>
                <a:t>Décomposition</a:t>
              </a:r>
            </a:p>
            <a:p>
              <a:pPr algn="ctr">
                <a:spcBef>
                  <a:spcPct val="50000"/>
                </a:spcBef>
              </a:pPr>
              <a:endParaRPr lang="fr-FR" b="1" dirty="0"/>
            </a:p>
            <a:p>
              <a:pPr algn="ctr">
                <a:spcBef>
                  <a:spcPct val="50000"/>
                </a:spcBef>
              </a:pPr>
              <a:r>
                <a:rPr lang="fr-FR" b="1" dirty="0"/>
                <a:t>Comptage verbal</a:t>
              </a:r>
            </a:p>
            <a:p>
              <a:pPr algn="ctr">
                <a:spcBef>
                  <a:spcPct val="50000"/>
                </a:spcBef>
              </a:pPr>
              <a:endParaRPr lang="fr-FR" b="1" dirty="0"/>
            </a:p>
            <a:p>
              <a:pPr algn="ctr">
                <a:spcBef>
                  <a:spcPct val="50000"/>
                </a:spcBef>
              </a:pPr>
              <a:r>
                <a:rPr lang="fr-FR" b="1" dirty="0"/>
                <a:t>Comptage sur les doigts</a:t>
              </a:r>
            </a:p>
          </p:txBody>
        </p:sp>
        <p:sp>
          <p:nvSpPr>
            <p:cNvPr id="47110" name="Text Box 4"/>
            <p:cNvSpPr txBox="1">
              <a:spLocks noChangeArrowheads="1"/>
            </p:cNvSpPr>
            <p:nvPr/>
          </p:nvSpPr>
          <p:spPr bwMode="auto">
            <a:xfrm>
              <a:off x="2352" y="677"/>
              <a:ext cx="2160" cy="3375"/>
            </a:xfrm>
            <a:prstGeom prst="rect">
              <a:avLst/>
            </a:prstGeom>
            <a:solidFill>
              <a:srgbClr val="FFFF99"/>
            </a:solidFill>
            <a:ln w="9525">
              <a:noFill/>
              <a:miter lim="800000"/>
              <a:headEnd/>
              <a:tailEnd/>
            </a:ln>
          </p:spPr>
          <p:txBody>
            <a:bodyPr>
              <a:prstTxWarp prst="textNoShape">
                <a:avLst/>
              </a:prstTxWarp>
              <a:spAutoFit/>
            </a:bodyPr>
            <a:lstStyle/>
            <a:p>
              <a:pPr algn="ctr">
                <a:spcBef>
                  <a:spcPct val="50000"/>
                </a:spcBef>
              </a:pPr>
              <a:r>
                <a:rPr lang="fr-FR" sz="3200" b="1" dirty="0"/>
                <a:t>Fréquence</a:t>
              </a:r>
              <a:endParaRPr lang="fr-FR" b="1" dirty="0"/>
            </a:p>
            <a:p>
              <a:pPr>
                <a:lnSpc>
                  <a:spcPct val="40000"/>
                </a:lnSpc>
                <a:spcBef>
                  <a:spcPct val="50000"/>
                </a:spcBef>
              </a:pPr>
              <a:r>
                <a:rPr lang="fr-FR" b="1" dirty="0"/>
                <a:t>      </a:t>
              </a:r>
              <a:r>
                <a:rPr lang="fr-FR" sz="3000" b="1" dirty="0"/>
                <a:t>USA</a:t>
              </a:r>
              <a:r>
                <a:rPr lang="fr-FR" b="1" dirty="0"/>
                <a:t>	</a:t>
              </a:r>
              <a:r>
                <a:rPr lang="fr-FR" sz="3000" b="1" dirty="0"/>
                <a:t>Chine</a:t>
              </a:r>
              <a:endParaRPr lang="fr-FR" b="1" dirty="0"/>
            </a:p>
            <a:p>
              <a:pPr>
                <a:lnSpc>
                  <a:spcPct val="160000"/>
                </a:lnSpc>
                <a:spcBef>
                  <a:spcPct val="50000"/>
                </a:spcBef>
              </a:pPr>
              <a:r>
                <a:rPr lang="fr-FR" b="1" dirty="0"/>
                <a:t>        </a:t>
              </a:r>
              <a:r>
                <a:rPr lang="fr-FR" sz="3000" b="1" dirty="0"/>
                <a:t>29%</a:t>
              </a:r>
              <a:r>
                <a:rPr lang="fr-FR" b="1" dirty="0"/>
                <a:t>	   </a:t>
              </a:r>
              <a:r>
                <a:rPr lang="fr-FR" sz="3000" b="1" dirty="0"/>
                <a:t>86%</a:t>
              </a:r>
            </a:p>
            <a:p>
              <a:pPr>
                <a:lnSpc>
                  <a:spcPct val="30000"/>
                </a:lnSpc>
                <a:spcBef>
                  <a:spcPct val="50000"/>
                </a:spcBef>
              </a:pPr>
              <a:endParaRPr lang="fr-FR" sz="3000" b="1" dirty="0"/>
            </a:p>
            <a:p>
              <a:pPr>
                <a:spcBef>
                  <a:spcPct val="50000"/>
                </a:spcBef>
              </a:pPr>
              <a:r>
                <a:rPr lang="fr-FR" sz="3000" b="1" dirty="0"/>
                <a:t>        7%        10%</a:t>
              </a:r>
              <a:endParaRPr lang="fr-FR" b="1" dirty="0"/>
            </a:p>
            <a:p>
              <a:pPr algn="ctr">
                <a:lnSpc>
                  <a:spcPct val="80000"/>
                </a:lnSpc>
                <a:spcBef>
                  <a:spcPct val="50000"/>
                </a:spcBef>
              </a:pPr>
              <a:endParaRPr lang="fr-FR" b="1" dirty="0"/>
            </a:p>
            <a:p>
              <a:pPr>
                <a:spcBef>
                  <a:spcPct val="50000"/>
                </a:spcBef>
              </a:pPr>
              <a:r>
                <a:rPr lang="fr-FR" sz="3000" b="1" dirty="0"/>
                <a:t>        28%        4%</a:t>
              </a:r>
            </a:p>
            <a:p>
              <a:pPr>
                <a:lnSpc>
                  <a:spcPct val="50000"/>
                </a:lnSpc>
                <a:spcBef>
                  <a:spcPct val="50000"/>
                </a:spcBef>
              </a:pPr>
              <a:endParaRPr lang="fr-FR" sz="3000" b="1" dirty="0"/>
            </a:p>
            <a:p>
              <a:pPr>
                <a:spcBef>
                  <a:spcPct val="50000"/>
                </a:spcBef>
              </a:pPr>
              <a:r>
                <a:rPr lang="fr-FR" sz="3000" b="1" dirty="0"/>
                <a:t>        36%         0%</a:t>
              </a:r>
              <a:endParaRPr lang="fr-FR" b="1" dirty="0"/>
            </a:p>
          </p:txBody>
        </p:sp>
        <p:sp>
          <p:nvSpPr>
            <p:cNvPr id="47111" name="Line 5"/>
            <p:cNvSpPr>
              <a:spLocks noChangeShapeType="1"/>
            </p:cNvSpPr>
            <p:nvPr/>
          </p:nvSpPr>
          <p:spPr bwMode="auto">
            <a:xfrm>
              <a:off x="2448" y="816"/>
              <a:ext cx="0" cy="3216"/>
            </a:xfrm>
            <a:prstGeom prst="line">
              <a:avLst/>
            </a:prstGeom>
            <a:noFill/>
            <a:ln w="31750">
              <a:solidFill>
                <a:schemeClr val="tx1"/>
              </a:solidFill>
              <a:round/>
              <a:headEnd/>
              <a:tailEnd/>
            </a:ln>
          </p:spPr>
          <p:txBody>
            <a:bodyPr wrap="none" anchor="ctr">
              <a:prstTxWarp prst="textNoShape">
                <a:avLst/>
              </a:prstTxWarp>
            </a:bodyPr>
            <a:lstStyle/>
            <a:p>
              <a:endParaRPr lang="fr-FR"/>
            </a:p>
          </p:txBody>
        </p:sp>
      </p:grpSp>
      <p:sp>
        <p:nvSpPr>
          <p:cNvPr id="71689" name="Text Box 9"/>
          <p:cNvSpPr txBox="1">
            <a:spLocks noChangeArrowheads="1"/>
          </p:cNvSpPr>
          <p:nvPr/>
        </p:nvSpPr>
        <p:spPr bwMode="auto">
          <a:xfrm>
            <a:off x="0" y="5959475"/>
            <a:ext cx="9144000" cy="830997"/>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b="1" dirty="0"/>
              <a:t>Quand les enfants ne se remémorent pas le résultat, ils utilisent une décomposition dans 68% des cas en Chine contre 13% aux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autoUpdateAnimBg="0"/>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3"/>
          <p:cNvSpPr txBox="1">
            <a:spLocks/>
          </p:cNvSpPr>
          <p:nvPr/>
        </p:nvSpPr>
        <p:spPr>
          <a:xfrm>
            <a:off x="228600" y="304800"/>
            <a:ext cx="8458200" cy="2209800"/>
          </a:xfrm>
          <a:prstGeom prst="rect">
            <a:avLst/>
          </a:prstGeom>
          <a:solidFill>
            <a:srgbClr val="FFFF00"/>
          </a:solidFill>
        </p:spPr>
        <p:txBody>
          <a:bodyPr vert="horz" lIns="91440" tIns="45720" rIns="91440" bIns="45720" rtlCol="0">
            <a:noAutofit/>
          </a:bodyPr>
          <a:lstStyle/>
          <a:p>
            <a:pPr marL="342900" lvl="0" indent="-342900">
              <a:spcBef>
                <a:spcPct val="20000"/>
              </a:spcBef>
              <a:buClr>
                <a:srgbClr val="CC0099"/>
              </a:buClr>
            </a:pPr>
            <a:r>
              <a:rPr lang="fr-FR" sz="3200" dirty="0" smtClean="0"/>
              <a:t>Une activité fondamentale : </a:t>
            </a:r>
          </a:p>
          <a:p>
            <a:pPr marL="342900" lvl="0" indent="-342900">
              <a:spcBef>
                <a:spcPct val="20000"/>
              </a:spcBef>
              <a:buClr>
                <a:srgbClr val="CC0099"/>
              </a:buClr>
            </a:pPr>
            <a:r>
              <a:rPr lang="fr-FR" sz="3200" dirty="0" smtClean="0"/>
              <a:t>« La </a:t>
            </a:r>
            <a:r>
              <a:rPr lang="fr-FR" sz="3200" b="1" dirty="0" smtClean="0"/>
              <a:t>simulation mentale </a:t>
            </a:r>
            <a:r>
              <a:rPr lang="fr-FR" sz="3200" dirty="0" smtClean="0"/>
              <a:t>d’une stratégie de </a:t>
            </a:r>
            <a:r>
              <a:rPr lang="fr-FR" sz="3200" b="1" dirty="0" smtClean="0"/>
              <a:t>décomposition-recomposition </a:t>
            </a:r>
            <a:r>
              <a:rPr lang="fr-FR" sz="3200" dirty="0" smtClean="0"/>
              <a:t>que l’enseignant ou un tutoriel effectue </a:t>
            </a:r>
            <a:r>
              <a:rPr lang="fr-FR" sz="3200" b="1" dirty="0" smtClean="0"/>
              <a:t>de façon masquée</a:t>
            </a:r>
            <a:r>
              <a:rPr lang="fr-FR" sz="3200" dirty="0" smtClean="0"/>
              <a:t> » </a:t>
            </a:r>
          </a:p>
        </p:txBody>
      </p:sp>
      <p:sp>
        <p:nvSpPr>
          <p:cNvPr id="3" name="Espace réservé du contenu 3">
            <a:hlinkClick r:id="rId2" action="ppaction://hlinkfile"/>
          </p:cNvPr>
          <p:cNvSpPr txBox="1">
            <a:spLocks/>
          </p:cNvSpPr>
          <p:nvPr/>
        </p:nvSpPr>
        <p:spPr>
          <a:xfrm>
            <a:off x="228600" y="2971800"/>
            <a:ext cx="8686800" cy="838200"/>
          </a:xfrm>
          <a:prstGeom prst="rect">
            <a:avLst/>
          </a:prstGeom>
          <a:noFill/>
        </p:spPr>
        <p:txBody>
          <a:bodyPr vert="horz" lIns="91440" tIns="45720" rIns="91440" bIns="45720" rtlCol="0">
            <a:noAutofit/>
          </a:bodyPr>
          <a:lstStyle/>
          <a:p>
            <a:pPr marL="342900" indent="-342900">
              <a:spcBef>
                <a:spcPct val="20000"/>
              </a:spcBef>
              <a:buClr>
                <a:srgbClr val="CC0099"/>
              </a:buClr>
            </a:pPr>
            <a:r>
              <a:rPr lang="fr-FR" sz="3200" dirty="0" smtClean="0">
                <a:solidFill>
                  <a:srgbClr val="000000"/>
                </a:solidFill>
                <a:hlinkClick r:id="rId2" action="ppaction://hlinkfile"/>
              </a:rPr>
              <a:t>file:///Users/remi/Desktop/S083_A.swf</a:t>
            </a:r>
            <a:r>
              <a:rPr lang="fr-FR" sz="3200" dirty="0" smtClean="0">
                <a:solidFill>
                  <a:srgbClr val="000000"/>
                </a:solidFill>
              </a:rPr>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3"/>
          <p:cNvSpPr txBox="1">
            <a:spLocks/>
          </p:cNvSpPr>
          <p:nvPr/>
        </p:nvSpPr>
        <p:spPr>
          <a:xfrm>
            <a:off x="228600" y="304800"/>
            <a:ext cx="8458200" cy="1066800"/>
          </a:xfrm>
          <a:prstGeom prst="rect">
            <a:avLst/>
          </a:prstGeom>
          <a:solidFill>
            <a:srgbClr val="FFFF00"/>
          </a:solidFill>
        </p:spPr>
        <p:txBody>
          <a:bodyPr vert="horz" lIns="91440" tIns="45720" rIns="91440" bIns="45720" rtlCol="0">
            <a:noAutofit/>
          </a:bodyPr>
          <a:lstStyle/>
          <a:p>
            <a:pPr marL="342900" lvl="0" indent="-342900">
              <a:spcBef>
                <a:spcPct val="20000"/>
              </a:spcBef>
              <a:buClr>
                <a:srgbClr val="CC0099"/>
              </a:buClr>
            </a:pPr>
            <a:r>
              <a:rPr lang="fr-FR" sz="3200" b="1" dirty="0" smtClean="0"/>
              <a:t>   Et concernant la soustraction                        (cas où l’on retire un petit nombre)</a:t>
            </a:r>
          </a:p>
        </p:txBody>
      </p:sp>
      <p:sp>
        <p:nvSpPr>
          <p:cNvPr id="3" name="ZoneTexte 2"/>
          <p:cNvSpPr txBox="1"/>
          <p:nvPr/>
        </p:nvSpPr>
        <p:spPr>
          <a:xfrm>
            <a:off x="990600" y="2362200"/>
            <a:ext cx="7162800" cy="461665"/>
          </a:xfrm>
          <a:prstGeom prst="rect">
            <a:avLst/>
          </a:prstGeom>
          <a:noFill/>
        </p:spPr>
        <p:txBody>
          <a:bodyPr wrap="square" rtlCol="0">
            <a:spAutoFit/>
          </a:bodyPr>
          <a:lstStyle/>
          <a:p>
            <a:r>
              <a:rPr lang="fr-FR" dirty="0" smtClean="0">
                <a:hlinkClick r:id="rId2" action="ppaction://hlinkfile"/>
              </a:rPr>
              <a:t>file:///Users/remi/Desktop/S096_A.swf</a:t>
            </a:r>
            <a:r>
              <a:rPr lang="fr-FR" dirty="0" smtClean="0"/>
              <a:t> </a:t>
            </a:r>
            <a:endParaRPr lang="fr-F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3"/>
          <p:cNvSpPr txBox="1">
            <a:spLocks/>
          </p:cNvSpPr>
          <p:nvPr/>
        </p:nvSpPr>
        <p:spPr>
          <a:xfrm>
            <a:off x="228600" y="304800"/>
            <a:ext cx="8458200" cy="1066800"/>
          </a:xfrm>
          <a:prstGeom prst="rect">
            <a:avLst/>
          </a:prstGeom>
          <a:solidFill>
            <a:srgbClr val="FFFF00"/>
          </a:solidFill>
        </p:spPr>
        <p:txBody>
          <a:bodyPr vert="horz" lIns="91440" tIns="45720" rIns="91440" bIns="45720" rtlCol="0">
            <a:noAutofit/>
          </a:bodyPr>
          <a:lstStyle/>
          <a:p>
            <a:pPr marL="342900" lvl="0" indent="-342900">
              <a:spcBef>
                <a:spcPct val="20000"/>
              </a:spcBef>
              <a:buClr>
                <a:srgbClr val="CC0099"/>
              </a:buClr>
            </a:pPr>
            <a:r>
              <a:rPr lang="fr-FR" sz="3200" b="1" dirty="0" smtClean="0"/>
              <a:t>   Et concernant la soustraction                        (cas où l’on retire un grand nombre)</a:t>
            </a:r>
          </a:p>
        </p:txBody>
      </p:sp>
      <p:sp>
        <p:nvSpPr>
          <p:cNvPr id="3" name="ZoneTexte 2"/>
          <p:cNvSpPr txBox="1"/>
          <p:nvPr/>
        </p:nvSpPr>
        <p:spPr>
          <a:xfrm>
            <a:off x="533400" y="1905000"/>
            <a:ext cx="8229600" cy="461665"/>
          </a:xfrm>
          <a:prstGeom prst="rect">
            <a:avLst/>
          </a:prstGeom>
          <a:noFill/>
        </p:spPr>
        <p:txBody>
          <a:bodyPr wrap="square" rtlCol="0">
            <a:spAutoFit/>
          </a:bodyPr>
          <a:lstStyle/>
          <a:p>
            <a:r>
              <a:rPr lang="fr-FR" dirty="0" smtClean="0">
                <a:hlinkClick r:id="rId2" action="ppaction://hlinkfile"/>
              </a:rPr>
              <a:t>file:///Users/remi/Desktop/S104_A.swf</a:t>
            </a:r>
            <a:r>
              <a:rPr lang="fr-FR" dirty="0" smtClean="0"/>
              <a:t> </a:t>
            </a:r>
            <a:endParaRPr lang="fr-F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ZoneTexte 1"/>
          <p:cNvSpPr txBox="1">
            <a:spLocks noChangeArrowheads="1"/>
          </p:cNvSpPr>
          <p:nvPr/>
        </p:nvSpPr>
        <p:spPr bwMode="auto">
          <a:xfrm>
            <a:off x="2514600" y="2895600"/>
            <a:ext cx="4495800" cy="523875"/>
          </a:xfrm>
          <a:prstGeom prst="rect">
            <a:avLst/>
          </a:prstGeom>
          <a:solidFill>
            <a:srgbClr val="FFFF00"/>
          </a:solidFill>
          <a:ln w="9525">
            <a:noFill/>
            <a:miter lim="800000"/>
            <a:headEnd/>
            <a:tailEnd/>
          </a:ln>
        </p:spPr>
        <p:txBody>
          <a:bodyPr>
            <a:prstTxWarp prst="textNoShape">
              <a:avLst/>
            </a:prstTxWarp>
            <a:spAutoFit/>
          </a:bodyPr>
          <a:lstStyle/>
          <a:p>
            <a:r>
              <a:rPr lang="fr-FR" sz="2800" b="1"/>
              <a:t>Merci pour votre attention.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52176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50418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50292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5029200" y="2143780"/>
            <a:ext cx="457200" cy="523220"/>
          </a:xfrm>
          <a:prstGeom prst="rect">
            <a:avLst/>
          </a:prstGeom>
          <a:noFill/>
        </p:spPr>
        <p:txBody>
          <a:bodyPr wrap="square" rtlCol="0">
            <a:spAutoFit/>
          </a:bodyPr>
          <a:lstStyle/>
          <a:p>
            <a:r>
              <a:rPr lang="fr-FR" sz="2800" b="1" dirty="0" smtClean="0"/>
              <a:t>4</a:t>
            </a:r>
            <a:endParaRPr lang="fr-FR" sz="28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65892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64134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64008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6400800" y="2143780"/>
            <a:ext cx="457200" cy="523220"/>
          </a:xfrm>
          <a:prstGeom prst="rect">
            <a:avLst/>
          </a:prstGeom>
          <a:noFill/>
        </p:spPr>
        <p:txBody>
          <a:bodyPr wrap="square" rtlCol="0">
            <a:spAutoFit/>
          </a:bodyPr>
          <a:lstStyle/>
          <a:p>
            <a:r>
              <a:rPr lang="fr-FR" sz="2800" b="1" dirty="0" smtClean="0"/>
              <a:t>5</a:t>
            </a:r>
            <a:endParaRPr lang="fr-FR" sz="28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79608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77850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77724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7772400" y="2143780"/>
            <a:ext cx="457200" cy="523220"/>
          </a:xfrm>
          <a:prstGeom prst="rect">
            <a:avLst/>
          </a:prstGeom>
          <a:noFill/>
        </p:spPr>
        <p:txBody>
          <a:bodyPr wrap="square" rtlCol="0">
            <a:spAutoFit/>
          </a:bodyPr>
          <a:lstStyle/>
          <a:p>
            <a:r>
              <a:rPr lang="fr-FR" sz="2800" b="1" dirty="0" smtClean="0"/>
              <a:t>6</a:t>
            </a:r>
            <a:endParaRPr lang="fr-FR" sz="2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79608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77850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77724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7772400" y="2143780"/>
            <a:ext cx="457200" cy="523220"/>
          </a:xfrm>
          <a:prstGeom prst="rect">
            <a:avLst/>
          </a:prstGeom>
          <a:noFill/>
        </p:spPr>
        <p:txBody>
          <a:bodyPr wrap="square" rtlCol="0">
            <a:spAutoFit/>
          </a:bodyPr>
          <a:lstStyle/>
          <a:p>
            <a:r>
              <a:rPr lang="fr-FR" sz="2800" b="1" dirty="0" smtClean="0"/>
              <a:t>6</a:t>
            </a:r>
            <a:endParaRPr lang="fr-FR" sz="2800" b="1" dirty="0"/>
          </a:p>
        </p:txBody>
      </p:sp>
      <p:sp>
        <p:nvSpPr>
          <p:cNvPr id="18" name="ZoneTexte 17"/>
          <p:cNvSpPr txBox="1"/>
          <p:nvPr/>
        </p:nvSpPr>
        <p:spPr>
          <a:xfrm>
            <a:off x="4114800" y="3886200"/>
            <a:ext cx="1219200" cy="646331"/>
          </a:xfrm>
          <a:prstGeom prst="rect">
            <a:avLst/>
          </a:prstGeom>
          <a:noFill/>
        </p:spPr>
        <p:txBody>
          <a:bodyPr wrap="square" rtlCol="0">
            <a:spAutoFit/>
          </a:bodyPr>
          <a:lstStyle/>
          <a:p>
            <a:r>
              <a:rPr lang="fr-FR" sz="3600" b="1" dirty="0" smtClean="0"/>
              <a:t>Six</a:t>
            </a:r>
            <a:endParaRPr lang="fr-FR" sz="36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2" name="ZoneTexte 11"/>
          <p:cNvSpPr txBox="1"/>
          <p:nvPr/>
        </p:nvSpPr>
        <p:spPr>
          <a:xfrm>
            <a:off x="152400" y="4724400"/>
            <a:ext cx="8305800" cy="990600"/>
          </a:xfrm>
          <a:prstGeom prst="rect">
            <a:avLst/>
          </a:prstGeom>
          <a:solidFill>
            <a:srgbClr val="CCFFCC"/>
          </a:solidFill>
        </p:spPr>
        <p:txBody>
          <a:bodyPr wrap="square" rtlCol="0">
            <a:noAutofit/>
          </a:bodyPr>
          <a:lstStyle/>
          <a:p>
            <a:r>
              <a:rPr lang="fr-FR" b="1" dirty="0" err="1" smtClean="0"/>
              <a:t>Fuson</a:t>
            </a:r>
            <a:r>
              <a:rPr lang="fr-FR" b="1" dirty="0" smtClean="0"/>
              <a:t> (1988) ; Sinclair et col. (1988) ; </a:t>
            </a:r>
            <a:r>
              <a:rPr lang="fr-FR" b="1" dirty="0" err="1" smtClean="0"/>
              <a:t>Brissiaud</a:t>
            </a:r>
            <a:r>
              <a:rPr lang="fr-FR" b="1" dirty="0" smtClean="0"/>
              <a:t> (1989) ; </a:t>
            </a:r>
            <a:r>
              <a:rPr lang="fr-FR" b="1" dirty="0" err="1" smtClean="0"/>
              <a:t>Colomé</a:t>
            </a:r>
            <a:r>
              <a:rPr lang="fr-FR" b="1" dirty="0" smtClean="0"/>
              <a:t> &amp; Noël (2012)</a:t>
            </a:r>
          </a:p>
          <a:p>
            <a:endParaRPr lang="fr-FR" b="1" dirty="0"/>
          </a:p>
        </p:txBody>
      </p:sp>
      <p:sp>
        <p:nvSpPr>
          <p:cNvPr id="14" name="Line 90"/>
          <p:cNvSpPr>
            <a:spLocks noChangeShapeType="1"/>
          </p:cNvSpPr>
          <p:nvPr/>
        </p:nvSpPr>
        <p:spPr bwMode="auto">
          <a:xfrm>
            <a:off x="7960800"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7785000"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77724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7772400" y="2143780"/>
            <a:ext cx="457200" cy="523220"/>
          </a:xfrm>
          <a:prstGeom prst="rect">
            <a:avLst/>
          </a:prstGeom>
          <a:noFill/>
        </p:spPr>
        <p:txBody>
          <a:bodyPr wrap="square" rtlCol="0">
            <a:spAutoFit/>
          </a:bodyPr>
          <a:lstStyle/>
          <a:p>
            <a:r>
              <a:rPr lang="fr-FR" sz="2800" b="1" dirty="0" smtClean="0"/>
              <a:t>6</a:t>
            </a:r>
            <a:endParaRPr lang="fr-FR" sz="2800" b="1" dirty="0"/>
          </a:p>
        </p:txBody>
      </p:sp>
      <p:sp>
        <p:nvSpPr>
          <p:cNvPr id="18" name="ZoneTexte 17"/>
          <p:cNvSpPr txBox="1"/>
          <p:nvPr/>
        </p:nvSpPr>
        <p:spPr>
          <a:xfrm>
            <a:off x="4114800" y="3886200"/>
            <a:ext cx="1219200" cy="646331"/>
          </a:xfrm>
          <a:prstGeom prst="rect">
            <a:avLst/>
          </a:prstGeom>
          <a:noFill/>
        </p:spPr>
        <p:txBody>
          <a:bodyPr wrap="square" rtlCol="0">
            <a:spAutoFit/>
          </a:bodyPr>
          <a:lstStyle/>
          <a:p>
            <a:r>
              <a:rPr lang="fr-FR" sz="3600" b="1" dirty="0" smtClean="0"/>
              <a:t>Six</a:t>
            </a:r>
            <a:endParaRPr lang="fr-FR" sz="3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458" name="Grouper 13"/>
          <p:cNvGrpSpPr>
            <a:grpSpLocks/>
          </p:cNvGrpSpPr>
          <p:nvPr/>
        </p:nvGrpSpPr>
        <p:grpSpPr bwMode="auto">
          <a:xfrm>
            <a:off x="0" y="0"/>
            <a:ext cx="9144000" cy="2133600"/>
            <a:chOff x="0" y="4343400"/>
            <a:chExt cx="9144000" cy="2133600"/>
          </a:xfrm>
        </p:grpSpPr>
        <p:sp>
          <p:nvSpPr>
            <p:cNvPr id="19469" name="ZoneTexte 11"/>
            <p:cNvSpPr txBox="1">
              <a:spLocks noChangeArrowheads="1"/>
            </p:cNvSpPr>
            <p:nvPr/>
          </p:nvSpPr>
          <p:spPr bwMode="auto">
            <a:xfrm>
              <a:off x="0" y="4343400"/>
              <a:ext cx="9144000" cy="2133600"/>
            </a:xfrm>
            <a:prstGeom prst="rect">
              <a:avLst/>
            </a:prstGeom>
            <a:solidFill>
              <a:srgbClr val="CCFFCC"/>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comptage-dénombrement</a:t>
              </a:r>
              <a:r>
                <a:rPr lang="fr-FR" sz="2800" b="1" dirty="0"/>
                <a:t>,</a:t>
              </a:r>
            </a:p>
            <a:p>
              <a:r>
                <a:rPr lang="fr-FR" sz="2800" b="1" dirty="0"/>
                <a:t>c’est théâtraliser la correspondance terme à terme :</a:t>
              </a:r>
              <a:endParaRPr lang="fr-FR" sz="2800" b="1" dirty="0" smtClean="0"/>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smtClean="0"/>
                <a:t> </a:t>
              </a:r>
              <a:endParaRPr lang="fr-FR" sz="2800" b="1" dirty="0"/>
            </a:p>
          </p:txBody>
        </p:sp>
        <p:sp>
          <p:nvSpPr>
            <p:cNvPr id="19470" name="ZoneTexte 12"/>
            <p:cNvSpPr txBox="1">
              <a:spLocks noChangeArrowheads="1"/>
            </p:cNvSpPr>
            <p:nvPr/>
          </p:nvSpPr>
          <p:spPr bwMode="auto">
            <a:xfrm>
              <a:off x="4800600" y="5417403"/>
              <a:ext cx="3733800" cy="954107"/>
            </a:xfrm>
            <a:prstGeom prst="rect">
              <a:avLst/>
            </a:prstGeom>
            <a:noFill/>
            <a:ln w="9525">
              <a:noFill/>
              <a:miter lim="800000"/>
              <a:headEnd/>
              <a:tailEnd/>
            </a:ln>
          </p:spPr>
          <p:txBody>
            <a:bodyPr>
              <a:prstTxWarp prst="textNoShape">
                <a:avLst/>
              </a:prstTxWarp>
              <a:spAutoFit/>
            </a:bodyPr>
            <a:lstStyle/>
            <a:p>
              <a:r>
                <a:rPr lang="fr-FR" sz="2800" b="1" dirty="0"/>
                <a:t>La</a:t>
              </a:r>
              <a:r>
                <a:rPr lang="fr-FR" sz="2800" b="1" dirty="0" smtClean="0"/>
                <a:t> quantité des </a:t>
              </a:r>
              <a:r>
                <a:rPr lang="fr-FR" sz="2800" b="1" dirty="0"/>
                <a:t>unités déjà prises en compte</a:t>
              </a:r>
              <a:endParaRPr lang="fr-FR" sz="2800" dirty="0"/>
            </a:p>
          </p:txBody>
        </p:sp>
      </p:grpSp>
      <p:sp>
        <p:nvSpPr>
          <p:cNvPr id="18" name="ZoneTexte 17"/>
          <p:cNvSpPr txBox="1"/>
          <p:nvPr/>
        </p:nvSpPr>
        <p:spPr>
          <a:xfrm>
            <a:off x="685800" y="2133600"/>
            <a:ext cx="8229600" cy="4524315"/>
          </a:xfrm>
          <a:prstGeom prst="rect">
            <a:avLst/>
          </a:prstGeom>
          <a:solidFill>
            <a:srgbClr val="FFFF00"/>
          </a:solidFill>
        </p:spPr>
        <p:txBody>
          <a:bodyPr wrap="square" rtlCol="0">
            <a:spAutoFit/>
          </a:bodyPr>
          <a:lstStyle/>
          <a:p>
            <a:r>
              <a:rPr lang="fr-FR" sz="3200" b="1" i="1" dirty="0" smtClean="0"/>
              <a:t> « À ce sujet …/… nous signalons le danger qu’il y a, dans le comptage, à énoncer les nombres en prenant les objets un à un.</a:t>
            </a:r>
          </a:p>
          <a:p>
            <a:r>
              <a:rPr lang="fr-FR" sz="3200" b="1" i="1" dirty="0" smtClean="0"/>
              <a:t>C’est en posant la 2</a:t>
            </a:r>
            <a:r>
              <a:rPr lang="fr-FR" sz="3200" b="1" i="1" baseline="30000" dirty="0" smtClean="0"/>
              <a:t>e</a:t>
            </a:r>
            <a:r>
              <a:rPr lang="fr-FR" sz="3200" b="1" i="1" dirty="0" smtClean="0"/>
              <a:t> assiette sur la 1</a:t>
            </a:r>
            <a:r>
              <a:rPr lang="fr-FR" sz="3200" b="1" i="1" baseline="30000" dirty="0" smtClean="0"/>
              <a:t>re</a:t>
            </a:r>
            <a:r>
              <a:rPr lang="fr-FR" sz="3200" b="1" i="1" dirty="0" smtClean="0"/>
              <a:t> que je dis deux, non en la prenant en mains (la 2</a:t>
            </a:r>
            <a:r>
              <a:rPr lang="fr-FR" sz="3200" b="1" i="1" baseline="30000" dirty="0" smtClean="0"/>
              <a:t>e</a:t>
            </a:r>
            <a:r>
              <a:rPr lang="fr-FR" sz="3200" b="1" i="1" dirty="0" smtClean="0"/>
              <a:t> n’est pas deux, elle est une) ; ibid. pour la 3</a:t>
            </a:r>
            <a:r>
              <a:rPr lang="fr-FR" sz="3200" b="1" i="1" baseline="30000" dirty="0" smtClean="0"/>
              <a:t>e</a:t>
            </a:r>
            <a:r>
              <a:rPr lang="fr-FR" sz="3200" b="1" i="1" dirty="0" smtClean="0"/>
              <a:t>, la 4</a:t>
            </a:r>
            <a:r>
              <a:rPr lang="fr-FR" sz="3200" b="1" i="1" baseline="30000" dirty="0" smtClean="0"/>
              <a:t>e</a:t>
            </a:r>
            <a:r>
              <a:rPr lang="fr-FR" sz="3200" b="1" i="1" dirty="0" smtClean="0"/>
              <a:t>…</a:t>
            </a:r>
          </a:p>
          <a:p>
            <a:r>
              <a:rPr lang="fr-FR" sz="3200" b="1" i="1" dirty="0" smtClean="0"/>
              <a:t>C’est en examinant la pile constituée que j’énonce deux, trois , quatre… six. »</a:t>
            </a:r>
            <a:endParaRPr lang="fr-FR" sz="3200" b="1" dirty="0" smtClean="0"/>
          </a:p>
          <a:p>
            <a:r>
              <a:rPr lang="fr-FR" sz="3200" b="1" dirty="0" smtClean="0"/>
              <a:t>			René </a:t>
            </a:r>
            <a:r>
              <a:rPr lang="fr-FR" sz="3200" b="1" dirty="0" err="1" smtClean="0"/>
              <a:t>Brandicourt</a:t>
            </a:r>
            <a:r>
              <a:rPr lang="fr-FR" sz="3200" b="1" dirty="0" smtClean="0"/>
              <a:t> (1962)</a:t>
            </a:r>
            <a:endParaRPr lang="fr-FR"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25700"/>
            <a:ext cx="381000" cy="381000"/>
            <a:chOff x="2688" y="3024"/>
            <a:chExt cx="240" cy="240"/>
          </a:xfrm>
        </p:grpSpPr>
        <p:sp>
          <p:nvSpPr>
            <p:cNvPr id="29783"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4"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5"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6"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44700"/>
            <a:ext cx="381000" cy="381000"/>
            <a:chOff x="2688" y="3024"/>
            <a:chExt cx="240" cy="240"/>
          </a:xfrm>
        </p:grpSpPr>
        <p:sp>
          <p:nvSpPr>
            <p:cNvPr id="29779"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0"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1"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2"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30500"/>
            <a:ext cx="381000" cy="381000"/>
            <a:chOff x="2688" y="3024"/>
            <a:chExt cx="240" cy="240"/>
          </a:xfrm>
        </p:grpSpPr>
        <p:sp>
          <p:nvSpPr>
            <p:cNvPr id="29775"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6"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7"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8"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11500"/>
            <a:ext cx="381000" cy="381000"/>
            <a:chOff x="2688" y="3024"/>
            <a:chExt cx="240" cy="240"/>
          </a:xfrm>
        </p:grpSpPr>
        <p:sp>
          <p:nvSpPr>
            <p:cNvPr id="29771"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2"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3"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4"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06700"/>
            <a:ext cx="381000" cy="381000"/>
            <a:chOff x="2688" y="3024"/>
            <a:chExt cx="240" cy="240"/>
          </a:xfrm>
        </p:grpSpPr>
        <p:sp>
          <p:nvSpPr>
            <p:cNvPr id="29767"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8"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9"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0"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20900"/>
            <a:ext cx="381000" cy="381000"/>
            <a:chOff x="2688" y="3024"/>
            <a:chExt cx="240" cy="240"/>
          </a:xfrm>
        </p:grpSpPr>
        <p:sp>
          <p:nvSpPr>
            <p:cNvPr id="29763"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4"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5"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6"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01900"/>
            <a:ext cx="381000" cy="381000"/>
            <a:chOff x="2688" y="3024"/>
            <a:chExt cx="240" cy="240"/>
          </a:xfrm>
        </p:grpSpPr>
        <p:sp>
          <p:nvSpPr>
            <p:cNvPr id="29759"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0"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1"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2"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187700"/>
            <a:ext cx="381000" cy="381000"/>
            <a:chOff x="2688" y="3024"/>
            <a:chExt cx="240" cy="240"/>
          </a:xfrm>
        </p:grpSpPr>
        <p:sp>
          <p:nvSpPr>
            <p:cNvPr id="29755"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6"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7"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8"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49500"/>
            <a:ext cx="381000" cy="381000"/>
            <a:chOff x="2688" y="3024"/>
            <a:chExt cx="240" cy="240"/>
          </a:xfrm>
        </p:grpSpPr>
        <p:sp>
          <p:nvSpPr>
            <p:cNvPr id="29751"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2"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3"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4"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876800" y="3035300"/>
            <a:ext cx="381000" cy="381000"/>
            <a:chOff x="2688" y="3024"/>
            <a:chExt cx="240" cy="240"/>
          </a:xfrm>
        </p:grpSpPr>
        <p:sp>
          <p:nvSpPr>
            <p:cNvPr id="29747"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8"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9"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0"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30500"/>
            <a:ext cx="381000" cy="381000"/>
            <a:chOff x="2688" y="3024"/>
            <a:chExt cx="240" cy="240"/>
          </a:xfrm>
        </p:grpSpPr>
        <p:sp>
          <p:nvSpPr>
            <p:cNvPr id="29743"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4"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5"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6"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44700"/>
            <a:ext cx="381000" cy="381000"/>
            <a:chOff x="2688" y="3024"/>
            <a:chExt cx="240" cy="240"/>
          </a:xfrm>
        </p:grpSpPr>
        <p:sp>
          <p:nvSpPr>
            <p:cNvPr id="29739"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0"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1"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2"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11300"/>
            <a:ext cx="381000" cy="381000"/>
            <a:chOff x="2688" y="3024"/>
            <a:chExt cx="240" cy="240"/>
          </a:xfrm>
        </p:grpSpPr>
        <p:sp>
          <p:nvSpPr>
            <p:cNvPr id="29735"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6"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7"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8"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68500"/>
            <a:ext cx="381000" cy="381000"/>
            <a:chOff x="2688" y="3024"/>
            <a:chExt cx="240" cy="240"/>
          </a:xfrm>
        </p:grpSpPr>
        <p:sp>
          <p:nvSpPr>
            <p:cNvPr id="29731"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2"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3"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4"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54300"/>
            <a:ext cx="381000" cy="381000"/>
            <a:chOff x="2688" y="3024"/>
            <a:chExt cx="240" cy="240"/>
          </a:xfrm>
        </p:grpSpPr>
        <p:sp>
          <p:nvSpPr>
            <p:cNvPr id="29727"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8"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9"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0"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197100"/>
            <a:ext cx="381000" cy="381000"/>
            <a:chOff x="2688" y="3024"/>
            <a:chExt cx="240" cy="240"/>
          </a:xfrm>
        </p:grpSpPr>
        <p:sp>
          <p:nvSpPr>
            <p:cNvPr id="29723"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4"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5"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6"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11300"/>
            <a:ext cx="381000" cy="381000"/>
            <a:chOff x="2688" y="3024"/>
            <a:chExt cx="240" cy="240"/>
          </a:xfrm>
        </p:grpSpPr>
        <p:sp>
          <p:nvSpPr>
            <p:cNvPr id="29719"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0"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1"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2"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
        <p:nvSpPr>
          <p:cNvPr id="91" name="Text Box 88"/>
          <p:cNvSpPr txBox="1">
            <a:spLocks noChangeArrowheads="1"/>
          </p:cNvSpPr>
          <p:nvPr/>
        </p:nvSpPr>
        <p:spPr bwMode="auto">
          <a:xfrm>
            <a:off x="228600" y="4559300"/>
            <a:ext cx="2895600" cy="1917700"/>
          </a:xfrm>
          <a:prstGeom prst="rect">
            <a:avLst/>
          </a:prstGeom>
          <a:solidFill>
            <a:srgbClr val="FFFF99"/>
          </a:solidFill>
          <a:ln w="9525">
            <a:noFill/>
            <a:miter lim="800000"/>
            <a:headEnd/>
            <a:tailEnd/>
          </a:ln>
        </p:spPr>
        <p:txBody>
          <a:bodyPr>
            <a:prstTxWarp prst="textNoShape">
              <a:avLst/>
            </a:prstTxWarp>
            <a:spAutoFit/>
          </a:bodyPr>
          <a:lstStyle/>
          <a:p>
            <a:pPr>
              <a:spcBef>
                <a:spcPct val="50000"/>
              </a:spcBef>
            </a:pPr>
            <a:r>
              <a:rPr lang="fr-FR" b="1" dirty="0"/>
              <a:t>Je vais te montrer comment on compte pour former</a:t>
            </a:r>
            <a:br>
              <a:rPr lang="fr-FR" b="1" dirty="0"/>
            </a:br>
            <a:r>
              <a:rPr lang="fr-FR" b="1" dirty="0"/>
              <a:t>une collection</a:t>
            </a:r>
            <a:br>
              <a:rPr lang="fr-FR" b="1" dirty="0"/>
            </a:br>
            <a:r>
              <a:rPr lang="fr-FR" b="1" dirty="0"/>
              <a:t>de 4 jetons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25700"/>
            <a:ext cx="381000" cy="381000"/>
            <a:chOff x="2688" y="3024"/>
            <a:chExt cx="240" cy="240"/>
          </a:xfrm>
        </p:grpSpPr>
        <p:sp>
          <p:nvSpPr>
            <p:cNvPr id="29783"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4"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5"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6"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44700"/>
            <a:ext cx="381000" cy="381000"/>
            <a:chOff x="2688" y="3024"/>
            <a:chExt cx="240" cy="240"/>
          </a:xfrm>
        </p:grpSpPr>
        <p:sp>
          <p:nvSpPr>
            <p:cNvPr id="29779"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0"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1"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2"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30500"/>
            <a:ext cx="381000" cy="381000"/>
            <a:chOff x="2688" y="3024"/>
            <a:chExt cx="240" cy="240"/>
          </a:xfrm>
        </p:grpSpPr>
        <p:sp>
          <p:nvSpPr>
            <p:cNvPr id="29775"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6"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7"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8"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11500"/>
            <a:ext cx="381000" cy="381000"/>
            <a:chOff x="2688" y="3024"/>
            <a:chExt cx="240" cy="240"/>
          </a:xfrm>
        </p:grpSpPr>
        <p:sp>
          <p:nvSpPr>
            <p:cNvPr id="29771"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2"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3"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4"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06700"/>
            <a:ext cx="381000" cy="381000"/>
            <a:chOff x="2688" y="3024"/>
            <a:chExt cx="240" cy="240"/>
          </a:xfrm>
        </p:grpSpPr>
        <p:sp>
          <p:nvSpPr>
            <p:cNvPr id="29767"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8"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9"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0"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20900"/>
            <a:ext cx="381000" cy="381000"/>
            <a:chOff x="2688" y="3024"/>
            <a:chExt cx="240" cy="240"/>
          </a:xfrm>
        </p:grpSpPr>
        <p:sp>
          <p:nvSpPr>
            <p:cNvPr id="29763"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4"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5"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6"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01900"/>
            <a:ext cx="381000" cy="381000"/>
            <a:chOff x="2688" y="3024"/>
            <a:chExt cx="240" cy="240"/>
          </a:xfrm>
        </p:grpSpPr>
        <p:sp>
          <p:nvSpPr>
            <p:cNvPr id="29759"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0"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1"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2"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187700"/>
            <a:ext cx="381000" cy="381000"/>
            <a:chOff x="2688" y="3024"/>
            <a:chExt cx="240" cy="240"/>
          </a:xfrm>
        </p:grpSpPr>
        <p:sp>
          <p:nvSpPr>
            <p:cNvPr id="29755"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6"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7"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8"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49500"/>
            <a:ext cx="381000" cy="381000"/>
            <a:chOff x="2688" y="3024"/>
            <a:chExt cx="240" cy="240"/>
          </a:xfrm>
        </p:grpSpPr>
        <p:sp>
          <p:nvSpPr>
            <p:cNvPr id="29751"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2"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3"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4"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876800" y="3035300"/>
            <a:ext cx="381000" cy="381000"/>
            <a:chOff x="2688" y="3024"/>
            <a:chExt cx="240" cy="240"/>
          </a:xfrm>
        </p:grpSpPr>
        <p:sp>
          <p:nvSpPr>
            <p:cNvPr id="29747"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8"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9"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0"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30500"/>
            <a:ext cx="381000" cy="381000"/>
            <a:chOff x="2688" y="3024"/>
            <a:chExt cx="240" cy="240"/>
          </a:xfrm>
        </p:grpSpPr>
        <p:sp>
          <p:nvSpPr>
            <p:cNvPr id="29743"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4"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5"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6"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44700"/>
            <a:ext cx="381000" cy="381000"/>
            <a:chOff x="2688" y="3024"/>
            <a:chExt cx="240" cy="240"/>
          </a:xfrm>
        </p:grpSpPr>
        <p:sp>
          <p:nvSpPr>
            <p:cNvPr id="29739"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0"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1"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2"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11300"/>
            <a:ext cx="381000" cy="381000"/>
            <a:chOff x="2688" y="3024"/>
            <a:chExt cx="240" cy="240"/>
          </a:xfrm>
        </p:grpSpPr>
        <p:sp>
          <p:nvSpPr>
            <p:cNvPr id="29735"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6"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7"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8"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68500"/>
            <a:ext cx="381000" cy="381000"/>
            <a:chOff x="2688" y="3024"/>
            <a:chExt cx="240" cy="240"/>
          </a:xfrm>
        </p:grpSpPr>
        <p:sp>
          <p:nvSpPr>
            <p:cNvPr id="29731"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2"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3"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4"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54300"/>
            <a:ext cx="381000" cy="381000"/>
            <a:chOff x="2688" y="3024"/>
            <a:chExt cx="240" cy="240"/>
          </a:xfrm>
        </p:grpSpPr>
        <p:sp>
          <p:nvSpPr>
            <p:cNvPr id="29727"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8"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9"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0"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197100"/>
            <a:ext cx="381000" cy="381000"/>
            <a:chOff x="2688" y="3024"/>
            <a:chExt cx="240" cy="240"/>
          </a:xfrm>
        </p:grpSpPr>
        <p:sp>
          <p:nvSpPr>
            <p:cNvPr id="29723"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4"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5"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6"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11300"/>
            <a:ext cx="381000" cy="381000"/>
            <a:chOff x="2688" y="3024"/>
            <a:chExt cx="240" cy="240"/>
          </a:xfrm>
        </p:grpSpPr>
        <p:sp>
          <p:nvSpPr>
            <p:cNvPr id="29719"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0"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1"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2"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9"/>
          <p:cNvGrpSpPr>
            <a:grpSpLocks/>
          </p:cNvGrpSpPr>
          <p:nvPr/>
        </p:nvGrpSpPr>
        <p:grpSpPr bwMode="auto">
          <a:xfrm>
            <a:off x="4953000" y="3492500"/>
            <a:ext cx="228600" cy="228600"/>
            <a:chOff x="3696" y="960"/>
            <a:chExt cx="144" cy="144"/>
          </a:xfrm>
        </p:grpSpPr>
        <p:sp>
          <p:nvSpPr>
            <p:cNvPr id="29717" name="Line 90"/>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29718" name="Line 91"/>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Image 3" descr="Image 1.png"/>
          <p:cNvPicPr>
            <a:picLocks noChangeAspect="1"/>
          </p:cNvPicPr>
          <p:nvPr/>
        </p:nvPicPr>
        <p:blipFill>
          <a:blip r:embed="rId2"/>
          <a:srcRect/>
          <a:stretch>
            <a:fillRect/>
          </a:stretch>
        </p:blipFill>
        <p:spPr bwMode="auto">
          <a:xfrm>
            <a:off x="425450" y="228600"/>
            <a:ext cx="8293100" cy="6400800"/>
          </a:xfrm>
          <a:prstGeom prst="rect">
            <a:avLst/>
          </a:prstGeom>
          <a:noFill/>
          <a:ln w="9525">
            <a:noFill/>
            <a:miter lim="800000"/>
            <a:headEnd/>
            <a:tailEnd/>
          </a:ln>
        </p:spPr>
      </p:pic>
      <p:cxnSp>
        <p:nvCxnSpPr>
          <p:cNvPr id="37891" name="Connecteur droit 7"/>
          <p:cNvCxnSpPr>
            <a:cxnSpLocks noChangeShapeType="1"/>
          </p:cNvCxnSpPr>
          <p:nvPr/>
        </p:nvCxnSpPr>
        <p:spPr bwMode="auto">
          <a:xfrm rot="5400000" flipH="1" flipV="1">
            <a:off x="5524501" y="1866900"/>
            <a:ext cx="1295400" cy="3175"/>
          </a:xfrm>
          <a:prstGeom prst="line">
            <a:avLst/>
          </a:prstGeom>
          <a:noFill/>
          <a:ln w="25400">
            <a:solidFill>
              <a:srgbClr val="FF0000"/>
            </a:solidFill>
            <a:round/>
            <a:headEnd/>
            <a:tailEnd/>
          </a:ln>
        </p:spPr>
      </p:cxnSp>
      <p:cxnSp>
        <p:nvCxnSpPr>
          <p:cNvPr id="37892" name="Connecteur droit 9"/>
          <p:cNvCxnSpPr>
            <a:cxnSpLocks noChangeShapeType="1"/>
          </p:cNvCxnSpPr>
          <p:nvPr/>
        </p:nvCxnSpPr>
        <p:spPr bwMode="auto">
          <a:xfrm rot="5400000" flipH="1" flipV="1">
            <a:off x="4761707" y="5447506"/>
            <a:ext cx="1295400" cy="1587"/>
          </a:xfrm>
          <a:prstGeom prst="line">
            <a:avLst/>
          </a:prstGeom>
          <a:noFill/>
          <a:ln w="25400">
            <a:solidFill>
              <a:srgbClr val="FF0000"/>
            </a:solidFill>
            <a:round/>
            <a:headEnd/>
            <a:tailEnd/>
          </a:ln>
        </p:spPr>
      </p:cxnSp>
      <p:cxnSp>
        <p:nvCxnSpPr>
          <p:cNvPr id="37893" name="Connecteur droit 6"/>
          <p:cNvCxnSpPr>
            <a:cxnSpLocks noChangeShapeType="1"/>
          </p:cNvCxnSpPr>
          <p:nvPr/>
        </p:nvCxnSpPr>
        <p:spPr bwMode="auto">
          <a:xfrm rot="5400000" flipH="1" flipV="1">
            <a:off x="4916488" y="3617912"/>
            <a:ext cx="1295400" cy="3175"/>
          </a:xfrm>
          <a:prstGeom prst="line">
            <a:avLst/>
          </a:prstGeom>
          <a:noFill/>
          <a:ln w="25400">
            <a:solidFill>
              <a:srgbClr val="FF0000"/>
            </a:solidFill>
            <a:round/>
            <a:headEnd/>
            <a:tailEnd/>
          </a:ln>
        </p:spPr>
      </p:cxnSp>
      <p:sp>
        <p:nvSpPr>
          <p:cNvPr id="37894" name="Rectangle 6"/>
          <p:cNvSpPr>
            <a:spLocks noChangeArrowheads="1"/>
          </p:cNvSpPr>
          <p:nvPr/>
        </p:nvSpPr>
        <p:spPr bwMode="auto">
          <a:xfrm>
            <a:off x="304800" y="2514600"/>
            <a:ext cx="8305800" cy="2286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7895" name="Rectangle 7"/>
          <p:cNvSpPr>
            <a:spLocks noChangeArrowheads="1"/>
          </p:cNvSpPr>
          <p:nvPr/>
        </p:nvSpPr>
        <p:spPr bwMode="auto">
          <a:xfrm>
            <a:off x="457200" y="4191000"/>
            <a:ext cx="8305800" cy="3048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7896" name="Rectangle 8"/>
          <p:cNvSpPr>
            <a:spLocks noChangeArrowheads="1"/>
          </p:cNvSpPr>
          <p:nvPr/>
        </p:nvSpPr>
        <p:spPr bwMode="auto">
          <a:xfrm>
            <a:off x="609600" y="5943600"/>
            <a:ext cx="8305800" cy="457200"/>
          </a:xfrm>
          <a:prstGeom prst="rect">
            <a:avLst/>
          </a:prstGeom>
          <a:solidFill>
            <a:schemeClr val="bg1"/>
          </a:solidFill>
          <a:ln w="9525">
            <a:noFill/>
            <a:round/>
            <a:headEnd/>
            <a:tailEnd/>
          </a:ln>
        </p:spPr>
        <p:txBody>
          <a:bodyPr>
            <a:prstTxWarp prst="textNoShape">
              <a:avLst/>
            </a:prstTxWarp>
          </a:bodyPr>
          <a:lstStyle/>
          <a:p>
            <a:endParaRPr lang="fr-FR"/>
          </a:p>
        </p:txBody>
      </p:sp>
      <p:grpSp>
        <p:nvGrpSpPr>
          <p:cNvPr id="2" name="Grouper 9"/>
          <p:cNvGrpSpPr>
            <a:grpSpLocks/>
          </p:cNvGrpSpPr>
          <p:nvPr/>
        </p:nvGrpSpPr>
        <p:grpSpPr bwMode="auto">
          <a:xfrm>
            <a:off x="5181600" y="1828800"/>
            <a:ext cx="1981200" cy="533400"/>
            <a:chOff x="5181600" y="1828800"/>
            <a:chExt cx="1981202" cy="533400"/>
          </a:xfrm>
        </p:grpSpPr>
        <p:cxnSp>
          <p:nvCxnSpPr>
            <p:cNvPr id="37903" name="Connecteur droit 4"/>
            <p:cNvCxnSpPr>
              <a:cxnSpLocks noChangeShapeType="1"/>
            </p:cNvCxnSpPr>
            <p:nvPr/>
          </p:nvCxnSpPr>
          <p:spPr bwMode="auto">
            <a:xfrm rot="5400000" flipH="1" flipV="1">
              <a:off x="4914901" y="2095499"/>
              <a:ext cx="533400" cy="2"/>
            </a:xfrm>
            <a:prstGeom prst="line">
              <a:avLst/>
            </a:prstGeom>
            <a:noFill/>
            <a:ln w="25400">
              <a:solidFill>
                <a:srgbClr val="FF0000"/>
              </a:solidFill>
              <a:prstDash val="sysDash"/>
              <a:round/>
              <a:headEnd/>
              <a:tailEnd/>
            </a:ln>
          </p:spPr>
        </p:cxnSp>
        <p:cxnSp>
          <p:nvCxnSpPr>
            <p:cNvPr id="37904" name="Connecteur droit 8"/>
            <p:cNvCxnSpPr>
              <a:cxnSpLocks noChangeShapeType="1"/>
            </p:cNvCxnSpPr>
            <p:nvPr/>
          </p:nvCxnSpPr>
          <p:spPr bwMode="auto">
            <a:xfrm rot="5400000" flipH="1" flipV="1">
              <a:off x="6896101" y="2095499"/>
              <a:ext cx="533400" cy="2"/>
            </a:xfrm>
            <a:prstGeom prst="line">
              <a:avLst/>
            </a:prstGeom>
            <a:noFill/>
            <a:ln w="25400">
              <a:solidFill>
                <a:srgbClr val="FF0000"/>
              </a:solidFill>
              <a:prstDash val="sysDash"/>
              <a:round/>
              <a:headEnd/>
              <a:tailEnd/>
            </a:ln>
          </p:spPr>
        </p:cxnSp>
      </p:grpSp>
      <p:sp>
        <p:nvSpPr>
          <p:cNvPr id="37898" name="Rectangle 11"/>
          <p:cNvSpPr>
            <a:spLocks noChangeArrowheads="1"/>
          </p:cNvSpPr>
          <p:nvPr/>
        </p:nvSpPr>
        <p:spPr bwMode="auto">
          <a:xfrm>
            <a:off x="533400" y="685800"/>
            <a:ext cx="609600" cy="15240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7899" name="Rectangle 12"/>
          <p:cNvSpPr>
            <a:spLocks noChangeArrowheads="1"/>
          </p:cNvSpPr>
          <p:nvPr/>
        </p:nvSpPr>
        <p:spPr bwMode="auto">
          <a:xfrm>
            <a:off x="609600" y="27432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7900" name="Rectangle 13"/>
          <p:cNvSpPr>
            <a:spLocks noChangeArrowheads="1"/>
          </p:cNvSpPr>
          <p:nvPr/>
        </p:nvSpPr>
        <p:spPr bwMode="auto">
          <a:xfrm>
            <a:off x="609600" y="44958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7901" name="ZoneTexte 17"/>
          <p:cNvSpPr txBox="1">
            <a:spLocks noChangeArrowheads="1"/>
          </p:cNvSpPr>
          <p:nvPr/>
        </p:nvSpPr>
        <p:spPr bwMode="auto">
          <a:xfrm>
            <a:off x="0" y="6019800"/>
            <a:ext cx="9144000" cy="830263"/>
          </a:xfrm>
          <a:prstGeom prst="rect">
            <a:avLst/>
          </a:prstGeom>
          <a:solidFill>
            <a:srgbClr val="CCFFCC"/>
          </a:solidFill>
          <a:ln w="9525">
            <a:noFill/>
            <a:miter lim="800000"/>
            <a:headEnd/>
            <a:tailEnd/>
          </a:ln>
        </p:spPr>
        <p:txBody>
          <a:bodyPr>
            <a:prstTxWarp prst="textNoShape">
              <a:avLst/>
            </a:prstTxWarp>
            <a:spAutoFit/>
          </a:bodyPr>
          <a:lstStyle/>
          <a:p>
            <a:r>
              <a:rPr lang="fr-FR" sz="2300" b="1"/>
              <a:t>DEPP (2008) Lire, écrire, compter : les performances des élèves de CM2 à vingt ans d’intervalle 1987-2007. Note d’information 08.38</a:t>
            </a:r>
          </a:p>
        </p:txBody>
      </p:sp>
      <p:sp>
        <p:nvSpPr>
          <p:cNvPr id="37902" name="Rectangle 23"/>
          <p:cNvSpPr>
            <a:spLocks noChangeArrowheads="1"/>
          </p:cNvSpPr>
          <p:nvPr/>
        </p:nvSpPr>
        <p:spPr bwMode="auto">
          <a:xfrm>
            <a:off x="533400" y="2590800"/>
            <a:ext cx="8382000" cy="3429000"/>
          </a:xfrm>
          <a:prstGeom prst="rect">
            <a:avLst/>
          </a:prstGeom>
          <a:solidFill>
            <a:schemeClr val="bg1"/>
          </a:solidFill>
          <a:ln w="9525">
            <a:noFill/>
            <a:round/>
            <a:headEnd/>
            <a:tailEnd/>
          </a:ln>
        </p:spPr>
        <p:txBody>
          <a:bodyP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0806"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7"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8"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9"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0802"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3"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4"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5"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0798"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9"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0"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1"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0794"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5"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6"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7"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0790"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1"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2"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3"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0786"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7"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8"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9"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0782"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3"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4"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5"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0778"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9"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0"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1"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0774"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5"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6"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7"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0770"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1"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2"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3"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0766"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7"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8"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9"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0762"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3"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4"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5"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0758"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9"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0"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1"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0754"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5"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6"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7"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67000"/>
            <a:ext cx="381000" cy="381000"/>
            <a:chOff x="2688" y="3024"/>
            <a:chExt cx="240" cy="240"/>
          </a:xfrm>
        </p:grpSpPr>
        <p:sp>
          <p:nvSpPr>
            <p:cNvPr id="30750"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1"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2"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3"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0746"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7"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8"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9"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0742"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3"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4"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5"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0806"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7"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8"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9"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0802"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3"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4"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5"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0798"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9"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0"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1"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0794"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5"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6"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7"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0790"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1"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2"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3"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0786"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7"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8"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9"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0782"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3"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4"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5"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0778"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9"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0"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1"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0774"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5"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6"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7"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0770"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1"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2"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3"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0766"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7"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8"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9"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0762"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3"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4"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5"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0758"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9"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0"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1"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0754"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5"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6"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7"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67000"/>
            <a:ext cx="381000" cy="381000"/>
            <a:chOff x="2688" y="3024"/>
            <a:chExt cx="240" cy="240"/>
          </a:xfrm>
        </p:grpSpPr>
        <p:sp>
          <p:nvSpPr>
            <p:cNvPr id="30750"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1"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2"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3"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0746"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7"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8"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9"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0742"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3"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4"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5"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8"/>
          <p:cNvGrpSpPr>
            <a:grpSpLocks/>
          </p:cNvGrpSpPr>
          <p:nvPr/>
        </p:nvGrpSpPr>
        <p:grpSpPr bwMode="auto">
          <a:xfrm>
            <a:off x="5486400" y="3200400"/>
            <a:ext cx="228600" cy="228600"/>
            <a:chOff x="3696" y="960"/>
            <a:chExt cx="144" cy="144"/>
          </a:xfrm>
        </p:grpSpPr>
        <p:sp>
          <p:nvSpPr>
            <p:cNvPr id="30740" name="Line 89"/>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30741" name="Line 90"/>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1830"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1"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2"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33"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1826"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7"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8"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9"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1822"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3"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4"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5"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1818"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9"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0"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1"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1814"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5"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6"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7"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1810"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1"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2"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3"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1806"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7"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8"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9"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1802"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3"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4"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5"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1798"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9"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0"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1"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1794"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5"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6"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7"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1790"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1"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2"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3"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1786"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7"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8"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9"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1782"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3"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4"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5"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1778"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9"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0"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1"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1774"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5"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6"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7"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1770"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1"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2"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3"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1766"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7"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8"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69"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1830"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1"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2"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33"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1826"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7"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8"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9"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1822"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3"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4"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5"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1818"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9"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0"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1"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1814"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5"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6"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7"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1810"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1"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2"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3"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1806"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7"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8"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9"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1802"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3"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4"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5"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1798"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9"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0"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1"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1794"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5"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6"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7"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1790"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1"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2"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3"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1786"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7"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8"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9"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1782"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3"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4"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5"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1778"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9"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0"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1"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1774"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5"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6"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7"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1770"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1"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2"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3"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1766"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7"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8"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69"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8"/>
          <p:cNvGrpSpPr>
            <a:grpSpLocks/>
          </p:cNvGrpSpPr>
          <p:nvPr/>
        </p:nvGrpSpPr>
        <p:grpSpPr bwMode="auto">
          <a:xfrm>
            <a:off x="6400800" y="2667000"/>
            <a:ext cx="228600" cy="228600"/>
            <a:chOff x="3696" y="960"/>
            <a:chExt cx="144" cy="144"/>
          </a:xfrm>
        </p:grpSpPr>
        <p:sp>
          <p:nvSpPr>
            <p:cNvPr id="31764" name="Line 89"/>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31765" name="Line 90"/>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2854"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5"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6"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57"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2850"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1"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2"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53"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2846"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7"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8"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9"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2842"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3"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4"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5"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2838"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9"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0"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1"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2834"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5"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6"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37"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2830"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1"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2"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33"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2826"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7"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8"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9"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2822"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3"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4"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5"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2818"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9"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0"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1"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2814"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5"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6"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17"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2810"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1"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2"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13"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2806"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7"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8"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9"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2802"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3"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4"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5"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2798"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9"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0"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1"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019800" y="5181600"/>
            <a:ext cx="381000" cy="381000"/>
            <a:chOff x="2688" y="3024"/>
            <a:chExt cx="240" cy="240"/>
          </a:xfrm>
        </p:grpSpPr>
        <p:sp>
          <p:nvSpPr>
            <p:cNvPr id="32794"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5"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6"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797"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2790"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1"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2"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793"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2854"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5"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6"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57"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2850"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1"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52"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53"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2846"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7"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8"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9"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2842"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3"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4"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5"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2838"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9"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40"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41"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2834"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5"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6"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37"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2830"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1"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32"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33"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2826"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7"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8"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9"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2822"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3"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4"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5"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2818"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9"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20"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21"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2814"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5"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6"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17"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2810"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1"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12"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13"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2806"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7"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8"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9"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2802"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3"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4"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5"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2798"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9"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800"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801"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019800" y="5181600"/>
            <a:ext cx="381000" cy="381000"/>
            <a:chOff x="2688" y="3024"/>
            <a:chExt cx="240" cy="240"/>
          </a:xfrm>
        </p:grpSpPr>
        <p:sp>
          <p:nvSpPr>
            <p:cNvPr id="32794"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5"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6"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797"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2790"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1"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2792"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2793"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8"/>
          <p:cNvGrpSpPr>
            <a:grpSpLocks/>
          </p:cNvGrpSpPr>
          <p:nvPr/>
        </p:nvGrpSpPr>
        <p:grpSpPr bwMode="auto">
          <a:xfrm>
            <a:off x="5867400" y="2438400"/>
            <a:ext cx="228600" cy="228600"/>
            <a:chOff x="3696" y="960"/>
            <a:chExt cx="144" cy="144"/>
          </a:xfrm>
        </p:grpSpPr>
        <p:sp>
          <p:nvSpPr>
            <p:cNvPr id="32788" name="Line 89"/>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32789" name="Line 90"/>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3875"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76"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77"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78"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3871"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72"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73"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74"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3867"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8"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9"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70"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3863"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4"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5"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66"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3859"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0"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61"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62"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3855"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56"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57"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58"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3851"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52"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53"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54"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3847"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8"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9"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50"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3843"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4"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5"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46"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3839"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0"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41"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42"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3835"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36"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37"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38"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3831"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32"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33"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34"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3827"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8"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9"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30"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6553200" y="5181600"/>
            <a:ext cx="381000" cy="381000"/>
            <a:chOff x="2688" y="3024"/>
            <a:chExt cx="240" cy="240"/>
          </a:xfrm>
        </p:grpSpPr>
        <p:sp>
          <p:nvSpPr>
            <p:cNvPr id="33823"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4"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5"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26"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3819"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0"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21"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22"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019800" y="5181600"/>
            <a:ext cx="381000" cy="381000"/>
            <a:chOff x="2688" y="3024"/>
            <a:chExt cx="240" cy="240"/>
          </a:xfrm>
        </p:grpSpPr>
        <p:sp>
          <p:nvSpPr>
            <p:cNvPr id="33815"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16"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17"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18"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3811"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12"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813"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3814"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ZoneTexte 14"/>
          <p:cNvSpPr txBox="1"/>
          <p:nvPr/>
        </p:nvSpPr>
        <p:spPr>
          <a:xfrm>
            <a:off x="0" y="2743200"/>
            <a:ext cx="9144000" cy="1569660"/>
          </a:xfrm>
          <a:prstGeom prst="rect">
            <a:avLst/>
          </a:prstGeom>
          <a:solidFill>
            <a:srgbClr val="FFFF00"/>
          </a:solidFill>
        </p:spPr>
        <p:txBody>
          <a:bodyPr lIns="180000" rIns="36000">
            <a:spAutoFit/>
          </a:bodyPr>
          <a:lstStyle/>
          <a:p>
            <a:pPr>
              <a:defRPr/>
            </a:pPr>
            <a:r>
              <a:rPr lang="fr-FR" b="1" dirty="0" smtClean="0"/>
              <a:t>Ainsi, enseigner le </a:t>
            </a:r>
            <a:r>
              <a:rPr lang="fr-FR" b="1" dirty="0" err="1" smtClean="0"/>
              <a:t>comptage-dénombrement</a:t>
            </a:r>
            <a:r>
              <a:rPr lang="fr-FR" b="1" dirty="0" smtClean="0"/>
              <a:t>, c’est théâtraliser une </a:t>
            </a:r>
            <a:r>
              <a:rPr lang="fr-FR" b="1" dirty="0" smtClean="0">
                <a:solidFill>
                  <a:srgbClr val="FF0000"/>
                </a:solidFill>
              </a:rPr>
              <a:t>propriété fondamentale du nombre</a:t>
            </a:r>
            <a:r>
              <a:rPr lang="fr-FR" b="1" dirty="0" smtClean="0"/>
              <a:t>, </a:t>
            </a:r>
            <a:r>
              <a:rPr lang="fr-FR" b="1" dirty="0"/>
              <a:t>l</a:t>
            </a:r>
            <a:r>
              <a:rPr lang="fr-FR" b="1" cap="all" dirty="0"/>
              <a:t>’ « </a:t>
            </a:r>
            <a:r>
              <a:rPr lang="fr-FR" sz="2200" b="1" cap="all" dirty="0"/>
              <a:t>itération de l’unité </a:t>
            </a:r>
            <a:r>
              <a:rPr lang="fr-FR" b="1" cap="all" dirty="0" smtClean="0"/>
              <a:t>» :</a:t>
            </a:r>
            <a:r>
              <a:rPr lang="fr-FR" b="1" dirty="0" smtClean="0"/>
              <a:t> « deux, </a:t>
            </a:r>
            <a:r>
              <a:rPr lang="fr-FR" b="1" dirty="0"/>
              <a:t>c’est un </a:t>
            </a:r>
            <a:r>
              <a:rPr lang="fr-FR" b="1" dirty="0" err="1"/>
              <a:t>et-encore</a:t>
            </a:r>
            <a:r>
              <a:rPr lang="fr-FR" b="1" dirty="0" err="1" smtClean="0"/>
              <a:t>-un</a:t>
            </a:r>
            <a:r>
              <a:rPr lang="fr-FR" b="1" dirty="0" smtClean="0"/>
              <a:t> </a:t>
            </a:r>
            <a:r>
              <a:rPr lang="fr-FR" b="1" dirty="0"/>
              <a:t>», « trois, c’est deux </a:t>
            </a:r>
            <a:r>
              <a:rPr lang="fr-FR" b="1" dirty="0" err="1"/>
              <a:t>et-encore</a:t>
            </a:r>
            <a:r>
              <a:rPr lang="fr-FR" b="1" dirty="0" err="1" smtClean="0"/>
              <a:t>-un</a:t>
            </a:r>
            <a:r>
              <a:rPr lang="fr-FR" b="1" dirty="0" smtClean="0"/>
              <a:t> »,</a:t>
            </a:r>
            <a:r>
              <a:rPr lang="fr-FR" b="1" dirty="0"/>
              <a:t> «</a:t>
            </a:r>
            <a:r>
              <a:rPr lang="fr-FR" b="1" dirty="0" smtClean="0"/>
              <a:t> quatre, c’est trois </a:t>
            </a:r>
            <a:r>
              <a:rPr lang="fr-FR" b="1" dirty="0" err="1"/>
              <a:t>et-encore</a:t>
            </a:r>
            <a:r>
              <a:rPr lang="fr-FR" b="1" dirty="0" err="1" smtClean="0"/>
              <a:t>-un</a:t>
            </a:r>
            <a:r>
              <a:rPr lang="fr-FR" b="1" dirty="0" smtClean="0"/>
              <a:t> » </a:t>
            </a:r>
            <a:endParaRPr lang="fr-FR" sz="2200" b="1" cap="al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228600" y="0"/>
            <a:ext cx="8610600" cy="584200"/>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fr-FR" sz="3200" b="1"/>
              <a:t>Programme maternelle (rentrée 2015)</a:t>
            </a:r>
          </a:p>
        </p:txBody>
      </p:sp>
      <p:sp>
        <p:nvSpPr>
          <p:cNvPr id="5" name="ZoneTexte 4"/>
          <p:cNvSpPr txBox="1"/>
          <p:nvPr/>
        </p:nvSpPr>
        <p:spPr>
          <a:xfrm>
            <a:off x="76200" y="914400"/>
            <a:ext cx="8915400" cy="954107"/>
          </a:xfrm>
          <a:prstGeom prst="rect">
            <a:avLst/>
          </a:prstGeom>
          <a:solidFill>
            <a:srgbClr val="FFFF00"/>
          </a:solidFill>
        </p:spPr>
        <p:txBody>
          <a:bodyPr wrap="square" rtlCol="0">
            <a:spAutoFit/>
          </a:bodyPr>
          <a:lstStyle/>
          <a:p>
            <a:r>
              <a:rPr lang="fr-FR" sz="2800" b="1" dirty="0" smtClean="0"/>
              <a:t>« L’itération de l’unité (trois c’est deux et encore un) se construit progressivement, et pour chaque nombre. »</a:t>
            </a:r>
            <a:endParaRPr lang="fr-FR" sz="2800" b="1" dirty="0"/>
          </a:p>
        </p:txBody>
      </p:sp>
      <p:sp>
        <p:nvSpPr>
          <p:cNvPr id="6" name="Text Box 3"/>
          <p:cNvSpPr txBox="1">
            <a:spLocks noChangeArrowheads="1"/>
          </p:cNvSpPr>
          <p:nvPr/>
        </p:nvSpPr>
        <p:spPr bwMode="auto">
          <a:xfrm>
            <a:off x="76200" y="2057400"/>
            <a:ext cx="8915400" cy="2246312"/>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fr-FR" sz="2800" b="1" dirty="0"/>
              <a:t>« Les enfants doivent comprendre que toute quantité s’obtient en ajoutant 1 à la quantité précédente (ou en enlevant 1 à la quantité supérieure) et que sa dénomination s’obtient en avançant de 1 dans la suite des noms de nombres ou dans l’écriture des chiffres ». </a:t>
            </a:r>
            <a:endParaRPr lang="fr-FR"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587" y="2133600"/>
            <a:ext cx="9144000" cy="1384995"/>
          </a:xfrm>
          <a:prstGeom prst="rect">
            <a:avLst/>
          </a:prstGeom>
          <a:solidFill>
            <a:srgbClr val="FFFF00"/>
          </a:solidFill>
          <a:ln w="9525">
            <a:noFill/>
            <a:miter lim="800000"/>
            <a:headEnd/>
            <a:tailEnd/>
          </a:ln>
        </p:spPr>
        <p:txBody>
          <a:bodyPr wrap="square">
            <a:prstTxWarp prst="textNoShape">
              <a:avLst/>
            </a:prstTxWarp>
            <a:spAutoFit/>
          </a:bodyPr>
          <a:lstStyle/>
          <a:p>
            <a:pPr>
              <a:spcBef>
                <a:spcPct val="50000"/>
              </a:spcBef>
            </a:pPr>
            <a:r>
              <a:rPr lang="fr-FR" sz="2800" b="1" u="sng" dirty="0" smtClean="0"/>
              <a:t>L’étude </a:t>
            </a:r>
            <a:r>
              <a:rPr lang="fr-FR" sz="2800" b="1" u="sng" dirty="0"/>
              <a:t>de relations internes aux nombres : </a:t>
            </a:r>
            <a:r>
              <a:rPr lang="fr-FR" sz="2800" b="1" dirty="0"/>
              <a:t>comprendre que le successeur d’un nombre entier c’est « ce nombre plus un </a:t>
            </a:r>
            <a:r>
              <a:rPr lang="fr-FR" sz="2800" b="1" dirty="0" smtClean="0"/>
              <a:t>» … </a:t>
            </a:r>
            <a:r>
              <a:rPr lang="fr-FR" sz="2800" b="1" dirty="0" smtClean="0">
                <a:solidFill>
                  <a:srgbClr val="000000"/>
                </a:solidFill>
              </a:rPr>
              <a:t> 	</a:t>
            </a:r>
            <a:endParaRPr lang="fr-FR" b="1" dirty="0">
              <a:solidFill>
                <a:srgbClr val="000000"/>
              </a:solidFill>
            </a:endParaRPr>
          </a:p>
        </p:txBody>
      </p:sp>
      <p:sp>
        <p:nvSpPr>
          <p:cNvPr id="7" name="ZoneTexte 16"/>
          <p:cNvSpPr txBox="1">
            <a:spLocks noChangeArrowheads="1"/>
          </p:cNvSpPr>
          <p:nvPr/>
        </p:nvSpPr>
        <p:spPr bwMode="auto">
          <a:xfrm>
            <a:off x="0" y="1295400"/>
            <a:ext cx="9144000" cy="838200"/>
          </a:xfrm>
          <a:prstGeom prst="rect">
            <a:avLst/>
          </a:prstGeom>
          <a:solidFill>
            <a:schemeClr val="accent1">
              <a:lumMod val="90000"/>
            </a:schemeClr>
          </a:solidFill>
          <a:ln w="9525">
            <a:noFill/>
            <a:miter lim="800000"/>
            <a:headEnd/>
            <a:tailEnd/>
          </a:ln>
        </p:spPr>
        <p:txBody>
          <a:bodyPr>
            <a:prstTxWarp prst="textNoShape">
              <a:avLst/>
            </a:prstTxWarp>
          </a:bodyPr>
          <a:lstStyle/>
          <a:p>
            <a:r>
              <a:rPr lang="fr-FR" sz="3200" b="1" dirty="0" smtClean="0"/>
              <a:t>Programme cycle </a:t>
            </a:r>
            <a:r>
              <a:rPr lang="fr-FR" sz="3200" b="1" dirty="0"/>
              <a:t>2</a:t>
            </a:r>
            <a:r>
              <a:rPr lang="fr-FR" sz="3200" b="1" dirty="0" smtClean="0"/>
              <a:t> (rentrée 2016)</a:t>
            </a:r>
            <a:endParaRPr lang="fr-FR" sz="3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Image 3" descr="Image 1.png"/>
          <p:cNvPicPr>
            <a:picLocks noChangeAspect="1"/>
          </p:cNvPicPr>
          <p:nvPr/>
        </p:nvPicPr>
        <p:blipFill>
          <a:blip r:embed="rId2"/>
          <a:srcRect/>
          <a:stretch>
            <a:fillRect/>
          </a:stretch>
        </p:blipFill>
        <p:spPr bwMode="auto">
          <a:xfrm>
            <a:off x="425450" y="228600"/>
            <a:ext cx="8293100" cy="6400800"/>
          </a:xfrm>
          <a:prstGeom prst="rect">
            <a:avLst/>
          </a:prstGeom>
          <a:noFill/>
          <a:ln w="9525">
            <a:noFill/>
            <a:miter lim="800000"/>
            <a:headEnd/>
            <a:tailEnd/>
          </a:ln>
        </p:spPr>
      </p:pic>
      <p:cxnSp>
        <p:nvCxnSpPr>
          <p:cNvPr id="38915" name="Connecteur droit 7"/>
          <p:cNvCxnSpPr>
            <a:cxnSpLocks noChangeShapeType="1"/>
          </p:cNvCxnSpPr>
          <p:nvPr/>
        </p:nvCxnSpPr>
        <p:spPr bwMode="auto">
          <a:xfrm rot="5400000" flipH="1" flipV="1">
            <a:off x="5524501" y="1866900"/>
            <a:ext cx="1295400" cy="3175"/>
          </a:xfrm>
          <a:prstGeom prst="line">
            <a:avLst/>
          </a:prstGeom>
          <a:noFill/>
          <a:ln w="25400">
            <a:solidFill>
              <a:srgbClr val="FF0000"/>
            </a:solidFill>
            <a:round/>
            <a:headEnd/>
            <a:tailEnd/>
          </a:ln>
        </p:spPr>
      </p:cxnSp>
      <p:cxnSp>
        <p:nvCxnSpPr>
          <p:cNvPr id="38916" name="Connecteur droit 9"/>
          <p:cNvCxnSpPr>
            <a:cxnSpLocks noChangeShapeType="1"/>
          </p:cNvCxnSpPr>
          <p:nvPr/>
        </p:nvCxnSpPr>
        <p:spPr bwMode="auto">
          <a:xfrm rot="5400000" flipH="1" flipV="1">
            <a:off x="4761707" y="5447506"/>
            <a:ext cx="1295400" cy="1587"/>
          </a:xfrm>
          <a:prstGeom prst="line">
            <a:avLst/>
          </a:prstGeom>
          <a:noFill/>
          <a:ln w="25400">
            <a:solidFill>
              <a:srgbClr val="FF0000"/>
            </a:solidFill>
            <a:round/>
            <a:headEnd/>
            <a:tailEnd/>
          </a:ln>
        </p:spPr>
      </p:cxnSp>
      <p:cxnSp>
        <p:nvCxnSpPr>
          <p:cNvPr id="38917" name="Connecteur droit 6"/>
          <p:cNvCxnSpPr>
            <a:cxnSpLocks noChangeShapeType="1"/>
          </p:cNvCxnSpPr>
          <p:nvPr/>
        </p:nvCxnSpPr>
        <p:spPr bwMode="auto">
          <a:xfrm rot="5400000" flipH="1" flipV="1">
            <a:off x="4916488" y="3617912"/>
            <a:ext cx="1295400" cy="3175"/>
          </a:xfrm>
          <a:prstGeom prst="line">
            <a:avLst/>
          </a:prstGeom>
          <a:noFill/>
          <a:ln w="25400">
            <a:solidFill>
              <a:srgbClr val="FF0000"/>
            </a:solidFill>
            <a:round/>
            <a:headEnd/>
            <a:tailEnd/>
          </a:ln>
        </p:spPr>
      </p:cxnSp>
      <p:sp>
        <p:nvSpPr>
          <p:cNvPr id="38918" name="Rectangle 6"/>
          <p:cNvSpPr>
            <a:spLocks noChangeArrowheads="1"/>
          </p:cNvSpPr>
          <p:nvPr/>
        </p:nvSpPr>
        <p:spPr bwMode="auto">
          <a:xfrm>
            <a:off x="304800" y="2514600"/>
            <a:ext cx="8305800" cy="2286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8919" name="Rectangle 7"/>
          <p:cNvSpPr>
            <a:spLocks noChangeArrowheads="1"/>
          </p:cNvSpPr>
          <p:nvPr/>
        </p:nvSpPr>
        <p:spPr bwMode="auto">
          <a:xfrm>
            <a:off x="457200" y="4191000"/>
            <a:ext cx="8305800" cy="3048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8920" name="Rectangle 8"/>
          <p:cNvSpPr>
            <a:spLocks noChangeArrowheads="1"/>
          </p:cNvSpPr>
          <p:nvPr/>
        </p:nvSpPr>
        <p:spPr bwMode="auto">
          <a:xfrm>
            <a:off x="609600" y="5943600"/>
            <a:ext cx="8305800" cy="457200"/>
          </a:xfrm>
          <a:prstGeom prst="rect">
            <a:avLst/>
          </a:prstGeom>
          <a:solidFill>
            <a:schemeClr val="bg1"/>
          </a:solidFill>
          <a:ln w="9525">
            <a:noFill/>
            <a:round/>
            <a:headEnd/>
            <a:tailEnd/>
          </a:ln>
        </p:spPr>
        <p:txBody>
          <a:bodyPr>
            <a:prstTxWarp prst="textNoShape">
              <a:avLst/>
            </a:prstTxWarp>
          </a:bodyPr>
          <a:lstStyle/>
          <a:p>
            <a:endParaRPr lang="fr-FR"/>
          </a:p>
        </p:txBody>
      </p:sp>
      <p:grpSp>
        <p:nvGrpSpPr>
          <p:cNvPr id="2" name="Grouper 9"/>
          <p:cNvGrpSpPr>
            <a:grpSpLocks/>
          </p:cNvGrpSpPr>
          <p:nvPr/>
        </p:nvGrpSpPr>
        <p:grpSpPr bwMode="auto">
          <a:xfrm>
            <a:off x="5181600" y="1828800"/>
            <a:ext cx="1981200" cy="533400"/>
            <a:chOff x="5181600" y="1828800"/>
            <a:chExt cx="1981202" cy="533400"/>
          </a:xfrm>
        </p:grpSpPr>
        <p:cxnSp>
          <p:nvCxnSpPr>
            <p:cNvPr id="38926" name="Connecteur droit 4"/>
            <p:cNvCxnSpPr>
              <a:cxnSpLocks noChangeShapeType="1"/>
            </p:cNvCxnSpPr>
            <p:nvPr/>
          </p:nvCxnSpPr>
          <p:spPr bwMode="auto">
            <a:xfrm rot="5400000" flipH="1" flipV="1">
              <a:off x="4914901" y="2095499"/>
              <a:ext cx="533400" cy="2"/>
            </a:xfrm>
            <a:prstGeom prst="line">
              <a:avLst/>
            </a:prstGeom>
            <a:noFill/>
            <a:ln w="25400">
              <a:solidFill>
                <a:srgbClr val="FF0000"/>
              </a:solidFill>
              <a:prstDash val="sysDash"/>
              <a:round/>
              <a:headEnd/>
              <a:tailEnd/>
            </a:ln>
          </p:spPr>
        </p:cxnSp>
        <p:cxnSp>
          <p:nvCxnSpPr>
            <p:cNvPr id="38927" name="Connecteur droit 8"/>
            <p:cNvCxnSpPr>
              <a:cxnSpLocks noChangeShapeType="1"/>
            </p:cNvCxnSpPr>
            <p:nvPr/>
          </p:nvCxnSpPr>
          <p:spPr bwMode="auto">
            <a:xfrm rot="5400000" flipH="1" flipV="1">
              <a:off x="6896101" y="2095499"/>
              <a:ext cx="533400" cy="2"/>
            </a:xfrm>
            <a:prstGeom prst="line">
              <a:avLst/>
            </a:prstGeom>
            <a:noFill/>
            <a:ln w="25400">
              <a:solidFill>
                <a:srgbClr val="FF0000"/>
              </a:solidFill>
              <a:prstDash val="sysDash"/>
              <a:round/>
              <a:headEnd/>
              <a:tailEnd/>
            </a:ln>
          </p:spPr>
        </p:cxnSp>
      </p:grpSp>
      <p:sp>
        <p:nvSpPr>
          <p:cNvPr id="38922" name="Rectangle 11"/>
          <p:cNvSpPr>
            <a:spLocks noChangeArrowheads="1"/>
          </p:cNvSpPr>
          <p:nvPr/>
        </p:nvSpPr>
        <p:spPr bwMode="auto">
          <a:xfrm>
            <a:off x="533400" y="685800"/>
            <a:ext cx="609600" cy="15240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8923" name="Rectangle 12"/>
          <p:cNvSpPr>
            <a:spLocks noChangeArrowheads="1"/>
          </p:cNvSpPr>
          <p:nvPr/>
        </p:nvSpPr>
        <p:spPr bwMode="auto">
          <a:xfrm>
            <a:off x="609600" y="27432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8924" name="Rectangle 13"/>
          <p:cNvSpPr>
            <a:spLocks noChangeArrowheads="1"/>
          </p:cNvSpPr>
          <p:nvPr/>
        </p:nvSpPr>
        <p:spPr bwMode="auto">
          <a:xfrm>
            <a:off x="609600" y="44958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8925" name="ZoneTexte 17"/>
          <p:cNvSpPr txBox="1">
            <a:spLocks noChangeArrowheads="1"/>
          </p:cNvSpPr>
          <p:nvPr/>
        </p:nvSpPr>
        <p:spPr bwMode="auto">
          <a:xfrm>
            <a:off x="0" y="6019800"/>
            <a:ext cx="9144000" cy="830263"/>
          </a:xfrm>
          <a:prstGeom prst="rect">
            <a:avLst/>
          </a:prstGeom>
          <a:solidFill>
            <a:srgbClr val="CCFFCC"/>
          </a:solidFill>
          <a:ln w="9525">
            <a:noFill/>
            <a:miter lim="800000"/>
            <a:headEnd/>
            <a:tailEnd/>
          </a:ln>
        </p:spPr>
        <p:txBody>
          <a:bodyPr>
            <a:prstTxWarp prst="textNoShape">
              <a:avLst/>
            </a:prstTxWarp>
            <a:spAutoFit/>
          </a:bodyPr>
          <a:lstStyle/>
          <a:p>
            <a:r>
              <a:rPr lang="fr-FR" sz="2300" b="1"/>
              <a:t>DEPP (2008) Lire, écrire, compter : les performances des élèves de CM2 à vingt ans d’intervalle 1987-2007. Note d’information 08.38</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FF66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qu’il existe 2 façons d’enseigner le comptage :                  soit sous la forme d’un </a:t>
            </a:r>
            <a:r>
              <a:rPr lang="fr-FR" sz="2200" b="1" cap="all" dirty="0" err="1" smtClean="0">
                <a:solidFill>
                  <a:srgbClr val="000000"/>
                </a:solidFill>
                <a:ea typeface="ＭＳ Ｐゴシック" pitchFamily="-110" charset="-128"/>
                <a:cs typeface="ＭＳ Ｐゴシック" pitchFamily="-110" charset="-128"/>
              </a:rPr>
              <a:t>comptage-numérotage</a:t>
            </a:r>
            <a:r>
              <a:rPr lang="fr-FR" sz="22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soit</a:t>
            </a:r>
            <a:r>
              <a:rPr lang="fr-FR" sz="2200" b="1"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sous celle d’un </a:t>
            </a:r>
            <a:r>
              <a:rPr lang="fr-FR" sz="2200" b="1" cap="all" dirty="0" err="1" smtClean="0">
                <a:solidFill>
                  <a:srgbClr val="000000"/>
                </a:solidFill>
                <a:ea typeface="ＭＳ Ｐゴシック" pitchFamily="-110" charset="-128"/>
                <a:cs typeface="ＭＳ Ｐゴシック" pitchFamily="-110" charset="-128"/>
              </a:rPr>
              <a:t>comptage-dénombrement</a:t>
            </a:r>
            <a:endParaRPr lang="fr-FR" sz="2200" b="1" cap="all" dirty="0" smtClean="0">
              <a:solidFill>
                <a:srgbClr val="00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distinguer les notions de </a:t>
            </a:r>
            <a:r>
              <a:rPr lang="fr-FR" sz="2200" b="1" cap="all" dirty="0" smtClean="0">
                <a:solidFill>
                  <a:srgbClr val="FF0000"/>
                </a:solidFill>
                <a:ea typeface="ＭＳ Ｐゴシック" pitchFamily="-110" charset="-128"/>
                <a:cs typeface="ＭＳ Ｐゴシック" pitchFamily="-110" charset="-128"/>
              </a:rPr>
              <a:t>quantité </a:t>
            </a:r>
            <a:r>
              <a:rPr lang="fr-FR" sz="2400" b="1" dirty="0" smtClean="0">
                <a:solidFill>
                  <a:srgbClr val="FF0000"/>
                </a:solidFill>
                <a:ea typeface="ＭＳ Ｐゴシック" pitchFamily="-110" charset="-128"/>
                <a:cs typeface="ＭＳ Ｐゴシック" pitchFamily="-110" charset="-128"/>
              </a:rPr>
              <a:t>et de </a:t>
            </a:r>
            <a:r>
              <a:rPr lang="fr-FR" sz="2200" b="1" cap="all" dirty="0" smtClean="0">
                <a:solidFill>
                  <a:srgbClr val="FF0000"/>
                </a:solidFill>
                <a:ea typeface="ＭＳ Ｐゴシック" pitchFamily="-110" charset="-128"/>
                <a:cs typeface="ＭＳ Ｐゴシック" pitchFamily="-110" charset="-128"/>
              </a:rPr>
              <a:t>nombre</a:t>
            </a:r>
            <a:r>
              <a:rPr lang="fr-FR" sz="2400" b="1" dirty="0" smtClean="0">
                <a:solidFill>
                  <a:srgbClr val="FF0000"/>
                </a:solidFill>
                <a:ea typeface="ＭＳ Ｐゴシック" pitchFamily="-110" charset="-128"/>
                <a:cs typeface="ＭＳ Ｐゴシック" pitchFamily="-110" charset="-128"/>
              </a:rPr>
              <a:t>. Connaître le rôle majeur des </a:t>
            </a:r>
            <a:r>
              <a:rPr lang="fr-FR" sz="2400" b="1" dirty="0" err="1" smtClean="0">
                <a:solidFill>
                  <a:srgbClr val="FF0000"/>
                </a:solidFill>
                <a:ea typeface="ＭＳ Ｐゴシック" pitchFamily="-110" charset="-128"/>
                <a:cs typeface="ＭＳ Ｐゴシック" pitchFamily="-110" charset="-128"/>
              </a:rPr>
              <a:t>collections-témoins</a:t>
            </a:r>
            <a:r>
              <a:rPr lang="fr-FR" sz="2400" b="1" dirty="0" smtClean="0">
                <a:solidFill>
                  <a:srgbClr val="FF0000"/>
                </a:solidFill>
                <a:ea typeface="ＭＳ Ｐゴシック" pitchFamily="-110" charset="-128"/>
                <a:cs typeface="ＭＳ Ｐゴシック" pitchFamily="-110" charset="-128"/>
              </a:rPr>
              <a:t> organisées (les nombres figuraux), comprendre ce qu’est l’itération de l’unité et connaître la fonction caractéristique du nombre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a:t>
            </a:r>
            <a:r>
              <a:rPr lang="fr-FR" sz="2400" b="1" dirty="0" smtClean="0">
                <a:solidFill>
                  <a:srgbClr val="000000"/>
                </a:solidFill>
                <a:ea typeface="ＭＳ Ｐゴシック" pitchFamily="-110" charset="-128"/>
                <a:cs typeface="ＭＳ Ｐゴシック" pitchFamily="-110" charset="-128"/>
              </a:rPr>
              <a:t>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a:t>
            </a:r>
            <a:r>
              <a:rPr lang="fr-FR" sz="2400" b="1" dirty="0" smtClean="0">
                <a:solidFill>
                  <a:srgbClr val="000000"/>
                </a:solidFill>
                <a:ea typeface="ＭＳ Ｐゴシック" pitchFamily="-110" charset="-128"/>
                <a:cs typeface="ＭＳ Ｐゴシック" pitchFamily="-110" charset="-128"/>
              </a:rPr>
              <a:t>qu’il existe pour l’essentiel </a:t>
            </a:r>
            <a:r>
              <a:rPr lang="fr-FR" sz="2400" b="1" cap="all" dirty="0" smtClean="0">
                <a:solidFill>
                  <a:srgbClr val="000000"/>
                </a:solidFill>
                <a:ea typeface="ＭＳ Ｐゴシック" pitchFamily="-110" charset="-128"/>
                <a:cs typeface="ＭＳ Ｐゴシック" pitchFamily="-110" charset="-128"/>
              </a:rPr>
              <a:t>2 </a:t>
            </a:r>
            <a:r>
              <a:rPr lang="fr-FR" sz="2200" b="1" cap="all" dirty="0" smtClean="0">
                <a:solidFill>
                  <a:srgbClr val="000000"/>
                </a:solidFill>
                <a:ea typeface="ＭＳ Ｐゴシック" pitchFamily="-110" charset="-128"/>
                <a:cs typeface="ＭＳ Ｐゴシック" pitchFamily="-110" charset="-128"/>
              </a:rPr>
              <a:t>cultures pédagogiques</a:t>
            </a:r>
            <a:r>
              <a:rPr lang="fr-FR" sz="24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a:t>
            </a:r>
            <a:r>
              <a:rPr lang="fr-FR" sz="2400" b="1" dirty="0" smtClean="0">
                <a:solidFill>
                  <a:srgbClr val="000000"/>
                </a:solidFill>
                <a:ea typeface="ＭＳ Ｐゴシック" pitchFamily="-110" charset="-128"/>
                <a:cs typeface="ＭＳ Ｐゴシック" pitchFamily="-110" charset="-128"/>
              </a:rPr>
              <a:t>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p:txBody>
      </p:sp>
      <p:sp>
        <p:nvSpPr>
          <p:cNvPr id="5" name="Rectangle 2"/>
          <p:cNvSpPr>
            <a:spLocks noGrp="1" noChangeArrowheads="1"/>
          </p:cNvSpPr>
          <p:nvPr>
            <p:ph type="title"/>
          </p:nvPr>
        </p:nvSpPr>
        <p:spPr>
          <a:xfrm>
            <a:off x="1143000" y="-152012"/>
            <a:ext cx="73152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 Comprendre… » </a:t>
            </a:r>
            <a:endParaRPr lang="fr-FR" sz="36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0" y="228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228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grpSp>
        <p:nvGrpSpPr>
          <p:cNvPr id="2" name="Grouper 58"/>
          <p:cNvGrpSpPr>
            <a:grpSpLocks/>
          </p:cNvGrpSpPr>
          <p:nvPr/>
        </p:nvGrpSpPr>
        <p:grpSpPr bwMode="auto">
          <a:xfrm>
            <a:off x="5029200" y="2209800"/>
            <a:ext cx="3124200" cy="2438400"/>
            <a:chOff x="5029200" y="2209800"/>
            <a:chExt cx="3124200" cy="2438400"/>
          </a:xfrm>
        </p:grpSpPr>
        <p:pic>
          <p:nvPicPr>
            <p:cNvPr id="38932" name="Image 19" descr="Woof.gif"/>
            <p:cNvPicPr>
              <a:picLocks noChangeAspect="1"/>
            </p:cNvPicPr>
            <p:nvPr/>
          </p:nvPicPr>
          <p:blipFill>
            <a:blip r:embed="rId2"/>
            <a:srcRect/>
            <a:stretch>
              <a:fillRect/>
            </a:stretch>
          </p:blipFill>
          <p:spPr bwMode="auto">
            <a:xfrm>
              <a:off x="5410200" y="2743200"/>
              <a:ext cx="457200" cy="457200"/>
            </a:xfrm>
            <a:prstGeom prst="rect">
              <a:avLst/>
            </a:prstGeom>
            <a:noFill/>
            <a:ln w="9525">
              <a:noFill/>
              <a:miter lim="800000"/>
              <a:headEnd/>
              <a:tailEnd/>
            </a:ln>
          </p:spPr>
        </p:pic>
        <p:pic>
          <p:nvPicPr>
            <p:cNvPr id="38933" name="Image 21" descr="Woof.gif"/>
            <p:cNvPicPr>
              <a:picLocks noChangeAspect="1"/>
            </p:cNvPicPr>
            <p:nvPr/>
          </p:nvPicPr>
          <p:blipFill>
            <a:blip r:embed="rId2"/>
            <a:srcRect/>
            <a:stretch>
              <a:fillRect/>
            </a:stretch>
          </p:blipFill>
          <p:spPr bwMode="auto">
            <a:xfrm>
              <a:off x="5867400" y="3276600"/>
              <a:ext cx="457200" cy="457200"/>
            </a:xfrm>
            <a:prstGeom prst="rect">
              <a:avLst/>
            </a:prstGeom>
            <a:noFill/>
            <a:ln w="9525">
              <a:noFill/>
              <a:miter lim="800000"/>
              <a:headEnd/>
              <a:tailEnd/>
            </a:ln>
          </p:spPr>
        </p:pic>
        <p:pic>
          <p:nvPicPr>
            <p:cNvPr id="38934" name="Image 22" descr="Woof.gif"/>
            <p:cNvPicPr>
              <a:picLocks noChangeAspect="1"/>
            </p:cNvPicPr>
            <p:nvPr/>
          </p:nvPicPr>
          <p:blipFill>
            <a:blip r:embed="rId2"/>
            <a:srcRect/>
            <a:stretch>
              <a:fillRect/>
            </a:stretch>
          </p:blipFill>
          <p:spPr bwMode="auto">
            <a:xfrm>
              <a:off x="5181600" y="3200400"/>
              <a:ext cx="457200" cy="457200"/>
            </a:xfrm>
            <a:prstGeom prst="rect">
              <a:avLst/>
            </a:prstGeom>
            <a:noFill/>
            <a:ln w="9525">
              <a:noFill/>
              <a:miter lim="800000"/>
              <a:headEnd/>
              <a:tailEnd/>
            </a:ln>
          </p:spPr>
        </p:pic>
        <p:pic>
          <p:nvPicPr>
            <p:cNvPr id="38935" name="Image 23" descr="Woof.gif"/>
            <p:cNvPicPr>
              <a:picLocks noChangeAspect="1"/>
            </p:cNvPicPr>
            <p:nvPr/>
          </p:nvPicPr>
          <p:blipFill>
            <a:blip r:embed="rId2"/>
            <a:srcRect/>
            <a:stretch>
              <a:fillRect/>
            </a:stretch>
          </p:blipFill>
          <p:spPr bwMode="auto">
            <a:xfrm>
              <a:off x="5943600" y="2362200"/>
              <a:ext cx="457200" cy="457200"/>
            </a:xfrm>
            <a:prstGeom prst="rect">
              <a:avLst/>
            </a:prstGeom>
            <a:noFill/>
            <a:ln w="9525">
              <a:noFill/>
              <a:miter lim="800000"/>
              <a:headEnd/>
              <a:tailEnd/>
            </a:ln>
          </p:spPr>
        </p:pic>
        <p:pic>
          <p:nvPicPr>
            <p:cNvPr id="38936" name="Image 25" descr="Woof.gif"/>
            <p:cNvPicPr>
              <a:picLocks noChangeAspect="1"/>
            </p:cNvPicPr>
            <p:nvPr/>
          </p:nvPicPr>
          <p:blipFill>
            <a:blip r:embed="rId2"/>
            <a:srcRect/>
            <a:stretch>
              <a:fillRect/>
            </a:stretch>
          </p:blipFill>
          <p:spPr bwMode="auto">
            <a:xfrm>
              <a:off x="6477000" y="2971800"/>
              <a:ext cx="457200" cy="457200"/>
            </a:xfrm>
            <a:prstGeom prst="rect">
              <a:avLst/>
            </a:prstGeom>
            <a:noFill/>
            <a:ln w="9525">
              <a:noFill/>
              <a:miter lim="800000"/>
              <a:headEnd/>
              <a:tailEnd/>
            </a:ln>
          </p:spPr>
        </p:pic>
        <p:pic>
          <p:nvPicPr>
            <p:cNvPr id="38937" name="Image 26" descr="Woof.gif"/>
            <p:cNvPicPr>
              <a:picLocks noChangeAspect="1"/>
            </p:cNvPicPr>
            <p:nvPr/>
          </p:nvPicPr>
          <p:blipFill>
            <a:blip r:embed="rId2"/>
            <a:srcRect/>
            <a:stretch>
              <a:fillRect/>
            </a:stretch>
          </p:blipFill>
          <p:spPr bwMode="auto">
            <a:xfrm>
              <a:off x="6477000" y="2514600"/>
              <a:ext cx="457200" cy="457200"/>
            </a:xfrm>
            <a:prstGeom prst="rect">
              <a:avLst/>
            </a:prstGeom>
            <a:noFill/>
            <a:ln w="9525">
              <a:noFill/>
              <a:miter lim="800000"/>
              <a:headEnd/>
              <a:tailEnd/>
            </a:ln>
          </p:spPr>
        </p:pic>
        <p:pic>
          <p:nvPicPr>
            <p:cNvPr id="38938" name="Image 27" descr="Woof.gif"/>
            <p:cNvPicPr>
              <a:picLocks noChangeAspect="1"/>
            </p:cNvPicPr>
            <p:nvPr/>
          </p:nvPicPr>
          <p:blipFill>
            <a:blip r:embed="rId2"/>
            <a:srcRect/>
            <a:stretch>
              <a:fillRect/>
            </a:stretch>
          </p:blipFill>
          <p:spPr bwMode="auto">
            <a:xfrm>
              <a:off x="7162800" y="2971800"/>
              <a:ext cx="457200" cy="457200"/>
            </a:xfrm>
            <a:prstGeom prst="rect">
              <a:avLst/>
            </a:prstGeom>
            <a:noFill/>
            <a:ln w="9525">
              <a:noFill/>
              <a:miter lim="800000"/>
              <a:headEnd/>
              <a:tailEnd/>
            </a:ln>
          </p:spPr>
        </p:pic>
        <p:pic>
          <p:nvPicPr>
            <p:cNvPr id="38939" name="Image 28" descr="Woof.gif"/>
            <p:cNvPicPr>
              <a:picLocks noChangeAspect="1"/>
            </p:cNvPicPr>
            <p:nvPr/>
          </p:nvPicPr>
          <p:blipFill>
            <a:blip r:embed="rId2"/>
            <a:srcRect/>
            <a:stretch>
              <a:fillRect/>
            </a:stretch>
          </p:blipFill>
          <p:spPr bwMode="auto">
            <a:xfrm>
              <a:off x="5562600" y="3733800"/>
              <a:ext cx="457200" cy="457200"/>
            </a:xfrm>
            <a:prstGeom prst="rect">
              <a:avLst/>
            </a:prstGeom>
            <a:noFill/>
            <a:ln w="9525">
              <a:noFill/>
              <a:miter lim="800000"/>
              <a:headEnd/>
              <a:tailEnd/>
            </a:ln>
          </p:spPr>
        </p:pic>
        <p:pic>
          <p:nvPicPr>
            <p:cNvPr id="38940" name="Image 29" descr="Woof.gif"/>
            <p:cNvPicPr>
              <a:picLocks noChangeAspect="1"/>
            </p:cNvPicPr>
            <p:nvPr/>
          </p:nvPicPr>
          <p:blipFill>
            <a:blip r:embed="rId2"/>
            <a:srcRect/>
            <a:stretch>
              <a:fillRect/>
            </a:stretch>
          </p:blipFill>
          <p:spPr bwMode="auto">
            <a:xfrm>
              <a:off x="6248400" y="3733800"/>
              <a:ext cx="457200" cy="457200"/>
            </a:xfrm>
            <a:prstGeom prst="rect">
              <a:avLst/>
            </a:prstGeom>
            <a:noFill/>
            <a:ln w="9525">
              <a:noFill/>
              <a:miter lim="800000"/>
              <a:headEnd/>
              <a:tailEnd/>
            </a:ln>
          </p:spPr>
        </p:pic>
        <p:pic>
          <p:nvPicPr>
            <p:cNvPr id="38941" name="Image 30" descr="Woof.gif"/>
            <p:cNvPicPr>
              <a:picLocks noChangeAspect="1"/>
            </p:cNvPicPr>
            <p:nvPr/>
          </p:nvPicPr>
          <p:blipFill>
            <a:blip r:embed="rId2"/>
            <a:srcRect/>
            <a:stretch>
              <a:fillRect/>
            </a:stretch>
          </p:blipFill>
          <p:spPr bwMode="auto">
            <a:xfrm>
              <a:off x="6858000" y="3962400"/>
              <a:ext cx="457200" cy="457200"/>
            </a:xfrm>
            <a:prstGeom prst="rect">
              <a:avLst/>
            </a:prstGeom>
            <a:noFill/>
            <a:ln w="9525">
              <a:noFill/>
              <a:miter lim="800000"/>
              <a:headEnd/>
              <a:tailEnd/>
            </a:ln>
          </p:spPr>
        </p:pic>
        <p:pic>
          <p:nvPicPr>
            <p:cNvPr id="38942" name="Image 31" descr="Woof.gif"/>
            <p:cNvPicPr>
              <a:picLocks noChangeAspect="1"/>
            </p:cNvPicPr>
            <p:nvPr/>
          </p:nvPicPr>
          <p:blipFill>
            <a:blip r:embed="rId2"/>
            <a:srcRect/>
            <a:stretch>
              <a:fillRect/>
            </a:stretch>
          </p:blipFill>
          <p:spPr bwMode="auto">
            <a:xfrm>
              <a:off x="7315200" y="3657600"/>
              <a:ext cx="457200" cy="457200"/>
            </a:xfrm>
            <a:prstGeom prst="rect">
              <a:avLst/>
            </a:prstGeom>
            <a:noFill/>
            <a:ln w="9525">
              <a:noFill/>
              <a:miter lim="800000"/>
              <a:headEnd/>
              <a:tailEnd/>
            </a:ln>
          </p:spPr>
        </p:pic>
        <p:pic>
          <p:nvPicPr>
            <p:cNvPr id="38943" name="Image 32" descr="Woof.gif"/>
            <p:cNvPicPr>
              <a:picLocks noChangeAspect="1"/>
            </p:cNvPicPr>
            <p:nvPr/>
          </p:nvPicPr>
          <p:blipFill>
            <a:blip r:embed="rId2"/>
            <a:srcRect/>
            <a:stretch>
              <a:fillRect/>
            </a:stretch>
          </p:blipFill>
          <p:spPr bwMode="auto">
            <a:xfrm>
              <a:off x="7696200" y="3276600"/>
              <a:ext cx="457200" cy="457200"/>
            </a:xfrm>
            <a:prstGeom prst="rect">
              <a:avLst/>
            </a:prstGeom>
            <a:noFill/>
            <a:ln w="9525">
              <a:noFill/>
              <a:miter lim="800000"/>
              <a:headEnd/>
              <a:tailEnd/>
            </a:ln>
          </p:spPr>
        </p:pic>
        <p:pic>
          <p:nvPicPr>
            <p:cNvPr id="38944" name="Image 33" descr="Woof.gif"/>
            <p:cNvPicPr>
              <a:picLocks noChangeAspect="1"/>
            </p:cNvPicPr>
            <p:nvPr/>
          </p:nvPicPr>
          <p:blipFill>
            <a:blip r:embed="rId2"/>
            <a:srcRect/>
            <a:stretch>
              <a:fillRect/>
            </a:stretch>
          </p:blipFill>
          <p:spPr bwMode="auto">
            <a:xfrm>
              <a:off x="7010400" y="2209800"/>
              <a:ext cx="457200" cy="457200"/>
            </a:xfrm>
            <a:prstGeom prst="rect">
              <a:avLst/>
            </a:prstGeom>
            <a:noFill/>
            <a:ln w="9525">
              <a:noFill/>
              <a:miter lim="800000"/>
              <a:headEnd/>
              <a:tailEnd/>
            </a:ln>
          </p:spPr>
        </p:pic>
        <p:pic>
          <p:nvPicPr>
            <p:cNvPr id="38945" name="Image 34" descr="Woof.gif"/>
            <p:cNvPicPr>
              <a:picLocks noChangeAspect="1"/>
            </p:cNvPicPr>
            <p:nvPr/>
          </p:nvPicPr>
          <p:blipFill>
            <a:blip r:embed="rId2"/>
            <a:srcRect/>
            <a:stretch>
              <a:fillRect/>
            </a:stretch>
          </p:blipFill>
          <p:spPr bwMode="auto">
            <a:xfrm>
              <a:off x="6781800" y="3429000"/>
              <a:ext cx="457200" cy="457200"/>
            </a:xfrm>
            <a:prstGeom prst="rect">
              <a:avLst/>
            </a:prstGeom>
            <a:noFill/>
            <a:ln w="9525">
              <a:noFill/>
              <a:miter lim="800000"/>
              <a:headEnd/>
              <a:tailEnd/>
            </a:ln>
          </p:spPr>
        </p:pic>
        <p:pic>
          <p:nvPicPr>
            <p:cNvPr id="38946" name="Image 35" descr="Woof.gif"/>
            <p:cNvPicPr>
              <a:picLocks noChangeAspect="1"/>
            </p:cNvPicPr>
            <p:nvPr/>
          </p:nvPicPr>
          <p:blipFill>
            <a:blip r:embed="rId2"/>
            <a:srcRect/>
            <a:stretch>
              <a:fillRect/>
            </a:stretch>
          </p:blipFill>
          <p:spPr bwMode="auto">
            <a:xfrm>
              <a:off x="5029200" y="4191000"/>
              <a:ext cx="457200" cy="457200"/>
            </a:xfrm>
            <a:prstGeom prst="rect">
              <a:avLst/>
            </a:prstGeom>
            <a:noFill/>
            <a:ln w="9525">
              <a:noFill/>
              <a:miter lim="800000"/>
              <a:headEnd/>
              <a:tailEnd/>
            </a:ln>
          </p:spPr>
        </p:pic>
        <p:pic>
          <p:nvPicPr>
            <p:cNvPr id="38947" name="Image 19" descr="Woof.gif"/>
            <p:cNvPicPr>
              <a:picLocks noChangeAspect="1"/>
            </p:cNvPicPr>
            <p:nvPr/>
          </p:nvPicPr>
          <p:blipFill>
            <a:blip r:embed="rId2"/>
            <a:srcRect/>
            <a:stretch>
              <a:fillRect/>
            </a:stretch>
          </p:blipFill>
          <p:spPr bwMode="auto">
            <a:xfrm>
              <a:off x="5867400" y="2819400"/>
              <a:ext cx="457200" cy="457200"/>
            </a:xfrm>
            <a:prstGeom prst="rect">
              <a:avLst/>
            </a:prstGeom>
            <a:noFill/>
            <a:ln w="9525">
              <a:noFill/>
              <a:miter lim="800000"/>
              <a:headEnd/>
              <a:tailEnd/>
            </a:ln>
          </p:spPr>
        </p:pic>
      </p:grpSp>
      <p:grpSp>
        <p:nvGrpSpPr>
          <p:cNvPr id="3" name="Grouper 57"/>
          <p:cNvGrpSpPr>
            <a:grpSpLocks/>
          </p:cNvGrpSpPr>
          <p:nvPr/>
        </p:nvGrpSpPr>
        <p:grpSpPr bwMode="auto">
          <a:xfrm>
            <a:off x="188913" y="1255713"/>
            <a:ext cx="3925887" cy="4230687"/>
            <a:chOff x="188976" y="1255776"/>
            <a:chExt cx="3925824" cy="4230624"/>
          </a:xfrm>
        </p:grpSpPr>
        <p:pic>
          <p:nvPicPr>
            <p:cNvPr id="38917" name="Image 3" descr="RedDog.gif"/>
            <p:cNvPicPr>
              <a:picLocks noChangeAspect="1"/>
            </p:cNvPicPr>
            <p:nvPr/>
          </p:nvPicPr>
          <p:blipFill>
            <a:blip r:embed="rId3"/>
            <a:srcRect/>
            <a:stretch>
              <a:fillRect/>
            </a:stretch>
          </p:blipFill>
          <p:spPr bwMode="auto">
            <a:xfrm>
              <a:off x="493776" y="1331976"/>
              <a:ext cx="573024" cy="573024"/>
            </a:xfrm>
            <a:prstGeom prst="rect">
              <a:avLst/>
            </a:prstGeom>
            <a:noFill/>
            <a:ln w="9525">
              <a:noFill/>
              <a:miter lim="800000"/>
              <a:headEnd/>
              <a:tailEnd/>
            </a:ln>
          </p:spPr>
        </p:pic>
        <p:pic>
          <p:nvPicPr>
            <p:cNvPr id="38918" name="Image 4" descr="RedDog.gif"/>
            <p:cNvPicPr>
              <a:picLocks noChangeAspect="1"/>
            </p:cNvPicPr>
            <p:nvPr/>
          </p:nvPicPr>
          <p:blipFill>
            <a:blip r:embed="rId3"/>
            <a:srcRect/>
            <a:stretch>
              <a:fillRect/>
            </a:stretch>
          </p:blipFill>
          <p:spPr bwMode="auto">
            <a:xfrm>
              <a:off x="950976" y="3008376"/>
              <a:ext cx="573024" cy="573024"/>
            </a:xfrm>
            <a:prstGeom prst="rect">
              <a:avLst/>
            </a:prstGeom>
            <a:noFill/>
            <a:ln w="9525">
              <a:noFill/>
              <a:miter lim="800000"/>
              <a:headEnd/>
              <a:tailEnd/>
            </a:ln>
          </p:spPr>
        </p:pic>
        <p:pic>
          <p:nvPicPr>
            <p:cNvPr id="38919" name="Image 5" descr="RedDog.gif"/>
            <p:cNvPicPr>
              <a:picLocks noChangeAspect="1"/>
            </p:cNvPicPr>
            <p:nvPr/>
          </p:nvPicPr>
          <p:blipFill>
            <a:blip r:embed="rId3"/>
            <a:srcRect/>
            <a:stretch>
              <a:fillRect/>
            </a:stretch>
          </p:blipFill>
          <p:spPr bwMode="auto">
            <a:xfrm>
              <a:off x="1331976" y="2322576"/>
              <a:ext cx="573024" cy="573024"/>
            </a:xfrm>
            <a:prstGeom prst="rect">
              <a:avLst/>
            </a:prstGeom>
            <a:noFill/>
            <a:ln w="9525">
              <a:noFill/>
              <a:miter lim="800000"/>
              <a:headEnd/>
              <a:tailEnd/>
            </a:ln>
          </p:spPr>
        </p:pic>
        <p:pic>
          <p:nvPicPr>
            <p:cNvPr id="38920" name="Image 7" descr="RedDog.gif"/>
            <p:cNvPicPr>
              <a:picLocks noChangeAspect="1"/>
            </p:cNvPicPr>
            <p:nvPr/>
          </p:nvPicPr>
          <p:blipFill>
            <a:blip r:embed="rId3"/>
            <a:srcRect/>
            <a:stretch>
              <a:fillRect/>
            </a:stretch>
          </p:blipFill>
          <p:spPr bwMode="auto">
            <a:xfrm>
              <a:off x="1789176" y="1484376"/>
              <a:ext cx="573024" cy="573024"/>
            </a:xfrm>
            <a:prstGeom prst="rect">
              <a:avLst/>
            </a:prstGeom>
            <a:noFill/>
            <a:ln w="9525">
              <a:noFill/>
              <a:miter lim="800000"/>
              <a:headEnd/>
              <a:tailEnd/>
            </a:ln>
          </p:spPr>
        </p:pic>
        <p:pic>
          <p:nvPicPr>
            <p:cNvPr id="38921" name="Image 8" descr="RedDog.gif"/>
            <p:cNvPicPr>
              <a:picLocks noChangeAspect="1"/>
            </p:cNvPicPr>
            <p:nvPr/>
          </p:nvPicPr>
          <p:blipFill>
            <a:blip r:embed="rId3"/>
            <a:srcRect/>
            <a:stretch>
              <a:fillRect/>
            </a:stretch>
          </p:blipFill>
          <p:spPr bwMode="auto">
            <a:xfrm>
              <a:off x="2627376" y="2246376"/>
              <a:ext cx="573024" cy="573024"/>
            </a:xfrm>
            <a:prstGeom prst="rect">
              <a:avLst/>
            </a:prstGeom>
            <a:noFill/>
            <a:ln w="9525">
              <a:noFill/>
              <a:miter lim="800000"/>
              <a:headEnd/>
              <a:tailEnd/>
            </a:ln>
          </p:spPr>
        </p:pic>
        <p:pic>
          <p:nvPicPr>
            <p:cNvPr id="38922" name="Image 9" descr="RedDog.gif"/>
            <p:cNvPicPr>
              <a:picLocks noChangeAspect="1"/>
            </p:cNvPicPr>
            <p:nvPr/>
          </p:nvPicPr>
          <p:blipFill>
            <a:blip r:embed="rId3"/>
            <a:srcRect/>
            <a:stretch>
              <a:fillRect/>
            </a:stretch>
          </p:blipFill>
          <p:spPr bwMode="auto">
            <a:xfrm>
              <a:off x="3541776" y="2017776"/>
              <a:ext cx="573024" cy="573024"/>
            </a:xfrm>
            <a:prstGeom prst="rect">
              <a:avLst/>
            </a:prstGeom>
            <a:noFill/>
            <a:ln w="9525">
              <a:noFill/>
              <a:miter lim="800000"/>
              <a:headEnd/>
              <a:tailEnd/>
            </a:ln>
          </p:spPr>
        </p:pic>
        <p:pic>
          <p:nvPicPr>
            <p:cNvPr id="38923" name="Image 10" descr="RedDog.gif"/>
            <p:cNvPicPr>
              <a:picLocks noChangeAspect="1"/>
            </p:cNvPicPr>
            <p:nvPr/>
          </p:nvPicPr>
          <p:blipFill>
            <a:blip r:embed="rId3"/>
            <a:srcRect/>
            <a:stretch>
              <a:fillRect/>
            </a:stretch>
          </p:blipFill>
          <p:spPr bwMode="auto">
            <a:xfrm>
              <a:off x="417576" y="4379976"/>
              <a:ext cx="573024" cy="573024"/>
            </a:xfrm>
            <a:prstGeom prst="rect">
              <a:avLst/>
            </a:prstGeom>
            <a:noFill/>
            <a:ln w="9525">
              <a:noFill/>
              <a:miter lim="800000"/>
              <a:headEnd/>
              <a:tailEnd/>
            </a:ln>
          </p:spPr>
        </p:pic>
        <p:pic>
          <p:nvPicPr>
            <p:cNvPr id="38924" name="Image 12" descr="RedDog.gif"/>
            <p:cNvPicPr>
              <a:picLocks noChangeAspect="1"/>
            </p:cNvPicPr>
            <p:nvPr/>
          </p:nvPicPr>
          <p:blipFill>
            <a:blip r:embed="rId3"/>
            <a:srcRect/>
            <a:stretch>
              <a:fillRect/>
            </a:stretch>
          </p:blipFill>
          <p:spPr bwMode="auto">
            <a:xfrm>
              <a:off x="265176" y="2398776"/>
              <a:ext cx="573024" cy="573024"/>
            </a:xfrm>
            <a:prstGeom prst="rect">
              <a:avLst/>
            </a:prstGeom>
            <a:noFill/>
            <a:ln w="9525">
              <a:noFill/>
              <a:miter lim="800000"/>
              <a:headEnd/>
              <a:tailEnd/>
            </a:ln>
          </p:spPr>
        </p:pic>
        <p:pic>
          <p:nvPicPr>
            <p:cNvPr id="38925" name="Image 13" descr="RedDog.gif"/>
            <p:cNvPicPr>
              <a:picLocks noChangeAspect="1"/>
            </p:cNvPicPr>
            <p:nvPr/>
          </p:nvPicPr>
          <p:blipFill>
            <a:blip r:embed="rId3"/>
            <a:srcRect/>
            <a:stretch>
              <a:fillRect/>
            </a:stretch>
          </p:blipFill>
          <p:spPr bwMode="auto">
            <a:xfrm>
              <a:off x="1179576" y="4913376"/>
              <a:ext cx="573024" cy="573024"/>
            </a:xfrm>
            <a:prstGeom prst="rect">
              <a:avLst/>
            </a:prstGeom>
            <a:noFill/>
            <a:ln w="9525">
              <a:noFill/>
              <a:miter lim="800000"/>
              <a:headEnd/>
              <a:tailEnd/>
            </a:ln>
          </p:spPr>
        </p:pic>
        <p:pic>
          <p:nvPicPr>
            <p:cNvPr id="38926" name="Image 14" descr="RedDog.gif"/>
            <p:cNvPicPr>
              <a:picLocks noChangeAspect="1"/>
            </p:cNvPicPr>
            <p:nvPr/>
          </p:nvPicPr>
          <p:blipFill>
            <a:blip r:embed="rId3"/>
            <a:srcRect/>
            <a:stretch>
              <a:fillRect/>
            </a:stretch>
          </p:blipFill>
          <p:spPr bwMode="auto">
            <a:xfrm>
              <a:off x="2246376" y="4379976"/>
              <a:ext cx="573024" cy="573024"/>
            </a:xfrm>
            <a:prstGeom prst="rect">
              <a:avLst/>
            </a:prstGeom>
            <a:noFill/>
            <a:ln w="9525">
              <a:noFill/>
              <a:miter lim="800000"/>
              <a:headEnd/>
              <a:tailEnd/>
            </a:ln>
          </p:spPr>
        </p:pic>
        <p:pic>
          <p:nvPicPr>
            <p:cNvPr id="38927" name="Image 15" descr="RedDog.gif"/>
            <p:cNvPicPr>
              <a:picLocks noChangeAspect="1"/>
            </p:cNvPicPr>
            <p:nvPr/>
          </p:nvPicPr>
          <p:blipFill>
            <a:blip r:embed="rId3"/>
            <a:srcRect/>
            <a:stretch>
              <a:fillRect/>
            </a:stretch>
          </p:blipFill>
          <p:spPr bwMode="auto">
            <a:xfrm>
              <a:off x="2627376" y="1255776"/>
              <a:ext cx="573024" cy="573024"/>
            </a:xfrm>
            <a:prstGeom prst="rect">
              <a:avLst/>
            </a:prstGeom>
            <a:noFill/>
            <a:ln w="9525">
              <a:noFill/>
              <a:miter lim="800000"/>
              <a:headEnd/>
              <a:tailEnd/>
            </a:ln>
          </p:spPr>
        </p:pic>
        <p:pic>
          <p:nvPicPr>
            <p:cNvPr id="38928" name="Image 16" descr="RedDog.gif"/>
            <p:cNvPicPr>
              <a:picLocks noChangeAspect="1"/>
            </p:cNvPicPr>
            <p:nvPr/>
          </p:nvPicPr>
          <p:blipFill>
            <a:blip r:embed="rId3"/>
            <a:srcRect/>
            <a:stretch>
              <a:fillRect/>
            </a:stretch>
          </p:blipFill>
          <p:spPr bwMode="auto">
            <a:xfrm>
              <a:off x="188976" y="3465576"/>
              <a:ext cx="573024" cy="573024"/>
            </a:xfrm>
            <a:prstGeom prst="rect">
              <a:avLst/>
            </a:prstGeom>
            <a:noFill/>
            <a:ln w="9525">
              <a:noFill/>
              <a:miter lim="800000"/>
              <a:headEnd/>
              <a:tailEnd/>
            </a:ln>
          </p:spPr>
        </p:pic>
        <p:pic>
          <p:nvPicPr>
            <p:cNvPr id="38929" name="Image 17" descr="RedDog.gif"/>
            <p:cNvPicPr>
              <a:picLocks noChangeAspect="1"/>
            </p:cNvPicPr>
            <p:nvPr/>
          </p:nvPicPr>
          <p:blipFill>
            <a:blip r:embed="rId3"/>
            <a:srcRect/>
            <a:stretch>
              <a:fillRect/>
            </a:stretch>
          </p:blipFill>
          <p:spPr bwMode="auto">
            <a:xfrm>
              <a:off x="3313176" y="3084576"/>
              <a:ext cx="573024" cy="573024"/>
            </a:xfrm>
            <a:prstGeom prst="rect">
              <a:avLst/>
            </a:prstGeom>
            <a:noFill/>
            <a:ln w="9525">
              <a:noFill/>
              <a:miter lim="800000"/>
              <a:headEnd/>
              <a:tailEnd/>
            </a:ln>
          </p:spPr>
        </p:pic>
        <p:pic>
          <p:nvPicPr>
            <p:cNvPr id="38930" name="Image 20" descr="RedDog.gif"/>
            <p:cNvPicPr>
              <a:picLocks noChangeAspect="1"/>
            </p:cNvPicPr>
            <p:nvPr/>
          </p:nvPicPr>
          <p:blipFill>
            <a:blip r:embed="rId3"/>
            <a:srcRect/>
            <a:stretch>
              <a:fillRect/>
            </a:stretch>
          </p:blipFill>
          <p:spPr bwMode="auto">
            <a:xfrm>
              <a:off x="1408176" y="3922776"/>
              <a:ext cx="573024" cy="573024"/>
            </a:xfrm>
            <a:prstGeom prst="rect">
              <a:avLst/>
            </a:prstGeom>
            <a:noFill/>
            <a:ln w="9525">
              <a:noFill/>
              <a:miter lim="800000"/>
              <a:headEnd/>
              <a:tailEnd/>
            </a:ln>
          </p:spPr>
        </p:pic>
        <p:pic>
          <p:nvPicPr>
            <p:cNvPr id="38931" name="Image 17" descr="RedDog.gif"/>
            <p:cNvPicPr>
              <a:picLocks noChangeAspect="1"/>
            </p:cNvPicPr>
            <p:nvPr/>
          </p:nvPicPr>
          <p:blipFill>
            <a:blip r:embed="rId3"/>
            <a:srcRect/>
            <a:stretch>
              <a:fillRect/>
            </a:stretch>
          </p:blipFill>
          <p:spPr bwMode="auto">
            <a:xfrm>
              <a:off x="3236976" y="4227576"/>
              <a:ext cx="573024" cy="57302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0" y="228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0" y="228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sp>
        <p:nvSpPr>
          <p:cNvPr id="18435" name="Text Box 3"/>
          <p:cNvSpPr txBox="1">
            <a:spLocks noChangeArrowheads="1"/>
          </p:cNvSpPr>
          <p:nvPr/>
        </p:nvSpPr>
        <p:spPr bwMode="auto">
          <a:xfrm>
            <a:off x="0" y="71755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Accéder aux </a:t>
            </a:r>
            <a:r>
              <a:rPr lang="fr-FR" sz="2600" b="1" cap="all" dirty="0"/>
              <a:t>quantités</a:t>
            </a:r>
          </a:p>
        </p:txBody>
      </p:sp>
      <p:sp>
        <p:nvSpPr>
          <p:cNvPr id="19461" name="Forme libre 37"/>
          <p:cNvSpPr>
            <a:spLocks noChangeArrowheads="1"/>
          </p:cNvSpPr>
          <p:nvPr/>
        </p:nvSpPr>
        <p:spPr bwMode="auto">
          <a:xfrm>
            <a:off x="512763" y="5027613"/>
            <a:ext cx="122237" cy="1087437"/>
          </a:xfrm>
          <a:custGeom>
            <a:avLst/>
            <a:gdLst>
              <a:gd name="T0" fmla="*/ 132162 w 121708"/>
              <a:gd name="T1" fmla="*/ 0 h 1088320"/>
              <a:gd name="T2" fmla="*/ 17239 w 121708"/>
              <a:gd name="T3" fmla="*/ 927502 h 1088320"/>
              <a:gd name="T4" fmla="*/ 28732 w 121708"/>
              <a:gd name="T5" fmla="*/ 864973 h 1088320"/>
              <a:gd name="T6" fmla="*/ 17239 w 121708"/>
              <a:gd name="T7" fmla="*/ 948346 h 1088320"/>
              <a:gd name="T8" fmla="*/ 0 60000 65536"/>
              <a:gd name="T9" fmla="*/ 0 60000 65536"/>
              <a:gd name="T10" fmla="*/ 0 60000 65536"/>
              <a:gd name="T11" fmla="*/ 0 60000 65536"/>
              <a:gd name="T12" fmla="*/ 0 w 121708"/>
              <a:gd name="T13" fmla="*/ 0 h 1088320"/>
              <a:gd name="T14" fmla="*/ 121708 w 121708"/>
              <a:gd name="T15" fmla="*/ 1088320 h 1088320"/>
            </a:gdLst>
            <a:ahLst/>
            <a:cxnLst>
              <a:cxn ang="T8">
                <a:pos x="T0" y="T1"/>
              </a:cxn>
              <a:cxn ang="T9">
                <a:pos x="T2" y="T3"/>
              </a:cxn>
              <a:cxn ang="T10">
                <a:pos x="T4" y="T5"/>
              </a:cxn>
              <a:cxn ang="T11">
                <a:pos x="T6" y="T7"/>
              </a:cxn>
            </a:cxnLst>
            <a:rect l="T12" t="T13" r="T14" b="T15"/>
            <a:pathLst>
              <a:path w="121708" h="1088320">
                <a:moveTo>
                  <a:pt x="121708" y="0"/>
                </a:moveTo>
                <a:cubicBezTo>
                  <a:pt x="76729" y="397757"/>
                  <a:pt x="31750" y="795514"/>
                  <a:pt x="15875" y="941917"/>
                </a:cubicBezTo>
                <a:cubicBezTo>
                  <a:pt x="0" y="1088320"/>
                  <a:pt x="26458" y="874889"/>
                  <a:pt x="26458" y="878417"/>
                </a:cubicBezTo>
                <a:cubicBezTo>
                  <a:pt x="26458" y="881945"/>
                  <a:pt x="21166" y="922514"/>
                  <a:pt x="15875" y="963084"/>
                </a:cubicBezTo>
              </a:path>
            </a:pathLst>
          </a:custGeom>
          <a:solidFill>
            <a:schemeClr val="accent1"/>
          </a:solidFill>
          <a:ln w="9525">
            <a:solidFill>
              <a:schemeClr val="tx1"/>
            </a:solidFill>
            <a:round/>
            <a:headEnd/>
            <a:tailEnd/>
          </a:ln>
        </p:spPr>
        <p:txBody>
          <a:bodyPr>
            <a:prstTxWarp prst="textNoShape">
              <a:avLst/>
            </a:prstTxWarp>
          </a:bodyPr>
          <a:lstStyle/>
          <a:p>
            <a:endParaRPr lang="fr-FR"/>
          </a:p>
        </p:txBody>
      </p:sp>
      <p:sp>
        <p:nvSpPr>
          <p:cNvPr id="19462" name="Forme libre 39"/>
          <p:cNvSpPr>
            <a:spLocks noChangeArrowheads="1"/>
          </p:cNvSpPr>
          <p:nvPr/>
        </p:nvSpPr>
        <p:spPr bwMode="auto">
          <a:xfrm>
            <a:off x="565150" y="4973638"/>
            <a:ext cx="1890713" cy="1231900"/>
          </a:xfrm>
          <a:custGeom>
            <a:avLst/>
            <a:gdLst>
              <a:gd name="T0" fmla="*/ 1887563 w 1890888"/>
              <a:gd name="T1" fmla="*/ 0 h 1231194"/>
              <a:gd name="T2" fmla="*/ 250035 w 1890888"/>
              <a:gd name="T3" fmla="*/ 1080622 h 1231194"/>
              <a:gd name="T4" fmla="*/ 387371 w 1890888"/>
              <a:gd name="T5" fmla="*/ 984330 h 1231194"/>
              <a:gd name="T6" fmla="*/ 387371 w 1890888"/>
              <a:gd name="T7" fmla="*/ 984330 h 1231194"/>
              <a:gd name="T8" fmla="*/ 376807 w 1890888"/>
              <a:gd name="T9" fmla="*/ 973630 h 1231194"/>
              <a:gd name="T10" fmla="*/ 0 60000 65536"/>
              <a:gd name="T11" fmla="*/ 0 60000 65536"/>
              <a:gd name="T12" fmla="*/ 0 60000 65536"/>
              <a:gd name="T13" fmla="*/ 0 60000 65536"/>
              <a:gd name="T14" fmla="*/ 0 60000 65536"/>
              <a:gd name="T15" fmla="*/ 0 w 1890888"/>
              <a:gd name="T16" fmla="*/ 0 h 1231194"/>
              <a:gd name="T17" fmla="*/ 1890888 w 1890888"/>
              <a:gd name="T18" fmla="*/ 1231194 h 1231194"/>
            </a:gdLst>
            <a:ahLst/>
            <a:cxnLst>
              <a:cxn ang="T10">
                <a:pos x="T0" y="T1"/>
              </a:cxn>
              <a:cxn ang="T11">
                <a:pos x="T2" y="T3"/>
              </a:cxn>
              <a:cxn ang="T12">
                <a:pos x="T4" y="T5"/>
              </a:cxn>
              <a:cxn ang="T13">
                <a:pos x="T6" y="T7"/>
              </a:cxn>
              <a:cxn ang="T14">
                <a:pos x="T8" y="T9"/>
              </a:cxn>
            </a:cxnLst>
            <a:rect l="T15" t="T16" r="T17" b="T18"/>
            <a:pathLst>
              <a:path w="1890888" h="1231194">
                <a:moveTo>
                  <a:pt x="1890888" y="0"/>
                </a:moveTo>
                <a:lnTo>
                  <a:pt x="250472" y="1068916"/>
                </a:lnTo>
                <a:cubicBezTo>
                  <a:pt x="0" y="1231194"/>
                  <a:pt x="388055" y="973666"/>
                  <a:pt x="388055" y="973666"/>
                </a:cubicBezTo>
                <a:lnTo>
                  <a:pt x="377472" y="963083"/>
                </a:lnTo>
              </a:path>
            </a:pathLst>
          </a:custGeom>
          <a:solidFill>
            <a:schemeClr val="accent1"/>
          </a:solidFill>
          <a:ln w="9525">
            <a:solidFill>
              <a:schemeClr val="tx1"/>
            </a:solidFill>
            <a:round/>
            <a:headEnd/>
            <a:tailEnd/>
          </a:ln>
        </p:spPr>
        <p:txBody>
          <a:bodyPr>
            <a:prstTxWarp prst="textNoShape">
              <a:avLst/>
            </a:prstTxWarp>
          </a:bodyPr>
          <a:lstStyle/>
          <a:p>
            <a:endParaRPr lang="fr-FR"/>
          </a:p>
        </p:txBody>
      </p:sp>
      <p:cxnSp>
        <p:nvCxnSpPr>
          <p:cNvPr id="19463" name="Connecteur droit 42"/>
          <p:cNvCxnSpPr>
            <a:cxnSpLocks noChangeShapeType="1"/>
          </p:cNvCxnSpPr>
          <p:nvPr/>
        </p:nvCxnSpPr>
        <p:spPr bwMode="auto">
          <a:xfrm rot="5400000">
            <a:off x="342901" y="6362700"/>
            <a:ext cx="381000" cy="3175"/>
          </a:xfrm>
          <a:prstGeom prst="line">
            <a:avLst/>
          </a:prstGeom>
          <a:noFill/>
          <a:ln w="31750">
            <a:solidFill>
              <a:srgbClr val="0000FF"/>
            </a:solidFill>
            <a:round/>
            <a:headEnd/>
            <a:tailEnd/>
          </a:ln>
        </p:spPr>
      </p:cxnSp>
      <p:cxnSp>
        <p:nvCxnSpPr>
          <p:cNvPr id="19464" name="Connecteur droit 43"/>
          <p:cNvCxnSpPr>
            <a:cxnSpLocks noChangeShapeType="1"/>
          </p:cNvCxnSpPr>
          <p:nvPr/>
        </p:nvCxnSpPr>
        <p:spPr bwMode="auto">
          <a:xfrm rot="5400000">
            <a:off x="419894" y="6361906"/>
            <a:ext cx="381000" cy="1588"/>
          </a:xfrm>
          <a:prstGeom prst="line">
            <a:avLst/>
          </a:prstGeom>
          <a:noFill/>
          <a:ln w="31750">
            <a:solidFill>
              <a:srgbClr val="0000FF"/>
            </a:solidFill>
            <a:round/>
            <a:headEnd/>
            <a:tailEnd/>
          </a:ln>
        </p:spPr>
      </p:cxnSp>
      <p:cxnSp>
        <p:nvCxnSpPr>
          <p:cNvPr id="19465" name="Connecteur droit 44"/>
          <p:cNvCxnSpPr>
            <a:cxnSpLocks noChangeShapeType="1"/>
          </p:cNvCxnSpPr>
          <p:nvPr/>
        </p:nvCxnSpPr>
        <p:spPr bwMode="auto">
          <a:xfrm rot="5400000">
            <a:off x="496094" y="6361906"/>
            <a:ext cx="381000" cy="1588"/>
          </a:xfrm>
          <a:prstGeom prst="line">
            <a:avLst/>
          </a:prstGeom>
          <a:noFill/>
          <a:ln w="31750">
            <a:solidFill>
              <a:srgbClr val="0000FF"/>
            </a:solidFill>
            <a:round/>
            <a:headEnd/>
            <a:tailEnd/>
          </a:ln>
        </p:spPr>
      </p:cxnSp>
      <p:sp>
        <p:nvSpPr>
          <p:cNvPr id="19466" name="Forme libre 45"/>
          <p:cNvSpPr>
            <a:spLocks noChangeArrowheads="1"/>
          </p:cNvSpPr>
          <p:nvPr/>
        </p:nvSpPr>
        <p:spPr bwMode="auto">
          <a:xfrm>
            <a:off x="614363" y="5492750"/>
            <a:ext cx="603250" cy="571500"/>
          </a:xfrm>
          <a:custGeom>
            <a:avLst/>
            <a:gdLst>
              <a:gd name="T0" fmla="*/ 0 w 603250"/>
              <a:gd name="T1" fmla="*/ 571500 h 571500"/>
              <a:gd name="T2" fmla="*/ 603250 w 603250"/>
              <a:gd name="T3" fmla="*/ 0 h 571500"/>
              <a:gd name="T4" fmla="*/ 603250 w 603250"/>
              <a:gd name="T5" fmla="*/ 0 h 571500"/>
              <a:gd name="T6" fmla="*/ 0 60000 65536"/>
              <a:gd name="T7" fmla="*/ 0 60000 65536"/>
              <a:gd name="T8" fmla="*/ 0 60000 65536"/>
              <a:gd name="T9" fmla="*/ 0 w 603250"/>
              <a:gd name="T10" fmla="*/ 0 h 571500"/>
              <a:gd name="T11" fmla="*/ 603250 w 603250"/>
              <a:gd name="T12" fmla="*/ 571500 h 571500"/>
            </a:gdLst>
            <a:ahLst/>
            <a:cxnLst>
              <a:cxn ang="T6">
                <a:pos x="T0" y="T1"/>
              </a:cxn>
              <a:cxn ang="T7">
                <a:pos x="T2" y="T3"/>
              </a:cxn>
              <a:cxn ang="T8">
                <a:pos x="T4" y="T5"/>
              </a:cxn>
            </a:cxnLst>
            <a:rect l="T9" t="T10" r="T11" b="T12"/>
            <a:pathLst>
              <a:path w="603250" h="571500">
                <a:moveTo>
                  <a:pt x="0" y="571500"/>
                </a:moveTo>
                <a:lnTo>
                  <a:pt x="603250" y="0"/>
                </a:lnTo>
              </a:path>
            </a:pathLst>
          </a:custGeom>
          <a:solidFill>
            <a:schemeClr val="accent1"/>
          </a:solidFill>
          <a:ln w="9525">
            <a:solidFill>
              <a:schemeClr val="tx1"/>
            </a:solidFill>
            <a:round/>
            <a:headEnd/>
            <a:tailEnd/>
          </a:ln>
        </p:spPr>
        <p:txBody>
          <a:bodyPr>
            <a:prstTxWarp prst="textNoShape">
              <a:avLst/>
            </a:prstTxWarp>
          </a:bodyPr>
          <a:lstStyle/>
          <a:p>
            <a:endParaRPr lang="fr-FR"/>
          </a:p>
        </p:txBody>
      </p:sp>
      <p:grpSp>
        <p:nvGrpSpPr>
          <p:cNvPr id="2" name="Grouper 51"/>
          <p:cNvGrpSpPr>
            <a:grpSpLocks/>
          </p:cNvGrpSpPr>
          <p:nvPr/>
        </p:nvGrpSpPr>
        <p:grpSpPr bwMode="auto">
          <a:xfrm>
            <a:off x="5334000" y="4267200"/>
            <a:ext cx="990600" cy="2209800"/>
            <a:chOff x="5334000" y="4267200"/>
            <a:chExt cx="990599" cy="2209800"/>
          </a:xfrm>
        </p:grpSpPr>
        <p:sp>
          <p:nvSpPr>
            <p:cNvPr id="41006" name="Forme libre 43"/>
            <p:cNvSpPr>
              <a:spLocks noChangeArrowheads="1"/>
            </p:cNvSpPr>
            <p:nvPr/>
          </p:nvSpPr>
          <p:spPr bwMode="auto">
            <a:xfrm>
              <a:off x="5334000" y="4724400"/>
              <a:ext cx="152400" cy="1295400"/>
            </a:xfrm>
            <a:custGeom>
              <a:avLst/>
              <a:gdLst>
                <a:gd name="T0" fmla="*/ 0 w 116417"/>
                <a:gd name="T1" fmla="*/ 0 h 1185333"/>
                <a:gd name="T2" fmla="*/ 12142264 w 116417"/>
                <a:gd name="T3" fmla="*/ 4291214 h 1185333"/>
                <a:gd name="T4" fmla="*/ 14840574 w 116417"/>
                <a:gd name="T5" fmla="*/ 5861160 h 1185333"/>
                <a:gd name="T6" fmla="*/ 0 60000 65536"/>
                <a:gd name="T7" fmla="*/ 0 60000 65536"/>
                <a:gd name="T8" fmla="*/ 0 60000 65536"/>
                <a:gd name="T9" fmla="*/ 0 w 116417"/>
                <a:gd name="T10" fmla="*/ 0 h 1185333"/>
                <a:gd name="T11" fmla="*/ 116417 w 116417"/>
                <a:gd name="T12" fmla="*/ 1185333 h 1185333"/>
              </a:gdLst>
              <a:ahLst/>
              <a:cxnLst>
                <a:cxn ang="T6">
                  <a:pos x="T0" y="T1"/>
                </a:cxn>
                <a:cxn ang="T7">
                  <a:pos x="T2" y="T3"/>
                </a:cxn>
                <a:cxn ang="T8">
                  <a:pos x="T4" y="T5"/>
                </a:cxn>
              </a:cxnLst>
              <a:rect l="T9" t="T10" r="T11" b="T12"/>
              <a:pathLst>
                <a:path w="116417" h="1185333">
                  <a:moveTo>
                    <a:pt x="0" y="0"/>
                  </a:moveTo>
                  <a:cubicBezTo>
                    <a:pt x="37923" y="335139"/>
                    <a:pt x="75847" y="670278"/>
                    <a:pt x="95250" y="867833"/>
                  </a:cubicBezTo>
                  <a:cubicBezTo>
                    <a:pt x="114653" y="1065388"/>
                    <a:pt x="116417" y="1185333"/>
                    <a:pt x="116417" y="1185333"/>
                  </a:cubicBezTo>
                </a:path>
              </a:pathLst>
            </a:custGeom>
            <a:solidFill>
              <a:schemeClr val="accent1"/>
            </a:solidFill>
            <a:ln w="9525">
              <a:solidFill>
                <a:schemeClr val="tx1"/>
              </a:solidFill>
              <a:round/>
              <a:headEnd/>
              <a:tailEnd/>
            </a:ln>
          </p:spPr>
          <p:txBody>
            <a:bodyPr>
              <a:prstTxWarp prst="textNoShape">
                <a:avLst/>
              </a:prstTxWarp>
            </a:bodyPr>
            <a:lstStyle/>
            <a:p>
              <a:endParaRPr lang="fr-FR"/>
            </a:p>
          </p:txBody>
        </p:sp>
        <p:sp>
          <p:nvSpPr>
            <p:cNvPr id="41007" name="Forme libre 44"/>
            <p:cNvSpPr>
              <a:spLocks noChangeArrowheads="1"/>
            </p:cNvSpPr>
            <p:nvPr/>
          </p:nvSpPr>
          <p:spPr bwMode="auto">
            <a:xfrm flipH="1">
              <a:off x="5562601" y="4267200"/>
              <a:ext cx="228599" cy="1752600"/>
            </a:xfrm>
            <a:custGeom>
              <a:avLst/>
              <a:gdLst>
                <a:gd name="T0" fmla="*/ 0 w 116417"/>
                <a:gd name="T1" fmla="*/ 0 h 1185333"/>
                <a:gd name="T2" fmla="*/ 2147483647 w 116417"/>
                <a:gd name="T3" fmla="*/ 989919348 h 1185333"/>
                <a:gd name="T4" fmla="*/ 2147483647 w 116417"/>
                <a:gd name="T5" fmla="*/ 1352085479 h 1185333"/>
                <a:gd name="T6" fmla="*/ 0 60000 65536"/>
                <a:gd name="T7" fmla="*/ 0 60000 65536"/>
                <a:gd name="T8" fmla="*/ 0 60000 65536"/>
                <a:gd name="T9" fmla="*/ 0 w 116417"/>
                <a:gd name="T10" fmla="*/ 0 h 1185333"/>
                <a:gd name="T11" fmla="*/ 116417 w 116417"/>
                <a:gd name="T12" fmla="*/ 1185333 h 1185333"/>
              </a:gdLst>
              <a:ahLst/>
              <a:cxnLst>
                <a:cxn ang="T6">
                  <a:pos x="T0" y="T1"/>
                </a:cxn>
                <a:cxn ang="T7">
                  <a:pos x="T2" y="T3"/>
                </a:cxn>
                <a:cxn ang="T8">
                  <a:pos x="T4" y="T5"/>
                </a:cxn>
              </a:cxnLst>
              <a:rect l="T9" t="T10" r="T11" b="T12"/>
              <a:pathLst>
                <a:path w="116417" h="1185333">
                  <a:moveTo>
                    <a:pt x="0" y="0"/>
                  </a:moveTo>
                  <a:cubicBezTo>
                    <a:pt x="37923" y="335139"/>
                    <a:pt x="75847" y="670278"/>
                    <a:pt x="95250" y="867833"/>
                  </a:cubicBezTo>
                  <a:cubicBezTo>
                    <a:pt x="114653" y="1065388"/>
                    <a:pt x="116417" y="1185333"/>
                    <a:pt x="116417" y="1185333"/>
                  </a:cubicBezTo>
                </a:path>
              </a:pathLst>
            </a:custGeom>
            <a:solidFill>
              <a:schemeClr val="accent1"/>
            </a:solidFill>
            <a:ln w="9525">
              <a:solidFill>
                <a:schemeClr val="tx1"/>
              </a:solidFill>
              <a:round/>
              <a:headEnd/>
              <a:tailEnd/>
            </a:ln>
          </p:spPr>
          <p:txBody>
            <a:bodyPr>
              <a:prstTxWarp prst="textNoShape">
                <a:avLst/>
              </a:prstTxWarp>
            </a:bodyPr>
            <a:lstStyle/>
            <a:p>
              <a:endParaRPr lang="fr-FR"/>
            </a:p>
          </p:txBody>
        </p:sp>
        <p:sp>
          <p:nvSpPr>
            <p:cNvPr id="41008" name="Forme libre 45"/>
            <p:cNvSpPr>
              <a:spLocks noChangeArrowheads="1"/>
            </p:cNvSpPr>
            <p:nvPr/>
          </p:nvSpPr>
          <p:spPr bwMode="auto">
            <a:xfrm flipH="1">
              <a:off x="5638800" y="4267200"/>
              <a:ext cx="685799" cy="1752600"/>
            </a:xfrm>
            <a:custGeom>
              <a:avLst/>
              <a:gdLst>
                <a:gd name="T0" fmla="*/ 0 w 116417"/>
                <a:gd name="T1" fmla="*/ 0 h 1185333"/>
                <a:gd name="T2" fmla="*/ 2147483647 w 116417"/>
                <a:gd name="T3" fmla="*/ 989919348 h 1185333"/>
                <a:gd name="T4" fmla="*/ 2147483647 w 116417"/>
                <a:gd name="T5" fmla="*/ 1352085479 h 1185333"/>
                <a:gd name="T6" fmla="*/ 0 60000 65536"/>
                <a:gd name="T7" fmla="*/ 0 60000 65536"/>
                <a:gd name="T8" fmla="*/ 0 60000 65536"/>
                <a:gd name="T9" fmla="*/ 0 w 116417"/>
                <a:gd name="T10" fmla="*/ 0 h 1185333"/>
                <a:gd name="T11" fmla="*/ 116417 w 116417"/>
                <a:gd name="T12" fmla="*/ 1185333 h 1185333"/>
              </a:gdLst>
              <a:ahLst/>
              <a:cxnLst>
                <a:cxn ang="T6">
                  <a:pos x="T0" y="T1"/>
                </a:cxn>
                <a:cxn ang="T7">
                  <a:pos x="T2" y="T3"/>
                </a:cxn>
                <a:cxn ang="T8">
                  <a:pos x="T4" y="T5"/>
                </a:cxn>
              </a:cxnLst>
              <a:rect l="T9" t="T10" r="T11" b="T12"/>
              <a:pathLst>
                <a:path w="116417" h="1185333">
                  <a:moveTo>
                    <a:pt x="0" y="0"/>
                  </a:moveTo>
                  <a:cubicBezTo>
                    <a:pt x="37923" y="335139"/>
                    <a:pt x="75847" y="670278"/>
                    <a:pt x="95250" y="867833"/>
                  </a:cubicBezTo>
                  <a:cubicBezTo>
                    <a:pt x="114653" y="1065388"/>
                    <a:pt x="116417" y="1185333"/>
                    <a:pt x="116417" y="1185333"/>
                  </a:cubicBezTo>
                </a:path>
              </a:pathLst>
            </a:custGeom>
            <a:solidFill>
              <a:schemeClr val="accent1"/>
            </a:solidFill>
            <a:ln w="9525">
              <a:solidFill>
                <a:schemeClr val="tx1"/>
              </a:solidFill>
              <a:round/>
              <a:headEnd/>
              <a:tailEnd/>
            </a:ln>
          </p:spPr>
          <p:txBody>
            <a:bodyPr>
              <a:prstTxWarp prst="textNoShape">
                <a:avLst/>
              </a:prstTxWarp>
            </a:bodyPr>
            <a:lstStyle/>
            <a:p>
              <a:endParaRPr lang="fr-FR"/>
            </a:p>
          </p:txBody>
        </p:sp>
        <p:cxnSp>
          <p:nvCxnSpPr>
            <p:cNvPr id="41009" name="Connecteur droit 47"/>
            <p:cNvCxnSpPr>
              <a:cxnSpLocks noChangeShapeType="1"/>
            </p:cNvCxnSpPr>
            <p:nvPr/>
          </p:nvCxnSpPr>
          <p:spPr bwMode="auto">
            <a:xfrm rot="5400000">
              <a:off x="5296694" y="6286500"/>
              <a:ext cx="380206" cy="794"/>
            </a:xfrm>
            <a:prstGeom prst="line">
              <a:avLst/>
            </a:prstGeom>
            <a:noFill/>
            <a:ln w="31750">
              <a:solidFill>
                <a:srgbClr val="0000FF"/>
              </a:solidFill>
              <a:round/>
              <a:headEnd/>
              <a:tailEnd/>
            </a:ln>
          </p:spPr>
        </p:cxnSp>
        <p:cxnSp>
          <p:nvCxnSpPr>
            <p:cNvPr id="41010" name="Connecteur droit 49"/>
            <p:cNvCxnSpPr>
              <a:cxnSpLocks noChangeShapeType="1"/>
            </p:cNvCxnSpPr>
            <p:nvPr/>
          </p:nvCxnSpPr>
          <p:spPr bwMode="auto">
            <a:xfrm rot="5400000">
              <a:off x="5372894" y="6285706"/>
              <a:ext cx="380206" cy="794"/>
            </a:xfrm>
            <a:prstGeom prst="line">
              <a:avLst/>
            </a:prstGeom>
            <a:noFill/>
            <a:ln w="31750">
              <a:solidFill>
                <a:srgbClr val="0000FF"/>
              </a:solidFill>
              <a:round/>
              <a:headEnd/>
              <a:tailEnd/>
            </a:ln>
          </p:spPr>
        </p:cxnSp>
        <p:cxnSp>
          <p:nvCxnSpPr>
            <p:cNvPr id="41011" name="Connecteur droit 50"/>
            <p:cNvCxnSpPr>
              <a:cxnSpLocks noChangeShapeType="1"/>
            </p:cNvCxnSpPr>
            <p:nvPr/>
          </p:nvCxnSpPr>
          <p:spPr bwMode="auto">
            <a:xfrm rot="5400000">
              <a:off x="5449094" y="6285706"/>
              <a:ext cx="380206" cy="794"/>
            </a:xfrm>
            <a:prstGeom prst="line">
              <a:avLst/>
            </a:prstGeom>
            <a:noFill/>
            <a:ln w="31750">
              <a:solidFill>
                <a:srgbClr val="0000FF"/>
              </a:solidFill>
              <a:round/>
              <a:headEnd/>
              <a:tailEnd/>
            </a:ln>
          </p:spPr>
        </p:cxnSp>
      </p:grpSp>
      <p:sp>
        <p:nvSpPr>
          <p:cNvPr id="51" name="ZoneTexte 50"/>
          <p:cNvSpPr txBox="1">
            <a:spLocks noChangeArrowheads="1"/>
          </p:cNvSpPr>
          <p:nvPr/>
        </p:nvSpPr>
        <p:spPr bwMode="auto">
          <a:xfrm>
            <a:off x="914400" y="6172200"/>
            <a:ext cx="914400" cy="461963"/>
          </a:xfrm>
          <a:prstGeom prst="rect">
            <a:avLst/>
          </a:prstGeom>
          <a:noFill/>
          <a:ln w="9525">
            <a:noFill/>
            <a:miter lim="800000"/>
            <a:headEnd/>
            <a:tailEnd/>
          </a:ln>
        </p:spPr>
        <p:txBody>
          <a:bodyPr>
            <a:prstTxWarp prst="textNoShape">
              <a:avLst/>
            </a:prstTxWarp>
            <a:spAutoFit/>
          </a:bodyPr>
          <a:lstStyle/>
          <a:p>
            <a:r>
              <a:rPr lang="fr-FR" b="1">
                <a:solidFill>
                  <a:srgbClr val="0000FF"/>
                </a:solidFill>
              </a:rPr>
              <a:t>etc.</a:t>
            </a:r>
          </a:p>
        </p:txBody>
      </p:sp>
      <p:sp>
        <p:nvSpPr>
          <p:cNvPr id="52" name="ZoneTexte 51"/>
          <p:cNvSpPr txBox="1">
            <a:spLocks noChangeArrowheads="1"/>
          </p:cNvSpPr>
          <p:nvPr/>
        </p:nvSpPr>
        <p:spPr bwMode="auto">
          <a:xfrm>
            <a:off x="5867400" y="6096000"/>
            <a:ext cx="914400" cy="461963"/>
          </a:xfrm>
          <a:prstGeom prst="rect">
            <a:avLst/>
          </a:prstGeom>
          <a:noFill/>
          <a:ln w="9525">
            <a:noFill/>
            <a:miter lim="800000"/>
            <a:headEnd/>
            <a:tailEnd/>
          </a:ln>
        </p:spPr>
        <p:txBody>
          <a:bodyPr>
            <a:prstTxWarp prst="textNoShape">
              <a:avLst/>
            </a:prstTxWarp>
            <a:spAutoFit/>
          </a:bodyPr>
          <a:lstStyle/>
          <a:p>
            <a:r>
              <a:rPr lang="fr-FR" b="1">
                <a:solidFill>
                  <a:srgbClr val="0000FF"/>
                </a:solidFill>
              </a:rPr>
              <a:t>etc.</a:t>
            </a:r>
          </a:p>
        </p:txBody>
      </p:sp>
      <p:grpSp>
        <p:nvGrpSpPr>
          <p:cNvPr id="3" name="Grouper 71"/>
          <p:cNvGrpSpPr>
            <a:grpSpLocks/>
          </p:cNvGrpSpPr>
          <p:nvPr/>
        </p:nvGrpSpPr>
        <p:grpSpPr bwMode="auto">
          <a:xfrm>
            <a:off x="188913" y="1255713"/>
            <a:ext cx="3925887" cy="4230687"/>
            <a:chOff x="188976" y="1255776"/>
            <a:chExt cx="3925824" cy="4230624"/>
          </a:xfrm>
        </p:grpSpPr>
        <p:pic>
          <p:nvPicPr>
            <p:cNvPr id="40991" name="Image 3" descr="RedDog.gif"/>
            <p:cNvPicPr>
              <a:picLocks noChangeAspect="1"/>
            </p:cNvPicPr>
            <p:nvPr/>
          </p:nvPicPr>
          <p:blipFill>
            <a:blip r:embed="rId2"/>
            <a:srcRect/>
            <a:stretch>
              <a:fillRect/>
            </a:stretch>
          </p:blipFill>
          <p:spPr bwMode="auto">
            <a:xfrm>
              <a:off x="493776" y="1331976"/>
              <a:ext cx="573024" cy="573024"/>
            </a:xfrm>
            <a:prstGeom prst="rect">
              <a:avLst/>
            </a:prstGeom>
            <a:noFill/>
            <a:ln w="9525">
              <a:noFill/>
              <a:miter lim="800000"/>
              <a:headEnd/>
              <a:tailEnd/>
            </a:ln>
          </p:spPr>
        </p:pic>
        <p:pic>
          <p:nvPicPr>
            <p:cNvPr id="40992" name="Image 4" descr="RedDog.gif"/>
            <p:cNvPicPr>
              <a:picLocks noChangeAspect="1"/>
            </p:cNvPicPr>
            <p:nvPr/>
          </p:nvPicPr>
          <p:blipFill>
            <a:blip r:embed="rId2"/>
            <a:srcRect/>
            <a:stretch>
              <a:fillRect/>
            </a:stretch>
          </p:blipFill>
          <p:spPr bwMode="auto">
            <a:xfrm>
              <a:off x="950976" y="3008376"/>
              <a:ext cx="573024" cy="573024"/>
            </a:xfrm>
            <a:prstGeom prst="rect">
              <a:avLst/>
            </a:prstGeom>
            <a:noFill/>
            <a:ln w="9525">
              <a:noFill/>
              <a:miter lim="800000"/>
              <a:headEnd/>
              <a:tailEnd/>
            </a:ln>
          </p:spPr>
        </p:pic>
        <p:pic>
          <p:nvPicPr>
            <p:cNvPr id="40993" name="Image 5" descr="RedDog.gif"/>
            <p:cNvPicPr>
              <a:picLocks noChangeAspect="1"/>
            </p:cNvPicPr>
            <p:nvPr/>
          </p:nvPicPr>
          <p:blipFill>
            <a:blip r:embed="rId2"/>
            <a:srcRect/>
            <a:stretch>
              <a:fillRect/>
            </a:stretch>
          </p:blipFill>
          <p:spPr bwMode="auto">
            <a:xfrm>
              <a:off x="1331976" y="2322576"/>
              <a:ext cx="573024" cy="573024"/>
            </a:xfrm>
            <a:prstGeom prst="rect">
              <a:avLst/>
            </a:prstGeom>
            <a:noFill/>
            <a:ln w="9525">
              <a:noFill/>
              <a:miter lim="800000"/>
              <a:headEnd/>
              <a:tailEnd/>
            </a:ln>
          </p:spPr>
        </p:pic>
        <p:pic>
          <p:nvPicPr>
            <p:cNvPr id="40994" name="Image 7" descr="RedDog.gif"/>
            <p:cNvPicPr>
              <a:picLocks noChangeAspect="1"/>
            </p:cNvPicPr>
            <p:nvPr/>
          </p:nvPicPr>
          <p:blipFill>
            <a:blip r:embed="rId2"/>
            <a:srcRect/>
            <a:stretch>
              <a:fillRect/>
            </a:stretch>
          </p:blipFill>
          <p:spPr bwMode="auto">
            <a:xfrm>
              <a:off x="1789176" y="1484376"/>
              <a:ext cx="573024" cy="573024"/>
            </a:xfrm>
            <a:prstGeom prst="rect">
              <a:avLst/>
            </a:prstGeom>
            <a:noFill/>
            <a:ln w="9525">
              <a:noFill/>
              <a:miter lim="800000"/>
              <a:headEnd/>
              <a:tailEnd/>
            </a:ln>
          </p:spPr>
        </p:pic>
        <p:pic>
          <p:nvPicPr>
            <p:cNvPr id="40995" name="Image 8" descr="RedDog.gif"/>
            <p:cNvPicPr>
              <a:picLocks noChangeAspect="1"/>
            </p:cNvPicPr>
            <p:nvPr/>
          </p:nvPicPr>
          <p:blipFill>
            <a:blip r:embed="rId2"/>
            <a:srcRect/>
            <a:stretch>
              <a:fillRect/>
            </a:stretch>
          </p:blipFill>
          <p:spPr bwMode="auto">
            <a:xfrm>
              <a:off x="2627376" y="2246376"/>
              <a:ext cx="573024" cy="573024"/>
            </a:xfrm>
            <a:prstGeom prst="rect">
              <a:avLst/>
            </a:prstGeom>
            <a:noFill/>
            <a:ln w="9525">
              <a:noFill/>
              <a:miter lim="800000"/>
              <a:headEnd/>
              <a:tailEnd/>
            </a:ln>
          </p:spPr>
        </p:pic>
        <p:pic>
          <p:nvPicPr>
            <p:cNvPr id="40996" name="Image 9" descr="RedDog.gif"/>
            <p:cNvPicPr>
              <a:picLocks noChangeAspect="1"/>
            </p:cNvPicPr>
            <p:nvPr/>
          </p:nvPicPr>
          <p:blipFill>
            <a:blip r:embed="rId2"/>
            <a:srcRect/>
            <a:stretch>
              <a:fillRect/>
            </a:stretch>
          </p:blipFill>
          <p:spPr bwMode="auto">
            <a:xfrm>
              <a:off x="3541776" y="2017776"/>
              <a:ext cx="573024" cy="573024"/>
            </a:xfrm>
            <a:prstGeom prst="rect">
              <a:avLst/>
            </a:prstGeom>
            <a:noFill/>
            <a:ln w="9525">
              <a:noFill/>
              <a:miter lim="800000"/>
              <a:headEnd/>
              <a:tailEnd/>
            </a:ln>
          </p:spPr>
        </p:pic>
        <p:pic>
          <p:nvPicPr>
            <p:cNvPr id="40997" name="Image 10" descr="RedDog.gif"/>
            <p:cNvPicPr>
              <a:picLocks noChangeAspect="1"/>
            </p:cNvPicPr>
            <p:nvPr/>
          </p:nvPicPr>
          <p:blipFill>
            <a:blip r:embed="rId2"/>
            <a:srcRect/>
            <a:stretch>
              <a:fillRect/>
            </a:stretch>
          </p:blipFill>
          <p:spPr bwMode="auto">
            <a:xfrm>
              <a:off x="417576" y="4379976"/>
              <a:ext cx="573024" cy="573024"/>
            </a:xfrm>
            <a:prstGeom prst="rect">
              <a:avLst/>
            </a:prstGeom>
            <a:noFill/>
            <a:ln w="9525">
              <a:noFill/>
              <a:miter lim="800000"/>
              <a:headEnd/>
              <a:tailEnd/>
            </a:ln>
          </p:spPr>
        </p:pic>
        <p:pic>
          <p:nvPicPr>
            <p:cNvPr id="40998" name="Image 12" descr="RedDog.gif"/>
            <p:cNvPicPr>
              <a:picLocks noChangeAspect="1"/>
            </p:cNvPicPr>
            <p:nvPr/>
          </p:nvPicPr>
          <p:blipFill>
            <a:blip r:embed="rId2"/>
            <a:srcRect/>
            <a:stretch>
              <a:fillRect/>
            </a:stretch>
          </p:blipFill>
          <p:spPr bwMode="auto">
            <a:xfrm>
              <a:off x="265176" y="2398776"/>
              <a:ext cx="573024" cy="573024"/>
            </a:xfrm>
            <a:prstGeom prst="rect">
              <a:avLst/>
            </a:prstGeom>
            <a:noFill/>
            <a:ln w="9525">
              <a:noFill/>
              <a:miter lim="800000"/>
              <a:headEnd/>
              <a:tailEnd/>
            </a:ln>
          </p:spPr>
        </p:pic>
        <p:pic>
          <p:nvPicPr>
            <p:cNvPr id="40999" name="Image 13" descr="RedDog.gif"/>
            <p:cNvPicPr>
              <a:picLocks noChangeAspect="1"/>
            </p:cNvPicPr>
            <p:nvPr/>
          </p:nvPicPr>
          <p:blipFill>
            <a:blip r:embed="rId2"/>
            <a:srcRect/>
            <a:stretch>
              <a:fillRect/>
            </a:stretch>
          </p:blipFill>
          <p:spPr bwMode="auto">
            <a:xfrm>
              <a:off x="1179576" y="4913376"/>
              <a:ext cx="573024" cy="573024"/>
            </a:xfrm>
            <a:prstGeom prst="rect">
              <a:avLst/>
            </a:prstGeom>
            <a:noFill/>
            <a:ln w="9525">
              <a:noFill/>
              <a:miter lim="800000"/>
              <a:headEnd/>
              <a:tailEnd/>
            </a:ln>
          </p:spPr>
        </p:pic>
        <p:pic>
          <p:nvPicPr>
            <p:cNvPr id="41000" name="Image 14" descr="RedDog.gif"/>
            <p:cNvPicPr>
              <a:picLocks noChangeAspect="1"/>
            </p:cNvPicPr>
            <p:nvPr/>
          </p:nvPicPr>
          <p:blipFill>
            <a:blip r:embed="rId2"/>
            <a:srcRect/>
            <a:stretch>
              <a:fillRect/>
            </a:stretch>
          </p:blipFill>
          <p:spPr bwMode="auto">
            <a:xfrm>
              <a:off x="2246376" y="4379976"/>
              <a:ext cx="573024" cy="573024"/>
            </a:xfrm>
            <a:prstGeom prst="rect">
              <a:avLst/>
            </a:prstGeom>
            <a:noFill/>
            <a:ln w="9525">
              <a:noFill/>
              <a:miter lim="800000"/>
              <a:headEnd/>
              <a:tailEnd/>
            </a:ln>
          </p:spPr>
        </p:pic>
        <p:pic>
          <p:nvPicPr>
            <p:cNvPr id="41001" name="Image 15" descr="RedDog.gif"/>
            <p:cNvPicPr>
              <a:picLocks noChangeAspect="1"/>
            </p:cNvPicPr>
            <p:nvPr/>
          </p:nvPicPr>
          <p:blipFill>
            <a:blip r:embed="rId2"/>
            <a:srcRect/>
            <a:stretch>
              <a:fillRect/>
            </a:stretch>
          </p:blipFill>
          <p:spPr bwMode="auto">
            <a:xfrm>
              <a:off x="2627376" y="1255776"/>
              <a:ext cx="573024" cy="573024"/>
            </a:xfrm>
            <a:prstGeom prst="rect">
              <a:avLst/>
            </a:prstGeom>
            <a:noFill/>
            <a:ln w="9525">
              <a:noFill/>
              <a:miter lim="800000"/>
              <a:headEnd/>
              <a:tailEnd/>
            </a:ln>
          </p:spPr>
        </p:pic>
        <p:pic>
          <p:nvPicPr>
            <p:cNvPr id="41002" name="Image 16" descr="RedDog.gif"/>
            <p:cNvPicPr>
              <a:picLocks noChangeAspect="1"/>
            </p:cNvPicPr>
            <p:nvPr/>
          </p:nvPicPr>
          <p:blipFill>
            <a:blip r:embed="rId2"/>
            <a:srcRect/>
            <a:stretch>
              <a:fillRect/>
            </a:stretch>
          </p:blipFill>
          <p:spPr bwMode="auto">
            <a:xfrm>
              <a:off x="188976" y="3465576"/>
              <a:ext cx="573024" cy="573024"/>
            </a:xfrm>
            <a:prstGeom prst="rect">
              <a:avLst/>
            </a:prstGeom>
            <a:noFill/>
            <a:ln w="9525">
              <a:noFill/>
              <a:miter lim="800000"/>
              <a:headEnd/>
              <a:tailEnd/>
            </a:ln>
          </p:spPr>
        </p:pic>
        <p:pic>
          <p:nvPicPr>
            <p:cNvPr id="41003" name="Image 17" descr="RedDog.gif"/>
            <p:cNvPicPr>
              <a:picLocks noChangeAspect="1"/>
            </p:cNvPicPr>
            <p:nvPr/>
          </p:nvPicPr>
          <p:blipFill>
            <a:blip r:embed="rId2"/>
            <a:srcRect/>
            <a:stretch>
              <a:fillRect/>
            </a:stretch>
          </p:blipFill>
          <p:spPr bwMode="auto">
            <a:xfrm>
              <a:off x="3313176" y="3084576"/>
              <a:ext cx="573024" cy="573024"/>
            </a:xfrm>
            <a:prstGeom prst="rect">
              <a:avLst/>
            </a:prstGeom>
            <a:noFill/>
            <a:ln w="9525">
              <a:noFill/>
              <a:miter lim="800000"/>
              <a:headEnd/>
              <a:tailEnd/>
            </a:ln>
          </p:spPr>
        </p:pic>
        <p:pic>
          <p:nvPicPr>
            <p:cNvPr id="41004" name="Image 20" descr="RedDog.gif"/>
            <p:cNvPicPr>
              <a:picLocks noChangeAspect="1"/>
            </p:cNvPicPr>
            <p:nvPr/>
          </p:nvPicPr>
          <p:blipFill>
            <a:blip r:embed="rId2"/>
            <a:srcRect/>
            <a:stretch>
              <a:fillRect/>
            </a:stretch>
          </p:blipFill>
          <p:spPr bwMode="auto">
            <a:xfrm>
              <a:off x="1408176" y="3922776"/>
              <a:ext cx="573024" cy="573024"/>
            </a:xfrm>
            <a:prstGeom prst="rect">
              <a:avLst/>
            </a:prstGeom>
            <a:noFill/>
            <a:ln w="9525">
              <a:noFill/>
              <a:miter lim="800000"/>
              <a:headEnd/>
              <a:tailEnd/>
            </a:ln>
          </p:spPr>
        </p:pic>
        <p:pic>
          <p:nvPicPr>
            <p:cNvPr id="41005" name="Image 17" descr="RedDog.gif"/>
            <p:cNvPicPr>
              <a:picLocks noChangeAspect="1"/>
            </p:cNvPicPr>
            <p:nvPr/>
          </p:nvPicPr>
          <p:blipFill>
            <a:blip r:embed="rId2"/>
            <a:srcRect/>
            <a:stretch>
              <a:fillRect/>
            </a:stretch>
          </p:blipFill>
          <p:spPr bwMode="auto">
            <a:xfrm>
              <a:off x="3236976" y="4227576"/>
              <a:ext cx="573024" cy="573024"/>
            </a:xfrm>
            <a:prstGeom prst="rect">
              <a:avLst/>
            </a:prstGeom>
            <a:noFill/>
            <a:ln w="9525">
              <a:noFill/>
              <a:miter lim="800000"/>
              <a:headEnd/>
              <a:tailEnd/>
            </a:ln>
          </p:spPr>
        </p:pic>
      </p:grpSp>
      <p:grpSp>
        <p:nvGrpSpPr>
          <p:cNvPr id="4" name="Grouper 87"/>
          <p:cNvGrpSpPr>
            <a:grpSpLocks/>
          </p:cNvGrpSpPr>
          <p:nvPr/>
        </p:nvGrpSpPr>
        <p:grpSpPr bwMode="auto">
          <a:xfrm>
            <a:off x="5029200" y="2209800"/>
            <a:ext cx="3124200" cy="2438400"/>
            <a:chOff x="5029200" y="2209800"/>
            <a:chExt cx="3124200" cy="2438400"/>
          </a:xfrm>
        </p:grpSpPr>
        <p:pic>
          <p:nvPicPr>
            <p:cNvPr id="40975" name="Image 19" descr="Woof.gif"/>
            <p:cNvPicPr>
              <a:picLocks noChangeAspect="1"/>
            </p:cNvPicPr>
            <p:nvPr/>
          </p:nvPicPr>
          <p:blipFill>
            <a:blip r:embed="rId3"/>
            <a:srcRect/>
            <a:stretch>
              <a:fillRect/>
            </a:stretch>
          </p:blipFill>
          <p:spPr bwMode="auto">
            <a:xfrm>
              <a:off x="5410200" y="2743200"/>
              <a:ext cx="457200" cy="457200"/>
            </a:xfrm>
            <a:prstGeom prst="rect">
              <a:avLst/>
            </a:prstGeom>
            <a:noFill/>
            <a:ln w="9525">
              <a:noFill/>
              <a:miter lim="800000"/>
              <a:headEnd/>
              <a:tailEnd/>
            </a:ln>
          </p:spPr>
        </p:pic>
        <p:pic>
          <p:nvPicPr>
            <p:cNvPr id="40976" name="Image 21" descr="Woof.gif"/>
            <p:cNvPicPr>
              <a:picLocks noChangeAspect="1"/>
            </p:cNvPicPr>
            <p:nvPr/>
          </p:nvPicPr>
          <p:blipFill>
            <a:blip r:embed="rId3"/>
            <a:srcRect/>
            <a:stretch>
              <a:fillRect/>
            </a:stretch>
          </p:blipFill>
          <p:spPr bwMode="auto">
            <a:xfrm>
              <a:off x="5867400" y="3276600"/>
              <a:ext cx="457200" cy="457200"/>
            </a:xfrm>
            <a:prstGeom prst="rect">
              <a:avLst/>
            </a:prstGeom>
            <a:noFill/>
            <a:ln w="9525">
              <a:noFill/>
              <a:miter lim="800000"/>
              <a:headEnd/>
              <a:tailEnd/>
            </a:ln>
          </p:spPr>
        </p:pic>
        <p:pic>
          <p:nvPicPr>
            <p:cNvPr id="40977" name="Image 22" descr="Woof.gif"/>
            <p:cNvPicPr>
              <a:picLocks noChangeAspect="1"/>
            </p:cNvPicPr>
            <p:nvPr/>
          </p:nvPicPr>
          <p:blipFill>
            <a:blip r:embed="rId3"/>
            <a:srcRect/>
            <a:stretch>
              <a:fillRect/>
            </a:stretch>
          </p:blipFill>
          <p:spPr bwMode="auto">
            <a:xfrm>
              <a:off x="5181600" y="3200400"/>
              <a:ext cx="457200" cy="457200"/>
            </a:xfrm>
            <a:prstGeom prst="rect">
              <a:avLst/>
            </a:prstGeom>
            <a:noFill/>
            <a:ln w="9525">
              <a:noFill/>
              <a:miter lim="800000"/>
              <a:headEnd/>
              <a:tailEnd/>
            </a:ln>
          </p:spPr>
        </p:pic>
        <p:pic>
          <p:nvPicPr>
            <p:cNvPr id="40978" name="Image 23" descr="Woof.gif"/>
            <p:cNvPicPr>
              <a:picLocks noChangeAspect="1"/>
            </p:cNvPicPr>
            <p:nvPr/>
          </p:nvPicPr>
          <p:blipFill>
            <a:blip r:embed="rId3"/>
            <a:srcRect/>
            <a:stretch>
              <a:fillRect/>
            </a:stretch>
          </p:blipFill>
          <p:spPr bwMode="auto">
            <a:xfrm>
              <a:off x="5943600" y="2362200"/>
              <a:ext cx="457200" cy="457200"/>
            </a:xfrm>
            <a:prstGeom prst="rect">
              <a:avLst/>
            </a:prstGeom>
            <a:noFill/>
            <a:ln w="9525">
              <a:noFill/>
              <a:miter lim="800000"/>
              <a:headEnd/>
              <a:tailEnd/>
            </a:ln>
          </p:spPr>
        </p:pic>
        <p:pic>
          <p:nvPicPr>
            <p:cNvPr id="40979" name="Image 25" descr="Woof.gif"/>
            <p:cNvPicPr>
              <a:picLocks noChangeAspect="1"/>
            </p:cNvPicPr>
            <p:nvPr/>
          </p:nvPicPr>
          <p:blipFill>
            <a:blip r:embed="rId3"/>
            <a:srcRect/>
            <a:stretch>
              <a:fillRect/>
            </a:stretch>
          </p:blipFill>
          <p:spPr bwMode="auto">
            <a:xfrm>
              <a:off x="6477000" y="2971800"/>
              <a:ext cx="457200" cy="457200"/>
            </a:xfrm>
            <a:prstGeom prst="rect">
              <a:avLst/>
            </a:prstGeom>
            <a:noFill/>
            <a:ln w="9525">
              <a:noFill/>
              <a:miter lim="800000"/>
              <a:headEnd/>
              <a:tailEnd/>
            </a:ln>
          </p:spPr>
        </p:pic>
        <p:pic>
          <p:nvPicPr>
            <p:cNvPr id="40980" name="Image 26" descr="Woof.gif"/>
            <p:cNvPicPr>
              <a:picLocks noChangeAspect="1"/>
            </p:cNvPicPr>
            <p:nvPr/>
          </p:nvPicPr>
          <p:blipFill>
            <a:blip r:embed="rId3"/>
            <a:srcRect/>
            <a:stretch>
              <a:fillRect/>
            </a:stretch>
          </p:blipFill>
          <p:spPr bwMode="auto">
            <a:xfrm>
              <a:off x="6477000" y="2514600"/>
              <a:ext cx="457200" cy="457200"/>
            </a:xfrm>
            <a:prstGeom prst="rect">
              <a:avLst/>
            </a:prstGeom>
            <a:noFill/>
            <a:ln w="9525">
              <a:noFill/>
              <a:miter lim="800000"/>
              <a:headEnd/>
              <a:tailEnd/>
            </a:ln>
          </p:spPr>
        </p:pic>
        <p:pic>
          <p:nvPicPr>
            <p:cNvPr id="40981" name="Image 27" descr="Woof.gif"/>
            <p:cNvPicPr>
              <a:picLocks noChangeAspect="1"/>
            </p:cNvPicPr>
            <p:nvPr/>
          </p:nvPicPr>
          <p:blipFill>
            <a:blip r:embed="rId3"/>
            <a:srcRect/>
            <a:stretch>
              <a:fillRect/>
            </a:stretch>
          </p:blipFill>
          <p:spPr bwMode="auto">
            <a:xfrm>
              <a:off x="7162800" y="2971800"/>
              <a:ext cx="457200" cy="457200"/>
            </a:xfrm>
            <a:prstGeom prst="rect">
              <a:avLst/>
            </a:prstGeom>
            <a:noFill/>
            <a:ln w="9525">
              <a:noFill/>
              <a:miter lim="800000"/>
              <a:headEnd/>
              <a:tailEnd/>
            </a:ln>
          </p:spPr>
        </p:pic>
        <p:pic>
          <p:nvPicPr>
            <p:cNvPr id="40982" name="Image 28" descr="Woof.gif"/>
            <p:cNvPicPr>
              <a:picLocks noChangeAspect="1"/>
            </p:cNvPicPr>
            <p:nvPr/>
          </p:nvPicPr>
          <p:blipFill>
            <a:blip r:embed="rId3"/>
            <a:srcRect/>
            <a:stretch>
              <a:fillRect/>
            </a:stretch>
          </p:blipFill>
          <p:spPr bwMode="auto">
            <a:xfrm>
              <a:off x="5562600" y="3733800"/>
              <a:ext cx="457200" cy="457200"/>
            </a:xfrm>
            <a:prstGeom prst="rect">
              <a:avLst/>
            </a:prstGeom>
            <a:noFill/>
            <a:ln w="9525">
              <a:noFill/>
              <a:miter lim="800000"/>
              <a:headEnd/>
              <a:tailEnd/>
            </a:ln>
          </p:spPr>
        </p:pic>
        <p:pic>
          <p:nvPicPr>
            <p:cNvPr id="40983" name="Image 29" descr="Woof.gif"/>
            <p:cNvPicPr>
              <a:picLocks noChangeAspect="1"/>
            </p:cNvPicPr>
            <p:nvPr/>
          </p:nvPicPr>
          <p:blipFill>
            <a:blip r:embed="rId3"/>
            <a:srcRect/>
            <a:stretch>
              <a:fillRect/>
            </a:stretch>
          </p:blipFill>
          <p:spPr bwMode="auto">
            <a:xfrm>
              <a:off x="6248400" y="3733800"/>
              <a:ext cx="457200" cy="457200"/>
            </a:xfrm>
            <a:prstGeom prst="rect">
              <a:avLst/>
            </a:prstGeom>
            <a:noFill/>
            <a:ln w="9525">
              <a:noFill/>
              <a:miter lim="800000"/>
              <a:headEnd/>
              <a:tailEnd/>
            </a:ln>
          </p:spPr>
        </p:pic>
        <p:pic>
          <p:nvPicPr>
            <p:cNvPr id="40984" name="Image 30" descr="Woof.gif"/>
            <p:cNvPicPr>
              <a:picLocks noChangeAspect="1"/>
            </p:cNvPicPr>
            <p:nvPr/>
          </p:nvPicPr>
          <p:blipFill>
            <a:blip r:embed="rId3"/>
            <a:srcRect/>
            <a:stretch>
              <a:fillRect/>
            </a:stretch>
          </p:blipFill>
          <p:spPr bwMode="auto">
            <a:xfrm>
              <a:off x="6858000" y="3962400"/>
              <a:ext cx="457200" cy="457200"/>
            </a:xfrm>
            <a:prstGeom prst="rect">
              <a:avLst/>
            </a:prstGeom>
            <a:noFill/>
            <a:ln w="9525">
              <a:noFill/>
              <a:miter lim="800000"/>
              <a:headEnd/>
              <a:tailEnd/>
            </a:ln>
          </p:spPr>
        </p:pic>
        <p:pic>
          <p:nvPicPr>
            <p:cNvPr id="40985" name="Image 31" descr="Woof.gif"/>
            <p:cNvPicPr>
              <a:picLocks noChangeAspect="1"/>
            </p:cNvPicPr>
            <p:nvPr/>
          </p:nvPicPr>
          <p:blipFill>
            <a:blip r:embed="rId3"/>
            <a:srcRect/>
            <a:stretch>
              <a:fillRect/>
            </a:stretch>
          </p:blipFill>
          <p:spPr bwMode="auto">
            <a:xfrm>
              <a:off x="7315200" y="3657600"/>
              <a:ext cx="457200" cy="457200"/>
            </a:xfrm>
            <a:prstGeom prst="rect">
              <a:avLst/>
            </a:prstGeom>
            <a:noFill/>
            <a:ln w="9525">
              <a:noFill/>
              <a:miter lim="800000"/>
              <a:headEnd/>
              <a:tailEnd/>
            </a:ln>
          </p:spPr>
        </p:pic>
        <p:pic>
          <p:nvPicPr>
            <p:cNvPr id="40986" name="Image 32" descr="Woof.gif"/>
            <p:cNvPicPr>
              <a:picLocks noChangeAspect="1"/>
            </p:cNvPicPr>
            <p:nvPr/>
          </p:nvPicPr>
          <p:blipFill>
            <a:blip r:embed="rId3"/>
            <a:srcRect/>
            <a:stretch>
              <a:fillRect/>
            </a:stretch>
          </p:blipFill>
          <p:spPr bwMode="auto">
            <a:xfrm>
              <a:off x="7696200" y="3276600"/>
              <a:ext cx="457200" cy="457200"/>
            </a:xfrm>
            <a:prstGeom prst="rect">
              <a:avLst/>
            </a:prstGeom>
            <a:noFill/>
            <a:ln w="9525">
              <a:noFill/>
              <a:miter lim="800000"/>
              <a:headEnd/>
              <a:tailEnd/>
            </a:ln>
          </p:spPr>
        </p:pic>
        <p:pic>
          <p:nvPicPr>
            <p:cNvPr id="40987" name="Image 33" descr="Woof.gif"/>
            <p:cNvPicPr>
              <a:picLocks noChangeAspect="1"/>
            </p:cNvPicPr>
            <p:nvPr/>
          </p:nvPicPr>
          <p:blipFill>
            <a:blip r:embed="rId3"/>
            <a:srcRect/>
            <a:stretch>
              <a:fillRect/>
            </a:stretch>
          </p:blipFill>
          <p:spPr bwMode="auto">
            <a:xfrm>
              <a:off x="7010400" y="2209800"/>
              <a:ext cx="457200" cy="457200"/>
            </a:xfrm>
            <a:prstGeom prst="rect">
              <a:avLst/>
            </a:prstGeom>
            <a:noFill/>
            <a:ln w="9525">
              <a:noFill/>
              <a:miter lim="800000"/>
              <a:headEnd/>
              <a:tailEnd/>
            </a:ln>
          </p:spPr>
        </p:pic>
        <p:pic>
          <p:nvPicPr>
            <p:cNvPr id="40988" name="Image 34" descr="Woof.gif"/>
            <p:cNvPicPr>
              <a:picLocks noChangeAspect="1"/>
            </p:cNvPicPr>
            <p:nvPr/>
          </p:nvPicPr>
          <p:blipFill>
            <a:blip r:embed="rId3"/>
            <a:srcRect/>
            <a:stretch>
              <a:fillRect/>
            </a:stretch>
          </p:blipFill>
          <p:spPr bwMode="auto">
            <a:xfrm>
              <a:off x="6781800" y="3429000"/>
              <a:ext cx="457200" cy="457200"/>
            </a:xfrm>
            <a:prstGeom prst="rect">
              <a:avLst/>
            </a:prstGeom>
            <a:noFill/>
            <a:ln w="9525">
              <a:noFill/>
              <a:miter lim="800000"/>
              <a:headEnd/>
              <a:tailEnd/>
            </a:ln>
          </p:spPr>
        </p:pic>
        <p:pic>
          <p:nvPicPr>
            <p:cNvPr id="40989" name="Image 35" descr="Woof.gif"/>
            <p:cNvPicPr>
              <a:picLocks noChangeAspect="1"/>
            </p:cNvPicPr>
            <p:nvPr/>
          </p:nvPicPr>
          <p:blipFill>
            <a:blip r:embed="rId3"/>
            <a:srcRect/>
            <a:stretch>
              <a:fillRect/>
            </a:stretch>
          </p:blipFill>
          <p:spPr bwMode="auto">
            <a:xfrm>
              <a:off x="5029200" y="4191000"/>
              <a:ext cx="457200" cy="457200"/>
            </a:xfrm>
            <a:prstGeom prst="rect">
              <a:avLst/>
            </a:prstGeom>
            <a:noFill/>
            <a:ln w="9525">
              <a:noFill/>
              <a:miter lim="800000"/>
              <a:headEnd/>
              <a:tailEnd/>
            </a:ln>
          </p:spPr>
        </p:pic>
        <p:pic>
          <p:nvPicPr>
            <p:cNvPr id="40990" name="Image 19" descr="Woof.gif"/>
            <p:cNvPicPr>
              <a:picLocks noChangeAspect="1"/>
            </p:cNvPicPr>
            <p:nvPr/>
          </p:nvPicPr>
          <p:blipFill>
            <a:blip r:embed="rId3"/>
            <a:srcRect/>
            <a:stretch>
              <a:fillRect/>
            </a:stretch>
          </p:blipFill>
          <p:spPr bwMode="auto">
            <a:xfrm>
              <a:off x="5867400" y="2819400"/>
              <a:ext cx="457200" cy="457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2" grpId="0" animBg="1"/>
      <p:bldP spid="19466" grpId="0" animBg="1"/>
      <p:bldP spid="51" grpId="0"/>
      <p:bldP spid="52"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0" y="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sp>
        <p:nvSpPr>
          <p:cNvPr id="41987" name="Text Box 3"/>
          <p:cNvSpPr txBox="1">
            <a:spLocks noChangeArrowheads="1"/>
          </p:cNvSpPr>
          <p:nvPr/>
        </p:nvSpPr>
        <p:spPr bwMode="auto">
          <a:xfrm>
            <a:off x="0" y="533400"/>
            <a:ext cx="9144000" cy="94590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buFont typeface="Wingdings" pitchFamily="-110" charset="2"/>
              <a:buChar char=""/>
            </a:pPr>
            <a:r>
              <a:rPr lang="fr-FR" sz="2600" b="1" dirty="0" smtClean="0"/>
              <a:t>Accéder </a:t>
            </a:r>
            <a:r>
              <a:rPr lang="fr-FR" sz="2600" b="1" dirty="0"/>
              <a:t>aux </a:t>
            </a:r>
            <a:r>
              <a:rPr lang="fr-FR" sz="2600" b="1" dirty="0" smtClean="0"/>
              <a:t>QUANTITÉS</a:t>
            </a:r>
          </a:p>
          <a:p>
            <a:pPr>
              <a:lnSpc>
                <a:spcPct val="80000"/>
              </a:lnSpc>
              <a:spcBef>
                <a:spcPct val="50000"/>
              </a:spcBef>
              <a:buFont typeface="Wingdings" pitchFamily="-110" charset="2"/>
              <a:buChar char=""/>
            </a:pPr>
            <a:endParaRPr lang="fr-FR" sz="2600" b="1" dirty="0"/>
          </a:p>
        </p:txBody>
      </p:sp>
      <p:grpSp>
        <p:nvGrpSpPr>
          <p:cNvPr id="2" name="Grouper 85"/>
          <p:cNvGrpSpPr/>
          <p:nvPr/>
        </p:nvGrpSpPr>
        <p:grpSpPr>
          <a:xfrm>
            <a:off x="0" y="457200"/>
            <a:ext cx="9144000" cy="2286000"/>
            <a:chOff x="0" y="457200"/>
            <a:chExt cx="9144000" cy="2286000"/>
          </a:xfrm>
        </p:grpSpPr>
        <p:grpSp>
          <p:nvGrpSpPr>
            <p:cNvPr id="3" name="Grouper 72"/>
            <p:cNvGrpSpPr>
              <a:grpSpLocks/>
            </p:cNvGrpSpPr>
            <p:nvPr/>
          </p:nvGrpSpPr>
          <p:grpSpPr bwMode="auto">
            <a:xfrm>
              <a:off x="685800" y="1600200"/>
              <a:ext cx="5105400" cy="1143000"/>
              <a:chOff x="685800" y="914400"/>
              <a:chExt cx="5105400" cy="1143000"/>
            </a:xfrm>
          </p:grpSpPr>
          <p:cxnSp>
            <p:nvCxnSpPr>
              <p:cNvPr id="42029" name="Connecteur droit 55"/>
              <p:cNvCxnSpPr>
                <a:cxnSpLocks noChangeShapeType="1"/>
              </p:cNvCxnSpPr>
              <p:nvPr/>
            </p:nvCxnSpPr>
            <p:spPr bwMode="auto">
              <a:xfrm rot="5400000">
                <a:off x="496888" y="1866900"/>
                <a:ext cx="379412" cy="1588"/>
              </a:xfrm>
              <a:prstGeom prst="line">
                <a:avLst/>
              </a:prstGeom>
              <a:noFill/>
              <a:ln w="31750">
                <a:solidFill>
                  <a:srgbClr val="0000FF"/>
                </a:solidFill>
                <a:round/>
                <a:headEnd/>
                <a:tailEnd/>
              </a:ln>
            </p:spPr>
          </p:cxnSp>
          <p:cxnSp>
            <p:nvCxnSpPr>
              <p:cNvPr id="42030" name="Connecteur droit 56"/>
              <p:cNvCxnSpPr>
                <a:cxnSpLocks noChangeShapeType="1"/>
              </p:cNvCxnSpPr>
              <p:nvPr/>
            </p:nvCxnSpPr>
            <p:spPr bwMode="auto">
              <a:xfrm rot="5400000">
                <a:off x="576262" y="1865313"/>
                <a:ext cx="379413" cy="1588"/>
              </a:xfrm>
              <a:prstGeom prst="line">
                <a:avLst/>
              </a:prstGeom>
              <a:noFill/>
              <a:ln w="31750">
                <a:solidFill>
                  <a:srgbClr val="0000FF"/>
                </a:solidFill>
                <a:round/>
                <a:headEnd/>
                <a:tailEnd/>
              </a:ln>
            </p:spPr>
          </p:cxnSp>
          <p:cxnSp>
            <p:nvCxnSpPr>
              <p:cNvPr id="42031" name="Connecteur droit 57"/>
              <p:cNvCxnSpPr>
                <a:cxnSpLocks noChangeShapeType="1"/>
              </p:cNvCxnSpPr>
              <p:nvPr/>
            </p:nvCxnSpPr>
            <p:spPr bwMode="auto">
              <a:xfrm rot="5400000">
                <a:off x="666750" y="1865313"/>
                <a:ext cx="379413" cy="1587"/>
              </a:xfrm>
              <a:prstGeom prst="line">
                <a:avLst/>
              </a:prstGeom>
              <a:noFill/>
              <a:ln w="31750">
                <a:solidFill>
                  <a:srgbClr val="0000FF"/>
                </a:solidFill>
                <a:round/>
                <a:headEnd/>
                <a:tailEnd/>
              </a:ln>
            </p:spPr>
          </p:cxnSp>
          <p:cxnSp>
            <p:nvCxnSpPr>
              <p:cNvPr id="42032" name="Connecteur droit 60"/>
              <p:cNvCxnSpPr>
                <a:cxnSpLocks noChangeShapeType="1"/>
              </p:cNvCxnSpPr>
              <p:nvPr/>
            </p:nvCxnSpPr>
            <p:spPr bwMode="auto">
              <a:xfrm rot="5400000">
                <a:off x="763588" y="1866900"/>
                <a:ext cx="379412" cy="1588"/>
              </a:xfrm>
              <a:prstGeom prst="line">
                <a:avLst/>
              </a:prstGeom>
              <a:noFill/>
              <a:ln w="31750">
                <a:solidFill>
                  <a:srgbClr val="0000FF"/>
                </a:solidFill>
                <a:round/>
                <a:headEnd/>
                <a:tailEnd/>
              </a:ln>
            </p:spPr>
          </p:cxnSp>
          <p:cxnSp>
            <p:nvCxnSpPr>
              <p:cNvPr id="42033" name="Connecteur droit 61"/>
              <p:cNvCxnSpPr>
                <a:cxnSpLocks noChangeShapeType="1"/>
              </p:cNvCxnSpPr>
              <p:nvPr/>
            </p:nvCxnSpPr>
            <p:spPr bwMode="auto">
              <a:xfrm rot="5400000">
                <a:off x="857250" y="1865313"/>
                <a:ext cx="379413" cy="1587"/>
              </a:xfrm>
              <a:prstGeom prst="line">
                <a:avLst/>
              </a:prstGeom>
              <a:noFill/>
              <a:ln w="31750">
                <a:solidFill>
                  <a:srgbClr val="0000FF"/>
                </a:solidFill>
                <a:round/>
                <a:headEnd/>
                <a:tailEnd/>
              </a:ln>
            </p:spPr>
          </p:cxnSp>
          <p:cxnSp>
            <p:nvCxnSpPr>
              <p:cNvPr id="42034" name="Connecteur droit 62"/>
              <p:cNvCxnSpPr>
                <a:cxnSpLocks noChangeShapeType="1"/>
              </p:cNvCxnSpPr>
              <p:nvPr/>
            </p:nvCxnSpPr>
            <p:spPr bwMode="auto">
              <a:xfrm rot="5400000">
                <a:off x="943768" y="1866107"/>
                <a:ext cx="379413" cy="0"/>
              </a:xfrm>
              <a:prstGeom prst="line">
                <a:avLst/>
              </a:prstGeom>
              <a:noFill/>
              <a:ln w="31750">
                <a:solidFill>
                  <a:srgbClr val="0000FF"/>
                </a:solidFill>
                <a:round/>
                <a:headEnd/>
                <a:tailEnd/>
              </a:ln>
            </p:spPr>
          </p:cxnSp>
          <p:cxnSp>
            <p:nvCxnSpPr>
              <p:cNvPr id="42035" name="Connecteur droit 64"/>
              <p:cNvCxnSpPr>
                <a:cxnSpLocks noChangeShapeType="1"/>
              </p:cNvCxnSpPr>
              <p:nvPr/>
            </p:nvCxnSpPr>
            <p:spPr bwMode="auto">
              <a:xfrm rot="5400000">
                <a:off x="1028701" y="1866900"/>
                <a:ext cx="379412" cy="1587"/>
              </a:xfrm>
              <a:prstGeom prst="line">
                <a:avLst/>
              </a:prstGeom>
              <a:noFill/>
              <a:ln w="31750">
                <a:solidFill>
                  <a:srgbClr val="0000FF"/>
                </a:solidFill>
                <a:round/>
                <a:headEnd/>
                <a:tailEnd/>
              </a:ln>
            </p:spPr>
          </p:cxnSp>
          <p:cxnSp>
            <p:nvCxnSpPr>
              <p:cNvPr id="42036" name="Connecteur droit 65"/>
              <p:cNvCxnSpPr>
                <a:cxnSpLocks noChangeShapeType="1"/>
              </p:cNvCxnSpPr>
              <p:nvPr/>
            </p:nvCxnSpPr>
            <p:spPr bwMode="auto">
              <a:xfrm rot="5400000">
                <a:off x="1108868" y="1866107"/>
                <a:ext cx="379413" cy="0"/>
              </a:xfrm>
              <a:prstGeom prst="line">
                <a:avLst/>
              </a:prstGeom>
              <a:noFill/>
              <a:ln w="31750">
                <a:solidFill>
                  <a:srgbClr val="0000FF"/>
                </a:solidFill>
                <a:round/>
                <a:headEnd/>
                <a:tailEnd/>
              </a:ln>
            </p:spPr>
          </p:cxnSp>
          <p:cxnSp>
            <p:nvCxnSpPr>
              <p:cNvPr id="42037" name="Connecteur droit 66"/>
              <p:cNvCxnSpPr>
                <a:cxnSpLocks noChangeShapeType="1"/>
              </p:cNvCxnSpPr>
              <p:nvPr/>
            </p:nvCxnSpPr>
            <p:spPr bwMode="auto">
              <a:xfrm rot="5400000">
                <a:off x="1181100" y="1865313"/>
                <a:ext cx="379413" cy="1587"/>
              </a:xfrm>
              <a:prstGeom prst="line">
                <a:avLst/>
              </a:prstGeom>
              <a:noFill/>
              <a:ln w="31750">
                <a:solidFill>
                  <a:srgbClr val="0000FF"/>
                </a:solidFill>
                <a:round/>
                <a:headEnd/>
                <a:tailEnd/>
              </a:ln>
            </p:spPr>
          </p:cxnSp>
          <p:grpSp>
            <p:nvGrpSpPr>
              <p:cNvPr id="4" name="Grouper 67"/>
              <p:cNvGrpSpPr>
                <a:grpSpLocks/>
              </p:cNvGrpSpPr>
              <p:nvPr/>
            </p:nvGrpSpPr>
            <p:grpSpPr bwMode="auto">
              <a:xfrm>
                <a:off x="1446108" y="1676400"/>
                <a:ext cx="153966" cy="381000"/>
                <a:chOff x="762000" y="1752600"/>
                <a:chExt cx="153194" cy="381000"/>
              </a:xfrm>
            </p:grpSpPr>
            <p:cxnSp>
              <p:nvCxnSpPr>
                <p:cNvPr id="42066" name="Connecteur droit 6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7" name="Connecteur droit 6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8" name="Connecteur droit 7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2039" name="Connecteur droit 76"/>
              <p:cNvCxnSpPr>
                <a:cxnSpLocks noChangeShapeType="1"/>
              </p:cNvCxnSpPr>
              <p:nvPr/>
            </p:nvCxnSpPr>
            <p:spPr bwMode="auto">
              <a:xfrm rot="5400000">
                <a:off x="1487488" y="1866900"/>
                <a:ext cx="379412" cy="1588"/>
              </a:xfrm>
              <a:prstGeom prst="line">
                <a:avLst/>
              </a:prstGeom>
              <a:noFill/>
              <a:ln w="31750">
                <a:solidFill>
                  <a:srgbClr val="0000FF"/>
                </a:solidFill>
                <a:round/>
                <a:headEnd/>
                <a:tailEnd/>
              </a:ln>
            </p:spPr>
          </p:cxnSp>
          <p:cxnSp>
            <p:nvCxnSpPr>
              <p:cNvPr id="42040" name="Connecteur droit 77"/>
              <p:cNvCxnSpPr>
                <a:cxnSpLocks noChangeShapeType="1"/>
              </p:cNvCxnSpPr>
              <p:nvPr/>
            </p:nvCxnSpPr>
            <p:spPr bwMode="auto">
              <a:xfrm rot="5400000">
                <a:off x="1577181" y="1866107"/>
                <a:ext cx="379413" cy="0"/>
              </a:xfrm>
              <a:prstGeom prst="line">
                <a:avLst/>
              </a:prstGeom>
              <a:noFill/>
              <a:ln w="31750">
                <a:solidFill>
                  <a:srgbClr val="0000FF"/>
                </a:solidFill>
                <a:round/>
                <a:headEnd/>
                <a:tailEnd/>
              </a:ln>
            </p:spPr>
          </p:cxnSp>
          <p:cxnSp>
            <p:nvCxnSpPr>
              <p:cNvPr id="42041" name="Connecteur droit 78"/>
              <p:cNvCxnSpPr>
                <a:cxnSpLocks noChangeShapeType="1"/>
              </p:cNvCxnSpPr>
              <p:nvPr/>
            </p:nvCxnSpPr>
            <p:spPr bwMode="auto">
              <a:xfrm rot="5400000">
                <a:off x="1674018" y="1866107"/>
                <a:ext cx="379413" cy="0"/>
              </a:xfrm>
              <a:prstGeom prst="line">
                <a:avLst/>
              </a:prstGeom>
              <a:noFill/>
              <a:ln w="31750">
                <a:solidFill>
                  <a:srgbClr val="0000FF"/>
                </a:solidFill>
                <a:round/>
                <a:headEnd/>
                <a:tailEnd/>
              </a:ln>
            </p:spPr>
          </p:cxnSp>
          <p:grpSp>
            <p:nvGrpSpPr>
              <p:cNvPr id="5" name="Grouper 81"/>
              <p:cNvGrpSpPr>
                <a:grpSpLocks/>
              </p:cNvGrpSpPr>
              <p:nvPr/>
            </p:nvGrpSpPr>
            <p:grpSpPr bwMode="auto">
              <a:xfrm>
                <a:off x="4571890" y="1676400"/>
                <a:ext cx="153966" cy="381000"/>
                <a:chOff x="762000" y="1752600"/>
                <a:chExt cx="153194" cy="381000"/>
              </a:xfrm>
            </p:grpSpPr>
            <p:cxnSp>
              <p:nvCxnSpPr>
                <p:cNvPr id="42063" name="Connecteur droit 9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4" name="Connecteur droit 9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5" name="Connecteur droit 10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6" name="Grouper 82"/>
              <p:cNvGrpSpPr>
                <a:grpSpLocks/>
              </p:cNvGrpSpPr>
              <p:nvPr/>
            </p:nvGrpSpPr>
            <p:grpSpPr bwMode="auto">
              <a:xfrm>
                <a:off x="4798908" y="1676400"/>
                <a:ext cx="153966" cy="381000"/>
                <a:chOff x="762000" y="1752600"/>
                <a:chExt cx="153194" cy="381000"/>
              </a:xfrm>
            </p:grpSpPr>
            <p:cxnSp>
              <p:nvCxnSpPr>
                <p:cNvPr id="42060" name="Connecteur droit 95"/>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1" name="Connecteur droit 96"/>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2" name="Connecteur droit 97"/>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7" name="Grouper 83"/>
              <p:cNvGrpSpPr>
                <a:grpSpLocks/>
              </p:cNvGrpSpPr>
              <p:nvPr/>
            </p:nvGrpSpPr>
            <p:grpSpPr bwMode="auto">
              <a:xfrm>
                <a:off x="5027508" y="1676400"/>
                <a:ext cx="153966" cy="381000"/>
                <a:chOff x="762000" y="1752600"/>
                <a:chExt cx="153194" cy="381000"/>
              </a:xfrm>
            </p:grpSpPr>
            <p:cxnSp>
              <p:nvCxnSpPr>
                <p:cNvPr id="42057" name="Connecteur droit 92"/>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58" name="Connecteur droit 93"/>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59" name="Connecteur droit 94"/>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8" name="Grouper 84"/>
              <p:cNvGrpSpPr>
                <a:grpSpLocks/>
              </p:cNvGrpSpPr>
              <p:nvPr/>
            </p:nvGrpSpPr>
            <p:grpSpPr bwMode="auto">
              <a:xfrm>
                <a:off x="5256108" y="1676400"/>
                <a:ext cx="153966" cy="381000"/>
                <a:chOff x="762000" y="1752600"/>
                <a:chExt cx="153194" cy="381000"/>
              </a:xfrm>
            </p:grpSpPr>
            <p:cxnSp>
              <p:nvCxnSpPr>
                <p:cNvPr id="42054" name="Connecteur droit 89"/>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55" name="Connecteur droit 90"/>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56" name="Connecteur droit 91"/>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2046" name="Connecteur droit 86"/>
              <p:cNvCxnSpPr>
                <a:cxnSpLocks noChangeShapeType="1"/>
              </p:cNvCxnSpPr>
              <p:nvPr/>
            </p:nvCxnSpPr>
            <p:spPr bwMode="auto">
              <a:xfrm rot="5400000">
                <a:off x="5295901" y="1866900"/>
                <a:ext cx="379412" cy="1587"/>
              </a:xfrm>
              <a:prstGeom prst="line">
                <a:avLst/>
              </a:prstGeom>
              <a:noFill/>
              <a:ln w="31750">
                <a:solidFill>
                  <a:srgbClr val="0000FF"/>
                </a:solidFill>
                <a:round/>
                <a:headEnd/>
                <a:tailEnd/>
              </a:ln>
            </p:spPr>
          </p:cxnSp>
          <p:cxnSp>
            <p:nvCxnSpPr>
              <p:cNvPr id="42047" name="Connecteur droit 87"/>
              <p:cNvCxnSpPr>
                <a:cxnSpLocks noChangeShapeType="1"/>
              </p:cNvCxnSpPr>
              <p:nvPr/>
            </p:nvCxnSpPr>
            <p:spPr bwMode="auto">
              <a:xfrm rot="5400000">
                <a:off x="5372100" y="1865313"/>
                <a:ext cx="379413" cy="1587"/>
              </a:xfrm>
              <a:prstGeom prst="line">
                <a:avLst/>
              </a:prstGeom>
              <a:noFill/>
              <a:ln w="31750">
                <a:solidFill>
                  <a:srgbClr val="0000FF"/>
                </a:solidFill>
                <a:round/>
                <a:headEnd/>
                <a:tailEnd/>
              </a:ln>
            </p:spPr>
          </p:cxnSp>
          <p:cxnSp>
            <p:nvCxnSpPr>
              <p:cNvPr id="42048" name="Connecteur droit 88"/>
              <p:cNvCxnSpPr>
                <a:cxnSpLocks noChangeShapeType="1"/>
              </p:cNvCxnSpPr>
              <p:nvPr/>
            </p:nvCxnSpPr>
            <p:spPr bwMode="auto">
              <a:xfrm rot="5400000">
                <a:off x="5448300" y="1865313"/>
                <a:ext cx="379413" cy="1587"/>
              </a:xfrm>
              <a:prstGeom prst="line">
                <a:avLst/>
              </a:prstGeom>
              <a:noFill/>
              <a:ln w="31750">
                <a:solidFill>
                  <a:srgbClr val="0000FF"/>
                </a:solidFill>
                <a:round/>
                <a:headEnd/>
                <a:tailEnd/>
              </a:ln>
            </p:spPr>
          </p:cxnSp>
          <p:cxnSp>
            <p:nvCxnSpPr>
              <p:cNvPr id="42049" name="Connecteur droit 101"/>
              <p:cNvCxnSpPr>
                <a:cxnSpLocks noChangeShapeType="1"/>
              </p:cNvCxnSpPr>
              <p:nvPr/>
            </p:nvCxnSpPr>
            <p:spPr bwMode="auto">
              <a:xfrm rot="5400000">
                <a:off x="5524500" y="1865313"/>
                <a:ext cx="379413" cy="1587"/>
              </a:xfrm>
              <a:prstGeom prst="line">
                <a:avLst/>
              </a:prstGeom>
              <a:noFill/>
              <a:ln w="31750">
                <a:solidFill>
                  <a:srgbClr val="0000FF"/>
                </a:solidFill>
                <a:round/>
                <a:headEnd/>
                <a:tailEnd/>
              </a:ln>
            </p:spPr>
          </p:cxnSp>
          <p:pic>
            <p:nvPicPr>
              <p:cNvPr id="42050" name="Image 103" descr="RedDog.gif"/>
              <p:cNvPicPr>
                <a:picLocks noChangeAspect="1"/>
              </p:cNvPicPr>
              <p:nvPr/>
            </p:nvPicPr>
            <p:blipFill>
              <a:blip r:embed="rId2"/>
              <a:srcRect/>
              <a:stretch>
                <a:fillRect/>
              </a:stretch>
            </p:blipFill>
            <p:spPr bwMode="auto">
              <a:xfrm>
                <a:off x="990600" y="914400"/>
                <a:ext cx="609600" cy="609600"/>
              </a:xfrm>
              <a:prstGeom prst="rect">
                <a:avLst/>
              </a:prstGeom>
              <a:noFill/>
              <a:ln w="9525">
                <a:noFill/>
                <a:miter lim="800000"/>
                <a:headEnd/>
                <a:tailEnd/>
              </a:ln>
            </p:spPr>
          </p:pic>
          <p:pic>
            <p:nvPicPr>
              <p:cNvPr id="42051" name="Image 104" descr="Woof.gif"/>
              <p:cNvPicPr>
                <a:picLocks noChangeAspect="1"/>
              </p:cNvPicPr>
              <p:nvPr/>
            </p:nvPicPr>
            <p:blipFill>
              <a:blip r:embed="rId3"/>
              <a:srcRect/>
              <a:stretch>
                <a:fillRect/>
              </a:stretch>
            </p:blipFill>
            <p:spPr bwMode="auto">
              <a:xfrm>
                <a:off x="4800600" y="914400"/>
                <a:ext cx="609600" cy="609600"/>
              </a:xfrm>
              <a:prstGeom prst="rect">
                <a:avLst/>
              </a:prstGeom>
              <a:noFill/>
              <a:ln w="9525">
                <a:noFill/>
                <a:miter lim="800000"/>
                <a:headEnd/>
                <a:tailEnd/>
              </a:ln>
            </p:spPr>
          </p:pic>
          <p:cxnSp>
            <p:nvCxnSpPr>
              <p:cNvPr id="42052" name="Connecteur droit 78"/>
              <p:cNvCxnSpPr>
                <a:cxnSpLocks noChangeShapeType="1"/>
              </p:cNvCxnSpPr>
              <p:nvPr/>
            </p:nvCxnSpPr>
            <p:spPr bwMode="auto">
              <a:xfrm rot="5400000">
                <a:off x="1764506" y="1866107"/>
                <a:ext cx="379413" cy="0"/>
              </a:xfrm>
              <a:prstGeom prst="line">
                <a:avLst/>
              </a:prstGeom>
              <a:noFill/>
              <a:ln w="31750">
                <a:solidFill>
                  <a:srgbClr val="0000FF"/>
                </a:solidFill>
                <a:round/>
                <a:headEnd/>
                <a:tailEnd/>
              </a:ln>
            </p:spPr>
          </p:cxnSp>
          <p:cxnSp>
            <p:nvCxnSpPr>
              <p:cNvPr id="42053" name="Connecteur droit 101"/>
              <p:cNvCxnSpPr>
                <a:cxnSpLocks noChangeShapeType="1"/>
              </p:cNvCxnSpPr>
              <p:nvPr/>
            </p:nvCxnSpPr>
            <p:spPr bwMode="auto">
              <a:xfrm rot="5400000">
                <a:off x="5600700" y="1865313"/>
                <a:ext cx="379413" cy="1587"/>
              </a:xfrm>
              <a:prstGeom prst="line">
                <a:avLst/>
              </a:prstGeom>
              <a:noFill/>
              <a:ln w="31750">
                <a:solidFill>
                  <a:srgbClr val="0000FF"/>
                </a:solidFill>
                <a:round/>
                <a:headEnd/>
                <a:tailEnd/>
              </a:ln>
            </p:spPr>
          </p:cxnSp>
        </p:grpSp>
        <p:sp>
          <p:nvSpPr>
            <p:cNvPr id="85" name="ZoneTexte 84"/>
            <p:cNvSpPr txBox="1"/>
            <p:nvPr/>
          </p:nvSpPr>
          <p:spPr>
            <a:xfrm>
              <a:off x="0" y="457200"/>
              <a:ext cx="9144000" cy="1200328"/>
            </a:xfrm>
            <a:prstGeom prst="rect">
              <a:avLst/>
            </a:prstGeom>
            <a:noFill/>
          </p:spPr>
          <p:txBody>
            <a:bodyPr wrap="square" rtlCol="0">
              <a:spAutoFit/>
            </a:bodyPr>
            <a:lstStyle/>
            <a:p>
              <a:r>
                <a:rPr lang="fr-FR" dirty="0" smtClean="0"/>
                <a:t>                                                     </a:t>
              </a:r>
              <a:r>
                <a:rPr lang="fr-FR" b="1" dirty="0" smtClean="0"/>
                <a:t>(ce sont des grandeurs </a:t>
              </a:r>
              <a:r>
                <a:rPr lang="fr-FR" b="1" dirty="0" smtClean="0">
                  <a:solidFill>
                    <a:srgbClr val="FF0000"/>
                  </a:solidFill>
                </a:rPr>
                <a:t>exactes </a:t>
              </a:r>
              <a:r>
                <a:rPr lang="fr-FR" b="1" dirty="0" smtClean="0"/>
                <a:t>auxquelles on accède via </a:t>
              </a:r>
              <a:r>
                <a:rPr lang="fr-FR" b="1" dirty="0" smtClean="0">
                  <a:solidFill>
                    <a:srgbClr val="FF0000"/>
                  </a:solidFill>
                </a:rPr>
                <a:t>une correspondance terme à terme</a:t>
              </a:r>
              <a:r>
                <a:rPr lang="fr-FR" b="1" dirty="0" smtClean="0"/>
                <a:t>)</a:t>
              </a:r>
            </a:p>
            <a:p>
              <a:r>
                <a:rPr lang="fr-FR" dirty="0" smtClean="0"/>
                <a:t>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0" y="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sp>
        <p:nvSpPr>
          <p:cNvPr id="41987" name="Text Box 3"/>
          <p:cNvSpPr txBox="1">
            <a:spLocks noChangeArrowheads="1"/>
          </p:cNvSpPr>
          <p:nvPr/>
        </p:nvSpPr>
        <p:spPr bwMode="auto">
          <a:xfrm>
            <a:off x="0" y="533400"/>
            <a:ext cx="9144000" cy="94590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buFont typeface="Wingdings" pitchFamily="-110" charset="2"/>
              <a:buChar char=""/>
            </a:pPr>
            <a:r>
              <a:rPr lang="fr-FR" sz="2600" b="1" dirty="0" smtClean="0"/>
              <a:t>Accéder </a:t>
            </a:r>
            <a:r>
              <a:rPr lang="fr-FR" sz="2600" b="1" dirty="0"/>
              <a:t>aux </a:t>
            </a:r>
            <a:r>
              <a:rPr lang="fr-FR" sz="2600" b="1" dirty="0" smtClean="0"/>
              <a:t>QUANTITÉS</a:t>
            </a:r>
          </a:p>
          <a:p>
            <a:pPr>
              <a:lnSpc>
                <a:spcPct val="80000"/>
              </a:lnSpc>
              <a:spcBef>
                <a:spcPct val="50000"/>
              </a:spcBef>
              <a:buFont typeface="Wingdings" pitchFamily="-110" charset="2"/>
              <a:buChar char=""/>
            </a:pPr>
            <a:endParaRPr lang="fr-FR" sz="2600" b="1" dirty="0"/>
          </a:p>
        </p:txBody>
      </p:sp>
      <p:grpSp>
        <p:nvGrpSpPr>
          <p:cNvPr id="2" name="Grouper 72"/>
          <p:cNvGrpSpPr>
            <a:grpSpLocks/>
          </p:cNvGrpSpPr>
          <p:nvPr/>
        </p:nvGrpSpPr>
        <p:grpSpPr bwMode="auto">
          <a:xfrm>
            <a:off x="685800" y="1600200"/>
            <a:ext cx="5105400" cy="1143000"/>
            <a:chOff x="685800" y="914400"/>
            <a:chExt cx="5105400" cy="1143000"/>
          </a:xfrm>
        </p:grpSpPr>
        <p:cxnSp>
          <p:nvCxnSpPr>
            <p:cNvPr id="42029" name="Connecteur droit 55"/>
            <p:cNvCxnSpPr>
              <a:cxnSpLocks noChangeShapeType="1"/>
            </p:cNvCxnSpPr>
            <p:nvPr/>
          </p:nvCxnSpPr>
          <p:spPr bwMode="auto">
            <a:xfrm rot="5400000">
              <a:off x="496888" y="1866900"/>
              <a:ext cx="379412" cy="1588"/>
            </a:xfrm>
            <a:prstGeom prst="line">
              <a:avLst/>
            </a:prstGeom>
            <a:noFill/>
            <a:ln w="31750">
              <a:solidFill>
                <a:srgbClr val="0000FF"/>
              </a:solidFill>
              <a:round/>
              <a:headEnd/>
              <a:tailEnd/>
            </a:ln>
          </p:spPr>
        </p:cxnSp>
        <p:cxnSp>
          <p:nvCxnSpPr>
            <p:cNvPr id="42030" name="Connecteur droit 56"/>
            <p:cNvCxnSpPr>
              <a:cxnSpLocks noChangeShapeType="1"/>
            </p:cNvCxnSpPr>
            <p:nvPr/>
          </p:nvCxnSpPr>
          <p:spPr bwMode="auto">
            <a:xfrm rot="5400000">
              <a:off x="576262" y="1865313"/>
              <a:ext cx="379413" cy="1588"/>
            </a:xfrm>
            <a:prstGeom prst="line">
              <a:avLst/>
            </a:prstGeom>
            <a:noFill/>
            <a:ln w="31750">
              <a:solidFill>
                <a:srgbClr val="0000FF"/>
              </a:solidFill>
              <a:round/>
              <a:headEnd/>
              <a:tailEnd/>
            </a:ln>
          </p:spPr>
        </p:cxnSp>
        <p:cxnSp>
          <p:nvCxnSpPr>
            <p:cNvPr id="42031" name="Connecteur droit 57"/>
            <p:cNvCxnSpPr>
              <a:cxnSpLocks noChangeShapeType="1"/>
            </p:cNvCxnSpPr>
            <p:nvPr/>
          </p:nvCxnSpPr>
          <p:spPr bwMode="auto">
            <a:xfrm rot="5400000">
              <a:off x="666750" y="1865313"/>
              <a:ext cx="379413" cy="1587"/>
            </a:xfrm>
            <a:prstGeom prst="line">
              <a:avLst/>
            </a:prstGeom>
            <a:noFill/>
            <a:ln w="31750">
              <a:solidFill>
                <a:srgbClr val="0000FF"/>
              </a:solidFill>
              <a:round/>
              <a:headEnd/>
              <a:tailEnd/>
            </a:ln>
          </p:spPr>
        </p:cxnSp>
        <p:cxnSp>
          <p:nvCxnSpPr>
            <p:cNvPr id="42032" name="Connecteur droit 60"/>
            <p:cNvCxnSpPr>
              <a:cxnSpLocks noChangeShapeType="1"/>
            </p:cNvCxnSpPr>
            <p:nvPr/>
          </p:nvCxnSpPr>
          <p:spPr bwMode="auto">
            <a:xfrm rot="5400000">
              <a:off x="763588" y="1866900"/>
              <a:ext cx="379412" cy="1588"/>
            </a:xfrm>
            <a:prstGeom prst="line">
              <a:avLst/>
            </a:prstGeom>
            <a:noFill/>
            <a:ln w="31750">
              <a:solidFill>
                <a:srgbClr val="0000FF"/>
              </a:solidFill>
              <a:round/>
              <a:headEnd/>
              <a:tailEnd/>
            </a:ln>
          </p:spPr>
        </p:cxnSp>
        <p:cxnSp>
          <p:nvCxnSpPr>
            <p:cNvPr id="42033" name="Connecteur droit 61"/>
            <p:cNvCxnSpPr>
              <a:cxnSpLocks noChangeShapeType="1"/>
            </p:cNvCxnSpPr>
            <p:nvPr/>
          </p:nvCxnSpPr>
          <p:spPr bwMode="auto">
            <a:xfrm rot="5400000">
              <a:off x="857250" y="1865313"/>
              <a:ext cx="379413" cy="1587"/>
            </a:xfrm>
            <a:prstGeom prst="line">
              <a:avLst/>
            </a:prstGeom>
            <a:noFill/>
            <a:ln w="31750">
              <a:solidFill>
                <a:srgbClr val="0000FF"/>
              </a:solidFill>
              <a:round/>
              <a:headEnd/>
              <a:tailEnd/>
            </a:ln>
          </p:spPr>
        </p:cxnSp>
        <p:cxnSp>
          <p:nvCxnSpPr>
            <p:cNvPr id="42034" name="Connecteur droit 62"/>
            <p:cNvCxnSpPr>
              <a:cxnSpLocks noChangeShapeType="1"/>
            </p:cNvCxnSpPr>
            <p:nvPr/>
          </p:nvCxnSpPr>
          <p:spPr bwMode="auto">
            <a:xfrm rot="5400000">
              <a:off x="943768" y="1866107"/>
              <a:ext cx="379413" cy="0"/>
            </a:xfrm>
            <a:prstGeom prst="line">
              <a:avLst/>
            </a:prstGeom>
            <a:noFill/>
            <a:ln w="31750">
              <a:solidFill>
                <a:srgbClr val="0000FF"/>
              </a:solidFill>
              <a:round/>
              <a:headEnd/>
              <a:tailEnd/>
            </a:ln>
          </p:spPr>
        </p:cxnSp>
        <p:cxnSp>
          <p:nvCxnSpPr>
            <p:cNvPr id="42035" name="Connecteur droit 64"/>
            <p:cNvCxnSpPr>
              <a:cxnSpLocks noChangeShapeType="1"/>
            </p:cNvCxnSpPr>
            <p:nvPr/>
          </p:nvCxnSpPr>
          <p:spPr bwMode="auto">
            <a:xfrm rot="5400000">
              <a:off x="1028701" y="1866900"/>
              <a:ext cx="379412" cy="1587"/>
            </a:xfrm>
            <a:prstGeom prst="line">
              <a:avLst/>
            </a:prstGeom>
            <a:noFill/>
            <a:ln w="31750">
              <a:solidFill>
                <a:srgbClr val="0000FF"/>
              </a:solidFill>
              <a:round/>
              <a:headEnd/>
              <a:tailEnd/>
            </a:ln>
          </p:spPr>
        </p:cxnSp>
        <p:cxnSp>
          <p:nvCxnSpPr>
            <p:cNvPr id="42036" name="Connecteur droit 65"/>
            <p:cNvCxnSpPr>
              <a:cxnSpLocks noChangeShapeType="1"/>
            </p:cNvCxnSpPr>
            <p:nvPr/>
          </p:nvCxnSpPr>
          <p:spPr bwMode="auto">
            <a:xfrm rot="5400000">
              <a:off x="1108868" y="1866107"/>
              <a:ext cx="379413" cy="0"/>
            </a:xfrm>
            <a:prstGeom prst="line">
              <a:avLst/>
            </a:prstGeom>
            <a:noFill/>
            <a:ln w="31750">
              <a:solidFill>
                <a:srgbClr val="0000FF"/>
              </a:solidFill>
              <a:round/>
              <a:headEnd/>
              <a:tailEnd/>
            </a:ln>
          </p:spPr>
        </p:cxnSp>
        <p:cxnSp>
          <p:nvCxnSpPr>
            <p:cNvPr id="42037" name="Connecteur droit 66"/>
            <p:cNvCxnSpPr>
              <a:cxnSpLocks noChangeShapeType="1"/>
            </p:cNvCxnSpPr>
            <p:nvPr/>
          </p:nvCxnSpPr>
          <p:spPr bwMode="auto">
            <a:xfrm rot="5400000">
              <a:off x="1181100" y="1865313"/>
              <a:ext cx="379413" cy="1587"/>
            </a:xfrm>
            <a:prstGeom prst="line">
              <a:avLst/>
            </a:prstGeom>
            <a:noFill/>
            <a:ln w="31750">
              <a:solidFill>
                <a:srgbClr val="0000FF"/>
              </a:solidFill>
              <a:round/>
              <a:headEnd/>
              <a:tailEnd/>
            </a:ln>
          </p:spPr>
        </p:cxnSp>
        <p:grpSp>
          <p:nvGrpSpPr>
            <p:cNvPr id="3" name="Grouper 67"/>
            <p:cNvGrpSpPr>
              <a:grpSpLocks/>
            </p:cNvGrpSpPr>
            <p:nvPr/>
          </p:nvGrpSpPr>
          <p:grpSpPr bwMode="auto">
            <a:xfrm>
              <a:off x="1446108" y="1676400"/>
              <a:ext cx="153966" cy="381000"/>
              <a:chOff x="762000" y="1752600"/>
              <a:chExt cx="153194" cy="381000"/>
            </a:xfrm>
          </p:grpSpPr>
          <p:cxnSp>
            <p:nvCxnSpPr>
              <p:cNvPr id="42066" name="Connecteur droit 6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7" name="Connecteur droit 6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8" name="Connecteur droit 7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2039" name="Connecteur droit 76"/>
            <p:cNvCxnSpPr>
              <a:cxnSpLocks noChangeShapeType="1"/>
            </p:cNvCxnSpPr>
            <p:nvPr/>
          </p:nvCxnSpPr>
          <p:spPr bwMode="auto">
            <a:xfrm rot="5400000">
              <a:off x="1487488" y="1866900"/>
              <a:ext cx="379412" cy="1588"/>
            </a:xfrm>
            <a:prstGeom prst="line">
              <a:avLst/>
            </a:prstGeom>
            <a:noFill/>
            <a:ln w="31750">
              <a:solidFill>
                <a:srgbClr val="0000FF"/>
              </a:solidFill>
              <a:round/>
              <a:headEnd/>
              <a:tailEnd/>
            </a:ln>
          </p:spPr>
        </p:cxnSp>
        <p:cxnSp>
          <p:nvCxnSpPr>
            <p:cNvPr id="42040" name="Connecteur droit 77"/>
            <p:cNvCxnSpPr>
              <a:cxnSpLocks noChangeShapeType="1"/>
            </p:cNvCxnSpPr>
            <p:nvPr/>
          </p:nvCxnSpPr>
          <p:spPr bwMode="auto">
            <a:xfrm rot="5400000">
              <a:off x="1577181" y="1866107"/>
              <a:ext cx="379413" cy="0"/>
            </a:xfrm>
            <a:prstGeom prst="line">
              <a:avLst/>
            </a:prstGeom>
            <a:noFill/>
            <a:ln w="31750">
              <a:solidFill>
                <a:srgbClr val="0000FF"/>
              </a:solidFill>
              <a:round/>
              <a:headEnd/>
              <a:tailEnd/>
            </a:ln>
          </p:spPr>
        </p:cxnSp>
        <p:cxnSp>
          <p:nvCxnSpPr>
            <p:cNvPr id="42041" name="Connecteur droit 78"/>
            <p:cNvCxnSpPr>
              <a:cxnSpLocks noChangeShapeType="1"/>
            </p:cNvCxnSpPr>
            <p:nvPr/>
          </p:nvCxnSpPr>
          <p:spPr bwMode="auto">
            <a:xfrm rot="5400000">
              <a:off x="1674018" y="1866107"/>
              <a:ext cx="379413" cy="0"/>
            </a:xfrm>
            <a:prstGeom prst="line">
              <a:avLst/>
            </a:prstGeom>
            <a:noFill/>
            <a:ln w="31750">
              <a:solidFill>
                <a:srgbClr val="0000FF"/>
              </a:solidFill>
              <a:round/>
              <a:headEnd/>
              <a:tailEnd/>
            </a:ln>
          </p:spPr>
        </p:cxnSp>
        <p:grpSp>
          <p:nvGrpSpPr>
            <p:cNvPr id="4" name="Grouper 81"/>
            <p:cNvGrpSpPr>
              <a:grpSpLocks/>
            </p:cNvGrpSpPr>
            <p:nvPr/>
          </p:nvGrpSpPr>
          <p:grpSpPr bwMode="auto">
            <a:xfrm>
              <a:off x="4571890" y="1676400"/>
              <a:ext cx="153966" cy="381000"/>
              <a:chOff x="762000" y="1752600"/>
              <a:chExt cx="153194" cy="381000"/>
            </a:xfrm>
          </p:grpSpPr>
          <p:cxnSp>
            <p:nvCxnSpPr>
              <p:cNvPr id="42063" name="Connecteur droit 9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4" name="Connecteur droit 9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5" name="Connecteur droit 10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5" name="Grouper 82"/>
            <p:cNvGrpSpPr>
              <a:grpSpLocks/>
            </p:cNvGrpSpPr>
            <p:nvPr/>
          </p:nvGrpSpPr>
          <p:grpSpPr bwMode="auto">
            <a:xfrm>
              <a:off x="4798908" y="1676400"/>
              <a:ext cx="153966" cy="381000"/>
              <a:chOff x="762000" y="1752600"/>
              <a:chExt cx="153194" cy="381000"/>
            </a:xfrm>
          </p:grpSpPr>
          <p:cxnSp>
            <p:nvCxnSpPr>
              <p:cNvPr id="42060" name="Connecteur droit 95"/>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61" name="Connecteur droit 96"/>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62" name="Connecteur droit 97"/>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6" name="Grouper 83"/>
            <p:cNvGrpSpPr>
              <a:grpSpLocks/>
            </p:cNvGrpSpPr>
            <p:nvPr/>
          </p:nvGrpSpPr>
          <p:grpSpPr bwMode="auto">
            <a:xfrm>
              <a:off x="5027508" y="1676400"/>
              <a:ext cx="153966" cy="381000"/>
              <a:chOff x="762000" y="1752600"/>
              <a:chExt cx="153194" cy="381000"/>
            </a:xfrm>
          </p:grpSpPr>
          <p:cxnSp>
            <p:nvCxnSpPr>
              <p:cNvPr id="42057" name="Connecteur droit 92"/>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58" name="Connecteur droit 93"/>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59" name="Connecteur droit 94"/>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7" name="Grouper 84"/>
            <p:cNvGrpSpPr>
              <a:grpSpLocks/>
            </p:cNvGrpSpPr>
            <p:nvPr/>
          </p:nvGrpSpPr>
          <p:grpSpPr bwMode="auto">
            <a:xfrm>
              <a:off x="5256108" y="1676400"/>
              <a:ext cx="153966" cy="381000"/>
              <a:chOff x="762000" y="1752600"/>
              <a:chExt cx="153194" cy="381000"/>
            </a:xfrm>
          </p:grpSpPr>
          <p:cxnSp>
            <p:nvCxnSpPr>
              <p:cNvPr id="42054" name="Connecteur droit 89"/>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2055" name="Connecteur droit 90"/>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2056" name="Connecteur droit 91"/>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2046" name="Connecteur droit 86"/>
            <p:cNvCxnSpPr>
              <a:cxnSpLocks noChangeShapeType="1"/>
            </p:cNvCxnSpPr>
            <p:nvPr/>
          </p:nvCxnSpPr>
          <p:spPr bwMode="auto">
            <a:xfrm rot="5400000">
              <a:off x="5295901" y="1866900"/>
              <a:ext cx="379412" cy="1587"/>
            </a:xfrm>
            <a:prstGeom prst="line">
              <a:avLst/>
            </a:prstGeom>
            <a:noFill/>
            <a:ln w="31750">
              <a:solidFill>
                <a:srgbClr val="0000FF"/>
              </a:solidFill>
              <a:round/>
              <a:headEnd/>
              <a:tailEnd/>
            </a:ln>
          </p:spPr>
        </p:cxnSp>
        <p:cxnSp>
          <p:nvCxnSpPr>
            <p:cNvPr id="42047" name="Connecteur droit 87"/>
            <p:cNvCxnSpPr>
              <a:cxnSpLocks noChangeShapeType="1"/>
            </p:cNvCxnSpPr>
            <p:nvPr/>
          </p:nvCxnSpPr>
          <p:spPr bwMode="auto">
            <a:xfrm rot="5400000">
              <a:off x="5372100" y="1865313"/>
              <a:ext cx="379413" cy="1587"/>
            </a:xfrm>
            <a:prstGeom prst="line">
              <a:avLst/>
            </a:prstGeom>
            <a:noFill/>
            <a:ln w="31750">
              <a:solidFill>
                <a:srgbClr val="0000FF"/>
              </a:solidFill>
              <a:round/>
              <a:headEnd/>
              <a:tailEnd/>
            </a:ln>
          </p:spPr>
        </p:cxnSp>
        <p:cxnSp>
          <p:nvCxnSpPr>
            <p:cNvPr id="42048" name="Connecteur droit 88"/>
            <p:cNvCxnSpPr>
              <a:cxnSpLocks noChangeShapeType="1"/>
            </p:cNvCxnSpPr>
            <p:nvPr/>
          </p:nvCxnSpPr>
          <p:spPr bwMode="auto">
            <a:xfrm rot="5400000">
              <a:off x="5448300" y="1865313"/>
              <a:ext cx="379413" cy="1587"/>
            </a:xfrm>
            <a:prstGeom prst="line">
              <a:avLst/>
            </a:prstGeom>
            <a:noFill/>
            <a:ln w="31750">
              <a:solidFill>
                <a:srgbClr val="0000FF"/>
              </a:solidFill>
              <a:round/>
              <a:headEnd/>
              <a:tailEnd/>
            </a:ln>
          </p:spPr>
        </p:cxnSp>
        <p:cxnSp>
          <p:nvCxnSpPr>
            <p:cNvPr id="42049" name="Connecteur droit 101"/>
            <p:cNvCxnSpPr>
              <a:cxnSpLocks noChangeShapeType="1"/>
            </p:cNvCxnSpPr>
            <p:nvPr/>
          </p:nvCxnSpPr>
          <p:spPr bwMode="auto">
            <a:xfrm rot="5400000">
              <a:off x="5524500" y="1865313"/>
              <a:ext cx="379413" cy="1587"/>
            </a:xfrm>
            <a:prstGeom prst="line">
              <a:avLst/>
            </a:prstGeom>
            <a:noFill/>
            <a:ln w="31750">
              <a:solidFill>
                <a:srgbClr val="0000FF"/>
              </a:solidFill>
              <a:round/>
              <a:headEnd/>
              <a:tailEnd/>
            </a:ln>
          </p:spPr>
        </p:cxnSp>
        <p:pic>
          <p:nvPicPr>
            <p:cNvPr id="42050" name="Image 103" descr="RedDog.gif"/>
            <p:cNvPicPr>
              <a:picLocks noChangeAspect="1"/>
            </p:cNvPicPr>
            <p:nvPr/>
          </p:nvPicPr>
          <p:blipFill>
            <a:blip r:embed="rId2"/>
            <a:srcRect/>
            <a:stretch>
              <a:fillRect/>
            </a:stretch>
          </p:blipFill>
          <p:spPr bwMode="auto">
            <a:xfrm>
              <a:off x="990600" y="914400"/>
              <a:ext cx="609600" cy="609600"/>
            </a:xfrm>
            <a:prstGeom prst="rect">
              <a:avLst/>
            </a:prstGeom>
            <a:noFill/>
            <a:ln w="9525">
              <a:noFill/>
              <a:miter lim="800000"/>
              <a:headEnd/>
              <a:tailEnd/>
            </a:ln>
          </p:spPr>
        </p:pic>
        <p:pic>
          <p:nvPicPr>
            <p:cNvPr id="42051" name="Image 104" descr="Woof.gif"/>
            <p:cNvPicPr>
              <a:picLocks noChangeAspect="1"/>
            </p:cNvPicPr>
            <p:nvPr/>
          </p:nvPicPr>
          <p:blipFill>
            <a:blip r:embed="rId3"/>
            <a:srcRect/>
            <a:stretch>
              <a:fillRect/>
            </a:stretch>
          </p:blipFill>
          <p:spPr bwMode="auto">
            <a:xfrm>
              <a:off x="4800600" y="914400"/>
              <a:ext cx="609600" cy="609600"/>
            </a:xfrm>
            <a:prstGeom prst="rect">
              <a:avLst/>
            </a:prstGeom>
            <a:noFill/>
            <a:ln w="9525">
              <a:noFill/>
              <a:miter lim="800000"/>
              <a:headEnd/>
              <a:tailEnd/>
            </a:ln>
          </p:spPr>
        </p:pic>
        <p:cxnSp>
          <p:nvCxnSpPr>
            <p:cNvPr id="42052" name="Connecteur droit 78"/>
            <p:cNvCxnSpPr>
              <a:cxnSpLocks noChangeShapeType="1"/>
            </p:cNvCxnSpPr>
            <p:nvPr/>
          </p:nvCxnSpPr>
          <p:spPr bwMode="auto">
            <a:xfrm rot="5400000">
              <a:off x="1764506" y="1866107"/>
              <a:ext cx="379413" cy="0"/>
            </a:xfrm>
            <a:prstGeom prst="line">
              <a:avLst/>
            </a:prstGeom>
            <a:noFill/>
            <a:ln w="31750">
              <a:solidFill>
                <a:srgbClr val="0000FF"/>
              </a:solidFill>
              <a:round/>
              <a:headEnd/>
              <a:tailEnd/>
            </a:ln>
          </p:spPr>
        </p:cxnSp>
        <p:cxnSp>
          <p:nvCxnSpPr>
            <p:cNvPr id="42053" name="Connecteur droit 101"/>
            <p:cNvCxnSpPr>
              <a:cxnSpLocks noChangeShapeType="1"/>
            </p:cNvCxnSpPr>
            <p:nvPr/>
          </p:nvCxnSpPr>
          <p:spPr bwMode="auto">
            <a:xfrm rot="5400000">
              <a:off x="5600700" y="1865313"/>
              <a:ext cx="379413" cy="1587"/>
            </a:xfrm>
            <a:prstGeom prst="line">
              <a:avLst/>
            </a:prstGeom>
            <a:noFill/>
            <a:ln w="31750">
              <a:solidFill>
                <a:srgbClr val="0000FF"/>
              </a:solidFill>
              <a:round/>
              <a:headEnd/>
              <a:tailEnd/>
            </a:ln>
          </p:spPr>
        </p:cxnSp>
      </p:grpSp>
      <p:grpSp>
        <p:nvGrpSpPr>
          <p:cNvPr id="8" name="Grouper 134"/>
          <p:cNvGrpSpPr>
            <a:grpSpLocks/>
          </p:cNvGrpSpPr>
          <p:nvPr/>
        </p:nvGrpSpPr>
        <p:grpSpPr bwMode="auto">
          <a:xfrm>
            <a:off x="228600" y="3657600"/>
            <a:ext cx="6248400" cy="1068388"/>
            <a:chOff x="228600" y="3657600"/>
            <a:chExt cx="6248400" cy="1067871"/>
          </a:xfrm>
        </p:grpSpPr>
        <p:grpSp>
          <p:nvGrpSpPr>
            <p:cNvPr id="9" name="Grouper 168"/>
            <p:cNvGrpSpPr>
              <a:grpSpLocks/>
            </p:cNvGrpSpPr>
            <p:nvPr/>
          </p:nvGrpSpPr>
          <p:grpSpPr bwMode="auto">
            <a:xfrm>
              <a:off x="228600" y="4343578"/>
              <a:ext cx="457200" cy="381893"/>
              <a:chOff x="838200" y="4876800"/>
              <a:chExt cx="457200" cy="381794"/>
            </a:xfrm>
          </p:grpSpPr>
          <p:cxnSp>
            <p:nvCxnSpPr>
              <p:cNvPr id="42024" name="Connecteur droit 155"/>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57" name="Connecteur droit 156"/>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59" name="Connecteur droit 158"/>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2027" name="Connecteur droit 159"/>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2028" name="Connecteur droit 160"/>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10" name="Grouper 169"/>
            <p:cNvGrpSpPr>
              <a:grpSpLocks/>
            </p:cNvGrpSpPr>
            <p:nvPr/>
          </p:nvGrpSpPr>
          <p:grpSpPr bwMode="auto">
            <a:xfrm>
              <a:off x="914400" y="4343578"/>
              <a:ext cx="457200" cy="381893"/>
              <a:chOff x="838200" y="4876800"/>
              <a:chExt cx="457200" cy="381794"/>
            </a:xfrm>
          </p:grpSpPr>
          <p:cxnSp>
            <p:nvCxnSpPr>
              <p:cNvPr id="42019" name="Connecteur droit 170"/>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72" name="Connecteur droit 171"/>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73" name="Connecteur droit 172"/>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2022" name="Connecteur droit 173"/>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2023" name="Connecteur droit 174"/>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cxnSp>
          <p:nvCxnSpPr>
            <p:cNvPr id="41993" name="Connecteur droit 177"/>
            <p:cNvCxnSpPr>
              <a:cxnSpLocks noChangeShapeType="1"/>
            </p:cNvCxnSpPr>
            <p:nvPr/>
          </p:nvCxnSpPr>
          <p:spPr bwMode="auto">
            <a:xfrm rot="16200000" flipH="1">
              <a:off x="1790660" y="4534137"/>
              <a:ext cx="304879" cy="76200"/>
            </a:xfrm>
            <a:prstGeom prst="line">
              <a:avLst/>
            </a:prstGeom>
            <a:noFill/>
            <a:ln w="31750">
              <a:solidFill>
                <a:srgbClr val="0000FF"/>
              </a:solidFill>
              <a:round/>
              <a:headEnd/>
              <a:tailEnd/>
            </a:ln>
          </p:spPr>
        </p:cxnSp>
        <p:cxnSp>
          <p:nvCxnSpPr>
            <p:cNvPr id="179" name="Connecteur droit 178"/>
            <p:cNvCxnSpPr/>
            <p:nvPr/>
          </p:nvCxnSpPr>
          <p:spPr bwMode="auto">
            <a:xfrm rot="5400000">
              <a:off x="2068854" y="4506832"/>
              <a:ext cx="304879"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80" name="Connecteur droit 179"/>
            <p:cNvCxnSpPr/>
            <p:nvPr/>
          </p:nvCxnSpPr>
          <p:spPr bwMode="auto">
            <a:xfrm rot="16200000" flipH="1">
              <a:off x="1898540" y="4506831"/>
              <a:ext cx="304879"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1996" name="Connecteur droit 180"/>
            <p:cNvCxnSpPr>
              <a:cxnSpLocks noChangeShapeType="1"/>
            </p:cNvCxnSpPr>
            <p:nvPr/>
          </p:nvCxnSpPr>
          <p:spPr bwMode="auto">
            <a:xfrm rot="5400000">
              <a:off x="2171660" y="4534137"/>
              <a:ext cx="304879" cy="76200"/>
            </a:xfrm>
            <a:prstGeom prst="line">
              <a:avLst/>
            </a:prstGeom>
            <a:noFill/>
            <a:ln w="31750">
              <a:solidFill>
                <a:srgbClr val="0000FF"/>
              </a:solidFill>
              <a:round/>
              <a:headEnd/>
              <a:tailEnd/>
            </a:ln>
          </p:spPr>
        </p:cxnSp>
        <p:cxnSp>
          <p:nvCxnSpPr>
            <p:cNvPr id="41997" name="Connecteur droit 181"/>
            <p:cNvCxnSpPr>
              <a:cxnSpLocks noChangeShapeType="1"/>
            </p:cNvCxnSpPr>
            <p:nvPr/>
          </p:nvCxnSpPr>
          <p:spPr bwMode="auto">
            <a:xfrm rot="5400000">
              <a:off x="1941860" y="4533731"/>
              <a:ext cx="381893" cy="1588"/>
            </a:xfrm>
            <a:prstGeom prst="line">
              <a:avLst/>
            </a:prstGeom>
            <a:noFill/>
            <a:ln w="31750">
              <a:solidFill>
                <a:srgbClr val="0000FF"/>
              </a:solidFill>
              <a:round/>
              <a:headEnd/>
              <a:tailEnd/>
            </a:ln>
          </p:spPr>
        </p:cxnSp>
        <p:pic>
          <p:nvPicPr>
            <p:cNvPr id="41998" name="Image 182" descr="RedDog.gif"/>
            <p:cNvPicPr>
              <a:picLocks noChangeAspect="1"/>
            </p:cNvPicPr>
            <p:nvPr/>
          </p:nvPicPr>
          <p:blipFill>
            <a:blip r:embed="rId2"/>
            <a:srcRect/>
            <a:stretch>
              <a:fillRect/>
            </a:stretch>
          </p:blipFill>
          <p:spPr bwMode="auto">
            <a:xfrm>
              <a:off x="1143000" y="3657600"/>
              <a:ext cx="609600" cy="609758"/>
            </a:xfrm>
            <a:prstGeom prst="rect">
              <a:avLst/>
            </a:prstGeom>
            <a:noFill/>
            <a:ln w="9525">
              <a:noFill/>
              <a:miter lim="800000"/>
              <a:headEnd/>
              <a:tailEnd/>
            </a:ln>
          </p:spPr>
        </p:pic>
        <p:pic>
          <p:nvPicPr>
            <p:cNvPr id="41999" name="Image 183" descr="Woof.gif"/>
            <p:cNvPicPr>
              <a:picLocks noChangeAspect="1"/>
            </p:cNvPicPr>
            <p:nvPr/>
          </p:nvPicPr>
          <p:blipFill>
            <a:blip r:embed="rId3"/>
            <a:srcRect/>
            <a:stretch>
              <a:fillRect/>
            </a:stretch>
          </p:blipFill>
          <p:spPr bwMode="auto">
            <a:xfrm>
              <a:off x="4800600" y="3657600"/>
              <a:ext cx="609600" cy="609758"/>
            </a:xfrm>
            <a:prstGeom prst="rect">
              <a:avLst/>
            </a:prstGeom>
            <a:noFill/>
            <a:ln w="9525">
              <a:noFill/>
              <a:miter lim="800000"/>
              <a:headEnd/>
              <a:tailEnd/>
            </a:ln>
          </p:spPr>
        </p:pic>
        <p:grpSp>
          <p:nvGrpSpPr>
            <p:cNvPr id="11" name="Grouper 168"/>
            <p:cNvGrpSpPr>
              <a:grpSpLocks/>
            </p:cNvGrpSpPr>
            <p:nvPr/>
          </p:nvGrpSpPr>
          <p:grpSpPr bwMode="auto">
            <a:xfrm>
              <a:off x="4038600" y="4343400"/>
              <a:ext cx="457200" cy="381893"/>
              <a:chOff x="838200" y="4876800"/>
              <a:chExt cx="457200" cy="381794"/>
            </a:xfrm>
          </p:grpSpPr>
          <p:cxnSp>
            <p:nvCxnSpPr>
              <p:cNvPr id="42014" name="Connecteur droit 155"/>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18" name="Connecteur droit 117"/>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19" name="Connecteur droit 118"/>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2017" name="Connecteur droit 159"/>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2018" name="Connecteur droit 160"/>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12" name="Grouper 169"/>
            <p:cNvGrpSpPr>
              <a:grpSpLocks/>
            </p:cNvGrpSpPr>
            <p:nvPr/>
          </p:nvGrpSpPr>
          <p:grpSpPr bwMode="auto">
            <a:xfrm>
              <a:off x="4724400" y="4343400"/>
              <a:ext cx="457200" cy="381893"/>
              <a:chOff x="838200" y="4876800"/>
              <a:chExt cx="457200" cy="381794"/>
            </a:xfrm>
          </p:grpSpPr>
          <p:cxnSp>
            <p:nvCxnSpPr>
              <p:cNvPr id="42009" name="Connecteur droit 170"/>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24" name="Connecteur droit 123"/>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25" name="Connecteur droit 124"/>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2012" name="Connecteur droit 173"/>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2013" name="Connecteur droit 174"/>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13" name="Grouper 176"/>
            <p:cNvGrpSpPr>
              <a:grpSpLocks/>
            </p:cNvGrpSpPr>
            <p:nvPr/>
          </p:nvGrpSpPr>
          <p:grpSpPr bwMode="auto">
            <a:xfrm>
              <a:off x="5715000" y="4343400"/>
              <a:ext cx="762000" cy="381893"/>
              <a:chOff x="838200" y="4876800"/>
              <a:chExt cx="762000" cy="381794"/>
            </a:xfrm>
          </p:grpSpPr>
          <p:cxnSp>
            <p:nvCxnSpPr>
              <p:cNvPr id="42003" name="Connecteur droit 177"/>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30" name="Connecteur droit 129"/>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31" name="Connecteur droit 130"/>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2006" name="Connecteur droit 180"/>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2007" name="Connecteur droit 181"/>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cxnSp>
            <p:nvCxnSpPr>
              <p:cNvPr id="42008" name="Connecteur droit 177"/>
              <p:cNvCxnSpPr>
                <a:cxnSpLocks noChangeShapeType="1"/>
              </p:cNvCxnSpPr>
              <p:nvPr/>
            </p:nvCxnSpPr>
            <p:spPr bwMode="auto">
              <a:xfrm rot="16200000" flipH="1">
                <a:off x="1409700" y="5067103"/>
                <a:ext cx="304800" cy="76200"/>
              </a:xfrm>
              <a:prstGeom prst="line">
                <a:avLst/>
              </a:prstGeom>
              <a:noFill/>
              <a:ln w="31750">
                <a:solidFill>
                  <a:srgbClr val="0000FF"/>
                </a:solidFill>
                <a:round/>
                <a:headEnd/>
                <a:tailEnd/>
              </a:ln>
            </p:spPr>
          </p:cxnSp>
        </p:grpSp>
      </p:grpSp>
      <p:sp>
        <p:nvSpPr>
          <p:cNvPr id="84" name="Text Box 3"/>
          <p:cNvSpPr txBox="1">
            <a:spLocks noChangeArrowheads="1"/>
          </p:cNvSpPr>
          <p:nvPr/>
        </p:nvSpPr>
        <p:spPr bwMode="auto">
          <a:xfrm>
            <a:off x="0" y="2895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Une 1</a:t>
            </a:r>
            <a:r>
              <a:rPr lang="fr-FR" sz="2600" b="1" baseline="30000" dirty="0"/>
              <a:t>ère</a:t>
            </a:r>
            <a:r>
              <a:rPr lang="fr-FR" sz="2600" b="1" dirty="0"/>
              <a:t> sorte de symboles </a:t>
            </a:r>
            <a:r>
              <a:rPr lang="fr-FR" sz="2600" b="1" cap="all" dirty="0"/>
              <a:t>numériques</a:t>
            </a:r>
          </a:p>
        </p:txBody>
      </p:sp>
      <p:sp>
        <p:nvSpPr>
          <p:cNvPr id="85" name="ZoneTexte 84"/>
          <p:cNvSpPr txBox="1"/>
          <p:nvPr/>
        </p:nvSpPr>
        <p:spPr>
          <a:xfrm>
            <a:off x="0" y="457200"/>
            <a:ext cx="9144000" cy="1200328"/>
          </a:xfrm>
          <a:prstGeom prst="rect">
            <a:avLst/>
          </a:prstGeom>
          <a:noFill/>
        </p:spPr>
        <p:txBody>
          <a:bodyPr wrap="square" rtlCol="0">
            <a:spAutoFit/>
          </a:bodyPr>
          <a:lstStyle/>
          <a:p>
            <a:r>
              <a:rPr lang="fr-FR" dirty="0" smtClean="0"/>
              <a:t>                                                     </a:t>
            </a:r>
            <a:r>
              <a:rPr lang="fr-FR" b="1" dirty="0" smtClean="0"/>
              <a:t>(ce sont des grandeurs </a:t>
            </a:r>
            <a:r>
              <a:rPr lang="fr-FR" b="1" dirty="0" smtClean="0">
                <a:solidFill>
                  <a:srgbClr val="FF0000"/>
                </a:solidFill>
              </a:rPr>
              <a:t>exactes </a:t>
            </a:r>
            <a:r>
              <a:rPr lang="fr-FR" b="1" dirty="0" smtClean="0"/>
              <a:t>auxquelles on accède via une correspondance terme à terme)</a:t>
            </a:r>
          </a:p>
          <a:p>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0" y="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grpSp>
        <p:nvGrpSpPr>
          <p:cNvPr id="2" name="Grouper 72"/>
          <p:cNvGrpSpPr>
            <a:grpSpLocks/>
          </p:cNvGrpSpPr>
          <p:nvPr/>
        </p:nvGrpSpPr>
        <p:grpSpPr bwMode="auto">
          <a:xfrm>
            <a:off x="685800" y="1600200"/>
            <a:ext cx="5105400" cy="1143000"/>
            <a:chOff x="685800" y="914400"/>
            <a:chExt cx="5105400" cy="1143000"/>
          </a:xfrm>
        </p:grpSpPr>
        <p:cxnSp>
          <p:nvCxnSpPr>
            <p:cNvPr id="43019" name="Connecteur droit 55"/>
            <p:cNvCxnSpPr>
              <a:cxnSpLocks noChangeShapeType="1"/>
            </p:cNvCxnSpPr>
            <p:nvPr/>
          </p:nvCxnSpPr>
          <p:spPr bwMode="auto">
            <a:xfrm rot="5400000">
              <a:off x="496888" y="1866900"/>
              <a:ext cx="379412" cy="1588"/>
            </a:xfrm>
            <a:prstGeom prst="line">
              <a:avLst/>
            </a:prstGeom>
            <a:noFill/>
            <a:ln w="31750">
              <a:solidFill>
                <a:srgbClr val="0000FF"/>
              </a:solidFill>
              <a:round/>
              <a:headEnd/>
              <a:tailEnd/>
            </a:ln>
          </p:spPr>
        </p:cxnSp>
        <p:cxnSp>
          <p:nvCxnSpPr>
            <p:cNvPr id="43020" name="Connecteur droit 56"/>
            <p:cNvCxnSpPr>
              <a:cxnSpLocks noChangeShapeType="1"/>
            </p:cNvCxnSpPr>
            <p:nvPr/>
          </p:nvCxnSpPr>
          <p:spPr bwMode="auto">
            <a:xfrm rot="5400000">
              <a:off x="576262" y="1865313"/>
              <a:ext cx="379413" cy="1588"/>
            </a:xfrm>
            <a:prstGeom prst="line">
              <a:avLst/>
            </a:prstGeom>
            <a:noFill/>
            <a:ln w="31750">
              <a:solidFill>
                <a:srgbClr val="0000FF"/>
              </a:solidFill>
              <a:round/>
              <a:headEnd/>
              <a:tailEnd/>
            </a:ln>
          </p:spPr>
        </p:cxnSp>
        <p:cxnSp>
          <p:nvCxnSpPr>
            <p:cNvPr id="43021" name="Connecteur droit 57"/>
            <p:cNvCxnSpPr>
              <a:cxnSpLocks noChangeShapeType="1"/>
            </p:cNvCxnSpPr>
            <p:nvPr/>
          </p:nvCxnSpPr>
          <p:spPr bwMode="auto">
            <a:xfrm rot="5400000">
              <a:off x="666750" y="1865313"/>
              <a:ext cx="379413" cy="1587"/>
            </a:xfrm>
            <a:prstGeom prst="line">
              <a:avLst/>
            </a:prstGeom>
            <a:noFill/>
            <a:ln w="31750">
              <a:solidFill>
                <a:srgbClr val="0000FF"/>
              </a:solidFill>
              <a:round/>
              <a:headEnd/>
              <a:tailEnd/>
            </a:ln>
          </p:spPr>
        </p:cxnSp>
        <p:cxnSp>
          <p:nvCxnSpPr>
            <p:cNvPr id="43022" name="Connecteur droit 60"/>
            <p:cNvCxnSpPr>
              <a:cxnSpLocks noChangeShapeType="1"/>
            </p:cNvCxnSpPr>
            <p:nvPr/>
          </p:nvCxnSpPr>
          <p:spPr bwMode="auto">
            <a:xfrm rot="5400000">
              <a:off x="763588" y="1866900"/>
              <a:ext cx="379412" cy="1588"/>
            </a:xfrm>
            <a:prstGeom prst="line">
              <a:avLst/>
            </a:prstGeom>
            <a:noFill/>
            <a:ln w="31750">
              <a:solidFill>
                <a:srgbClr val="0000FF"/>
              </a:solidFill>
              <a:round/>
              <a:headEnd/>
              <a:tailEnd/>
            </a:ln>
          </p:spPr>
        </p:cxnSp>
        <p:cxnSp>
          <p:nvCxnSpPr>
            <p:cNvPr id="43023" name="Connecteur droit 61"/>
            <p:cNvCxnSpPr>
              <a:cxnSpLocks noChangeShapeType="1"/>
            </p:cNvCxnSpPr>
            <p:nvPr/>
          </p:nvCxnSpPr>
          <p:spPr bwMode="auto">
            <a:xfrm rot="5400000">
              <a:off x="857250" y="1865313"/>
              <a:ext cx="379413" cy="1587"/>
            </a:xfrm>
            <a:prstGeom prst="line">
              <a:avLst/>
            </a:prstGeom>
            <a:noFill/>
            <a:ln w="31750">
              <a:solidFill>
                <a:srgbClr val="0000FF"/>
              </a:solidFill>
              <a:round/>
              <a:headEnd/>
              <a:tailEnd/>
            </a:ln>
          </p:spPr>
        </p:cxnSp>
        <p:cxnSp>
          <p:nvCxnSpPr>
            <p:cNvPr id="43024" name="Connecteur droit 62"/>
            <p:cNvCxnSpPr>
              <a:cxnSpLocks noChangeShapeType="1"/>
            </p:cNvCxnSpPr>
            <p:nvPr/>
          </p:nvCxnSpPr>
          <p:spPr bwMode="auto">
            <a:xfrm rot="5400000">
              <a:off x="943768" y="1866107"/>
              <a:ext cx="379413" cy="0"/>
            </a:xfrm>
            <a:prstGeom prst="line">
              <a:avLst/>
            </a:prstGeom>
            <a:noFill/>
            <a:ln w="31750">
              <a:solidFill>
                <a:srgbClr val="0000FF"/>
              </a:solidFill>
              <a:round/>
              <a:headEnd/>
              <a:tailEnd/>
            </a:ln>
          </p:spPr>
        </p:cxnSp>
        <p:cxnSp>
          <p:nvCxnSpPr>
            <p:cNvPr id="43025" name="Connecteur droit 64"/>
            <p:cNvCxnSpPr>
              <a:cxnSpLocks noChangeShapeType="1"/>
            </p:cNvCxnSpPr>
            <p:nvPr/>
          </p:nvCxnSpPr>
          <p:spPr bwMode="auto">
            <a:xfrm rot="5400000">
              <a:off x="1028701" y="1866900"/>
              <a:ext cx="379412" cy="1587"/>
            </a:xfrm>
            <a:prstGeom prst="line">
              <a:avLst/>
            </a:prstGeom>
            <a:noFill/>
            <a:ln w="31750">
              <a:solidFill>
                <a:srgbClr val="0000FF"/>
              </a:solidFill>
              <a:round/>
              <a:headEnd/>
              <a:tailEnd/>
            </a:ln>
          </p:spPr>
        </p:cxnSp>
        <p:cxnSp>
          <p:nvCxnSpPr>
            <p:cNvPr id="43026" name="Connecteur droit 65"/>
            <p:cNvCxnSpPr>
              <a:cxnSpLocks noChangeShapeType="1"/>
            </p:cNvCxnSpPr>
            <p:nvPr/>
          </p:nvCxnSpPr>
          <p:spPr bwMode="auto">
            <a:xfrm rot="5400000">
              <a:off x="1108868" y="1866107"/>
              <a:ext cx="379413" cy="0"/>
            </a:xfrm>
            <a:prstGeom prst="line">
              <a:avLst/>
            </a:prstGeom>
            <a:noFill/>
            <a:ln w="31750">
              <a:solidFill>
                <a:srgbClr val="0000FF"/>
              </a:solidFill>
              <a:round/>
              <a:headEnd/>
              <a:tailEnd/>
            </a:ln>
          </p:spPr>
        </p:cxnSp>
        <p:cxnSp>
          <p:nvCxnSpPr>
            <p:cNvPr id="43027" name="Connecteur droit 66"/>
            <p:cNvCxnSpPr>
              <a:cxnSpLocks noChangeShapeType="1"/>
            </p:cNvCxnSpPr>
            <p:nvPr/>
          </p:nvCxnSpPr>
          <p:spPr bwMode="auto">
            <a:xfrm rot="5400000">
              <a:off x="1181100" y="1865313"/>
              <a:ext cx="379413" cy="1587"/>
            </a:xfrm>
            <a:prstGeom prst="line">
              <a:avLst/>
            </a:prstGeom>
            <a:noFill/>
            <a:ln w="31750">
              <a:solidFill>
                <a:srgbClr val="0000FF"/>
              </a:solidFill>
              <a:round/>
              <a:headEnd/>
              <a:tailEnd/>
            </a:ln>
          </p:spPr>
        </p:cxnSp>
        <p:grpSp>
          <p:nvGrpSpPr>
            <p:cNvPr id="3" name="Grouper 67"/>
            <p:cNvGrpSpPr>
              <a:grpSpLocks/>
            </p:cNvGrpSpPr>
            <p:nvPr/>
          </p:nvGrpSpPr>
          <p:grpSpPr bwMode="auto">
            <a:xfrm>
              <a:off x="1446108" y="1676400"/>
              <a:ext cx="153966" cy="381000"/>
              <a:chOff x="762000" y="1752600"/>
              <a:chExt cx="153194" cy="381000"/>
            </a:xfrm>
          </p:grpSpPr>
          <p:cxnSp>
            <p:nvCxnSpPr>
              <p:cNvPr id="43056" name="Connecteur droit 6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3057" name="Connecteur droit 6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3058" name="Connecteur droit 7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3029" name="Connecteur droit 76"/>
            <p:cNvCxnSpPr>
              <a:cxnSpLocks noChangeShapeType="1"/>
            </p:cNvCxnSpPr>
            <p:nvPr/>
          </p:nvCxnSpPr>
          <p:spPr bwMode="auto">
            <a:xfrm rot="5400000">
              <a:off x="1487488" y="1866900"/>
              <a:ext cx="379412" cy="1588"/>
            </a:xfrm>
            <a:prstGeom prst="line">
              <a:avLst/>
            </a:prstGeom>
            <a:noFill/>
            <a:ln w="31750">
              <a:solidFill>
                <a:srgbClr val="0000FF"/>
              </a:solidFill>
              <a:round/>
              <a:headEnd/>
              <a:tailEnd/>
            </a:ln>
          </p:spPr>
        </p:cxnSp>
        <p:cxnSp>
          <p:nvCxnSpPr>
            <p:cNvPr id="43030" name="Connecteur droit 77"/>
            <p:cNvCxnSpPr>
              <a:cxnSpLocks noChangeShapeType="1"/>
            </p:cNvCxnSpPr>
            <p:nvPr/>
          </p:nvCxnSpPr>
          <p:spPr bwMode="auto">
            <a:xfrm rot="5400000">
              <a:off x="1577181" y="1866107"/>
              <a:ext cx="379413" cy="0"/>
            </a:xfrm>
            <a:prstGeom prst="line">
              <a:avLst/>
            </a:prstGeom>
            <a:noFill/>
            <a:ln w="31750">
              <a:solidFill>
                <a:srgbClr val="0000FF"/>
              </a:solidFill>
              <a:round/>
              <a:headEnd/>
              <a:tailEnd/>
            </a:ln>
          </p:spPr>
        </p:cxnSp>
        <p:cxnSp>
          <p:nvCxnSpPr>
            <p:cNvPr id="43031" name="Connecteur droit 78"/>
            <p:cNvCxnSpPr>
              <a:cxnSpLocks noChangeShapeType="1"/>
            </p:cNvCxnSpPr>
            <p:nvPr/>
          </p:nvCxnSpPr>
          <p:spPr bwMode="auto">
            <a:xfrm rot="5400000">
              <a:off x="1674018" y="1866107"/>
              <a:ext cx="379413" cy="0"/>
            </a:xfrm>
            <a:prstGeom prst="line">
              <a:avLst/>
            </a:prstGeom>
            <a:noFill/>
            <a:ln w="31750">
              <a:solidFill>
                <a:srgbClr val="0000FF"/>
              </a:solidFill>
              <a:round/>
              <a:headEnd/>
              <a:tailEnd/>
            </a:ln>
          </p:spPr>
        </p:cxnSp>
        <p:grpSp>
          <p:nvGrpSpPr>
            <p:cNvPr id="4" name="Grouper 81"/>
            <p:cNvGrpSpPr>
              <a:grpSpLocks/>
            </p:cNvGrpSpPr>
            <p:nvPr/>
          </p:nvGrpSpPr>
          <p:grpSpPr bwMode="auto">
            <a:xfrm>
              <a:off x="4571890" y="1676400"/>
              <a:ext cx="153966" cy="381000"/>
              <a:chOff x="762000" y="1752600"/>
              <a:chExt cx="153194" cy="381000"/>
            </a:xfrm>
          </p:grpSpPr>
          <p:cxnSp>
            <p:nvCxnSpPr>
              <p:cNvPr id="43053" name="Connecteur droit 9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3054" name="Connecteur droit 9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3055" name="Connecteur droit 10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5" name="Grouper 82"/>
            <p:cNvGrpSpPr>
              <a:grpSpLocks/>
            </p:cNvGrpSpPr>
            <p:nvPr/>
          </p:nvGrpSpPr>
          <p:grpSpPr bwMode="auto">
            <a:xfrm>
              <a:off x="4798908" y="1676400"/>
              <a:ext cx="153966" cy="381000"/>
              <a:chOff x="762000" y="1752600"/>
              <a:chExt cx="153194" cy="381000"/>
            </a:xfrm>
          </p:grpSpPr>
          <p:cxnSp>
            <p:nvCxnSpPr>
              <p:cNvPr id="43050" name="Connecteur droit 95"/>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3051" name="Connecteur droit 96"/>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3052" name="Connecteur droit 97"/>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6" name="Grouper 83"/>
            <p:cNvGrpSpPr>
              <a:grpSpLocks/>
            </p:cNvGrpSpPr>
            <p:nvPr/>
          </p:nvGrpSpPr>
          <p:grpSpPr bwMode="auto">
            <a:xfrm>
              <a:off x="5027508" y="1676400"/>
              <a:ext cx="153966" cy="381000"/>
              <a:chOff x="762000" y="1752600"/>
              <a:chExt cx="153194" cy="381000"/>
            </a:xfrm>
          </p:grpSpPr>
          <p:cxnSp>
            <p:nvCxnSpPr>
              <p:cNvPr id="43047" name="Connecteur droit 92"/>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3048" name="Connecteur droit 93"/>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3049" name="Connecteur droit 94"/>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7" name="Grouper 84"/>
            <p:cNvGrpSpPr>
              <a:grpSpLocks/>
            </p:cNvGrpSpPr>
            <p:nvPr/>
          </p:nvGrpSpPr>
          <p:grpSpPr bwMode="auto">
            <a:xfrm>
              <a:off x="5256108" y="1676400"/>
              <a:ext cx="153966" cy="381000"/>
              <a:chOff x="762000" y="1752600"/>
              <a:chExt cx="153194" cy="381000"/>
            </a:xfrm>
          </p:grpSpPr>
          <p:cxnSp>
            <p:nvCxnSpPr>
              <p:cNvPr id="43044" name="Connecteur droit 89"/>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3045" name="Connecteur droit 90"/>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3046" name="Connecteur droit 91"/>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3036" name="Connecteur droit 86"/>
            <p:cNvCxnSpPr>
              <a:cxnSpLocks noChangeShapeType="1"/>
            </p:cNvCxnSpPr>
            <p:nvPr/>
          </p:nvCxnSpPr>
          <p:spPr bwMode="auto">
            <a:xfrm rot="5400000">
              <a:off x="5295901" y="1866900"/>
              <a:ext cx="379412" cy="1587"/>
            </a:xfrm>
            <a:prstGeom prst="line">
              <a:avLst/>
            </a:prstGeom>
            <a:noFill/>
            <a:ln w="31750">
              <a:solidFill>
                <a:srgbClr val="0000FF"/>
              </a:solidFill>
              <a:round/>
              <a:headEnd/>
              <a:tailEnd/>
            </a:ln>
          </p:spPr>
        </p:cxnSp>
        <p:cxnSp>
          <p:nvCxnSpPr>
            <p:cNvPr id="43037" name="Connecteur droit 87"/>
            <p:cNvCxnSpPr>
              <a:cxnSpLocks noChangeShapeType="1"/>
            </p:cNvCxnSpPr>
            <p:nvPr/>
          </p:nvCxnSpPr>
          <p:spPr bwMode="auto">
            <a:xfrm rot="5400000">
              <a:off x="5372100" y="1865313"/>
              <a:ext cx="379413" cy="1587"/>
            </a:xfrm>
            <a:prstGeom prst="line">
              <a:avLst/>
            </a:prstGeom>
            <a:noFill/>
            <a:ln w="31750">
              <a:solidFill>
                <a:srgbClr val="0000FF"/>
              </a:solidFill>
              <a:round/>
              <a:headEnd/>
              <a:tailEnd/>
            </a:ln>
          </p:spPr>
        </p:cxnSp>
        <p:cxnSp>
          <p:nvCxnSpPr>
            <p:cNvPr id="43038" name="Connecteur droit 88"/>
            <p:cNvCxnSpPr>
              <a:cxnSpLocks noChangeShapeType="1"/>
            </p:cNvCxnSpPr>
            <p:nvPr/>
          </p:nvCxnSpPr>
          <p:spPr bwMode="auto">
            <a:xfrm rot="5400000">
              <a:off x="5448300" y="1865313"/>
              <a:ext cx="379413" cy="1587"/>
            </a:xfrm>
            <a:prstGeom prst="line">
              <a:avLst/>
            </a:prstGeom>
            <a:noFill/>
            <a:ln w="31750">
              <a:solidFill>
                <a:srgbClr val="0000FF"/>
              </a:solidFill>
              <a:round/>
              <a:headEnd/>
              <a:tailEnd/>
            </a:ln>
          </p:spPr>
        </p:cxnSp>
        <p:cxnSp>
          <p:nvCxnSpPr>
            <p:cNvPr id="43039" name="Connecteur droit 101"/>
            <p:cNvCxnSpPr>
              <a:cxnSpLocks noChangeShapeType="1"/>
            </p:cNvCxnSpPr>
            <p:nvPr/>
          </p:nvCxnSpPr>
          <p:spPr bwMode="auto">
            <a:xfrm rot="5400000">
              <a:off x="5524500" y="1865313"/>
              <a:ext cx="379413" cy="1587"/>
            </a:xfrm>
            <a:prstGeom prst="line">
              <a:avLst/>
            </a:prstGeom>
            <a:noFill/>
            <a:ln w="31750">
              <a:solidFill>
                <a:srgbClr val="0000FF"/>
              </a:solidFill>
              <a:round/>
              <a:headEnd/>
              <a:tailEnd/>
            </a:ln>
          </p:spPr>
        </p:cxnSp>
        <p:pic>
          <p:nvPicPr>
            <p:cNvPr id="43040" name="Image 103" descr="RedDog.gif"/>
            <p:cNvPicPr>
              <a:picLocks noChangeAspect="1"/>
            </p:cNvPicPr>
            <p:nvPr/>
          </p:nvPicPr>
          <p:blipFill>
            <a:blip r:embed="rId2"/>
            <a:srcRect/>
            <a:stretch>
              <a:fillRect/>
            </a:stretch>
          </p:blipFill>
          <p:spPr bwMode="auto">
            <a:xfrm>
              <a:off x="990600" y="914400"/>
              <a:ext cx="609600" cy="609600"/>
            </a:xfrm>
            <a:prstGeom prst="rect">
              <a:avLst/>
            </a:prstGeom>
            <a:noFill/>
            <a:ln w="9525">
              <a:noFill/>
              <a:miter lim="800000"/>
              <a:headEnd/>
              <a:tailEnd/>
            </a:ln>
          </p:spPr>
        </p:pic>
        <p:pic>
          <p:nvPicPr>
            <p:cNvPr id="43041" name="Image 104" descr="Woof.gif"/>
            <p:cNvPicPr>
              <a:picLocks noChangeAspect="1"/>
            </p:cNvPicPr>
            <p:nvPr/>
          </p:nvPicPr>
          <p:blipFill>
            <a:blip r:embed="rId3"/>
            <a:srcRect/>
            <a:stretch>
              <a:fillRect/>
            </a:stretch>
          </p:blipFill>
          <p:spPr bwMode="auto">
            <a:xfrm>
              <a:off x="4800600" y="914400"/>
              <a:ext cx="609600" cy="609600"/>
            </a:xfrm>
            <a:prstGeom prst="rect">
              <a:avLst/>
            </a:prstGeom>
            <a:noFill/>
            <a:ln w="9525">
              <a:noFill/>
              <a:miter lim="800000"/>
              <a:headEnd/>
              <a:tailEnd/>
            </a:ln>
          </p:spPr>
        </p:pic>
        <p:cxnSp>
          <p:nvCxnSpPr>
            <p:cNvPr id="43042" name="Connecteur droit 78"/>
            <p:cNvCxnSpPr>
              <a:cxnSpLocks noChangeShapeType="1"/>
            </p:cNvCxnSpPr>
            <p:nvPr/>
          </p:nvCxnSpPr>
          <p:spPr bwMode="auto">
            <a:xfrm rot="5400000">
              <a:off x="1764506" y="1866107"/>
              <a:ext cx="379413" cy="0"/>
            </a:xfrm>
            <a:prstGeom prst="line">
              <a:avLst/>
            </a:prstGeom>
            <a:noFill/>
            <a:ln w="31750">
              <a:solidFill>
                <a:srgbClr val="0000FF"/>
              </a:solidFill>
              <a:round/>
              <a:headEnd/>
              <a:tailEnd/>
            </a:ln>
          </p:spPr>
        </p:cxnSp>
        <p:cxnSp>
          <p:nvCxnSpPr>
            <p:cNvPr id="43043" name="Connecteur droit 101"/>
            <p:cNvCxnSpPr>
              <a:cxnSpLocks noChangeShapeType="1"/>
            </p:cNvCxnSpPr>
            <p:nvPr/>
          </p:nvCxnSpPr>
          <p:spPr bwMode="auto">
            <a:xfrm rot="5400000">
              <a:off x="5600700" y="1865313"/>
              <a:ext cx="379413" cy="1587"/>
            </a:xfrm>
            <a:prstGeom prst="line">
              <a:avLst/>
            </a:prstGeom>
            <a:noFill/>
            <a:ln w="31750">
              <a:solidFill>
                <a:srgbClr val="0000FF"/>
              </a:solidFill>
              <a:round/>
              <a:headEnd/>
              <a:tailEnd/>
            </a:ln>
          </p:spPr>
        </p:cxnSp>
      </p:grpSp>
      <p:grpSp>
        <p:nvGrpSpPr>
          <p:cNvPr id="8" name="Grouper 49"/>
          <p:cNvGrpSpPr>
            <a:grpSpLocks/>
          </p:cNvGrpSpPr>
          <p:nvPr/>
        </p:nvGrpSpPr>
        <p:grpSpPr bwMode="auto">
          <a:xfrm>
            <a:off x="1143000" y="3657600"/>
            <a:ext cx="4419600" cy="1147763"/>
            <a:chOff x="1143000" y="3657600"/>
            <a:chExt cx="4419600" cy="1147763"/>
          </a:xfrm>
        </p:grpSpPr>
        <p:pic>
          <p:nvPicPr>
            <p:cNvPr id="43015" name="Image 182" descr="RedDog.gif"/>
            <p:cNvPicPr>
              <a:picLocks noChangeAspect="1"/>
            </p:cNvPicPr>
            <p:nvPr/>
          </p:nvPicPr>
          <p:blipFill>
            <a:blip r:embed="rId2"/>
            <a:srcRect/>
            <a:stretch>
              <a:fillRect/>
            </a:stretch>
          </p:blipFill>
          <p:spPr bwMode="auto">
            <a:xfrm>
              <a:off x="1143000" y="3657600"/>
              <a:ext cx="609600" cy="609600"/>
            </a:xfrm>
            <a:prstGeom prst="rect">
              <a:avLst/>
            </a:prstGeom>
            <a:noFill/>
            <a:ln w="9525">
              <a:noFill/>
              <a:miter lim="800000"/>
              <a:headEnd/>
              <a:tailEnd/>
            </a:ln>
          </p:spPr>
        </p:pic>
        <p:pic>
          <p:nvPicPr>
            <p:cNvPr id="43016" name="Image 183" descr="Woof.gif"/>
            <p:cNvPicPr>
              <a:picLocks noChangeAspect="1"/>
            </p:cNvPicPr>
            <p:nvPr/>
          </p:nvPicPr>
          <p:blipFill>
            <a:blip r:embed="rId3"/>
            <a:srcRect/>
            <a:stretch>
              <a:fillRect/>
            </a:stretch>
          </p:blipFill>
          <p:spPr bwMode="auto">
            <a:xfrm>
              <a:off x="4800600" y="3657600"/>
              <a:ext cx="609600" cy="609600"/>
            </a:xfrm>
            <a:prstGeom prst="rect">
              <a:avLst/>
            </a:prstGeom>
            <a:noFill/>
            <a:ln w="9525">
              <a:noFill/>
              <a:miter lim="800000"/>
              <a:headEnd/>
              <a:tailEnd/>
            </a:ln>
          </p:spPr>
        </p:pic>
        <p:sp>
          <p:nvSpPr>
            <p:cNvPr id="43017" name="ZoneTexte 203"/>
            <p:cNvSpPr txBox="1">
              <a:spLocks noChangeArrowheads="1"/>
            </p:cNvSpPr>
            <p:nvPr/>
          </p:nvSpPr>
          <p:spPr bwMode="auto">
            <a:xfrm>
              <a:off x="4876800" y="4343400"/>
              <a:ext cx="685800" cy="461963"/>
            </a:xfrm>
            <a:prstGeom prst="rect">
              <a:avLst/>
            </a:prstGeom>
            <a:noFill/>
            <a:ln w="9525">
              <a:noFill/>
              <a:miter lim="800000"/>
              <a:headEnd/>
              <a:tailEnd/>
            </a:ln>
          </p:spPr>
          <p:txBody>
            <a:bodyPr>
              <a:prstTxWarp prst="textNoShape">
                <a:avLst/>
              </a:prstTxWarp>
              <a:spAutoFit/>
            </a:bodyPr>
            <a:lstStyle/>
            <a:p>
              <a:r>
                <a:rPr lang="fr-FR" b="1">
                  <a:solidFill>
                    <a:srgbClr val="0000FF"/>
                  </a:solidFill>
                </a:rPr>
                <a:t>16</a:t>
              </a:r>
            </a:p>
          </p:txBody>
        </p:sp>
        <p:sp>
          <p:nvSpPr>
            <p:cNvPr id="43018" name="ZoneTexte 203"/>
            <p:cNvSpPr txBox="1">
              <a:spLocks noChangeArrowheads="1"/>
            </p:cNvSpPr>
            <p:nvPr/>
          </p:nvSpPr>
          <p:spPr bwMode="auto">
            <a:xfrm>
              <a:off x="1143000" y="4343400"/>
              <a:ext cx="685800" cy="461963"/>
            </a:xfrm>
            <a:prstGeom prst="rect">
              <a:avLst/>
            </a:prstGeom>
            <a:noFill/>
            <a:ln w="9525">
              <a:noFill/>
              <a:miter lim="800000"/>
              <a:headEnd/>
              <a:tailEnd/>
            </a:ln>
          </p:spPr>
          <p:txBody>
            <a:bodyPr>
              <a:prstTxWarp prst="textNoShape">
                <a:avLst/>
              </a:prstTxWarp>
              <a:spAutoFit/>
            </a:bodyPr>
            <a:lstStyle/>
            <a:p>
              <a:r>
                <a:rPr lang="fr-FR" b="1">
                  <a:solidFill>
                    <a:srgbClr val="0000FF"/>
                  </a:solidFill>
                </a:rPr>
                <a:t>15</a:t>
              </a:r>
            </a:p>
          </p:txBody>
        </p:sp>
      </p:grpSp>
      <p:sp>
        <p:nvSpPr>
          <p:cNvPr id="43014" name="Text Box 3"/>
          <p:cNvSpPr txBox="1">
            <a:spLocks noChangeArrowheads="1"/>
          </p:cNvSpPr>
          <p:nvPr/>
        </p:nvSpPr>
        <p:spPr bwMode="auto">
          <a:xfrm>
            <a:off x="0" y="2895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pPr>
            <a:r>
              <a:rPr lang="fr-FR" sz="2600" b="1">
                <a:latin typeface="Wingdings" pitchFamily="-110" charset="2"/>
                <a:ea typeface="Wingdings" pitchFamily="-110" charset="2"/>
                <a:cs typeface="Wingdings" pitchFamily="-110" charset="2"/>
              </a:rPr>
              <a:t></a:t>
            </a:r>
            <a:r>
              <a:rPr lang="fr-FR" sz="2600" b="1"/>
              <a:t> Une 2</a:t>
            </a:r>
            <a:r>
              <a:rPr lang="fr-FR" sz="2600" b="1" baseline="30000"/>
              <a:t>nde</a:t>
            </a:r>
            <a:r>
              <a:rPr lang="fr-FR" sz="2600" b="1"/>
              <a:t> sorte de symboles NUMÉRIQUES</a:t>
            </a:r>
          </a:p>
        </p:txBody>
      </p:sp>
      <p:grpSp>
        <p:nvGrpSpPr>
          <p:cNvPr id="9" name="Grouper 52"/>
          <p:cNvGrpSpPr/>
          <p:nvPr/>
        </p:nvGrpSpPr>
        <p:grpSpPr>
          <a:xfrm>
            <a:off x="0" y="457200"/>
            <a:ext cx="9144000" cy="1200328"/>
            <a:chOff x="0" y="457200"/>
            <a:chExt cx="9144000" cy="1200328"/>
          </a:xfrm>
        </p:grpSpPr>
        <p:sp>
          <p:nvSpPr>
            <p:cNvPr id="51" name="Text Box 3"/>
            <p:cNvSpPr txBox="1">
              <a:spLocks noChangeArrowheads="1"/>
            </p:cNvSpPr>
            <p:nvPr/>
          </p:nvSpPr>
          <p:spPr bwMode="auto">
            <a:xfrm>
              <a:off x="0" y="533400"/>
              <a:ext cx="9144000" cy="94590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buFont typeface="Wingdings" pitchFamily="-110" charset="2"/>
                <a:buChar char=""/>
              </a:pPr>
              <a:r>
                <a:rPr lang="fr-FR" sz="2600" b="1" dirty="0" smtClean="0"/>
                <a:t>Accéder </a:t>
              </a:r>
              <a:r>
                <a:rPr lang="fr-FR" sz="2600" b="1" dirty="0"/>
                <a:t>aux </a:t>
              </a:r>
              <a:r>
                <a:rPr lang="fr-FR" sz="2600" b="1" dirty="0" smtClean="0"/>
                <a:t>QUANTITÉS</a:t>
              </a:r>
            </a:p>
            <a:p>
              <a:pPr>
                <a:lnSpc>
                  <a:spcPct val="80000"/>
                </a:lnSpc>
                <a:spcBef>
                  <a:spcPct val="50000"/>
                </a:spcBef>
                <a:buFont typeface="Wingdings" pitchFamily="-110" charset="2"/>
                <a:buChar char=""/>
              </a:pPr>
              <a:endParaRPr lang="fr-FR" sz="2600" b="1" dirty="0"/>
            </a:p>
          </p:txBody>
        </p:sp>
        <p:sp>
          <p:nvSpPr>
            <p:cNvPr id="52" name="ZoneTexte 51"/>
            <p:cNvSpPr txBox="1"/>
            <p:nvPr/>
          </p:nvSpPr>
          <p:spPr>
            <a:xfrm>
              <a:off x="0" y="457200"/>
              <a:ext cx="9144000" cy="1200328"/>
            </a:xfrm>
            <a:prstGeom prst="rect">
              <a:avLst/>
            </a:prstGeom>
            <a:noFill/>
          </p:spPr>
          <p:txBody>
            <a:bodyPr wrap="square" rtlCol="0">
              <a:spAutoFit/>
            </a:bodyPr>
            <a:lstStyle/>
            <a:p>
              <a:r>
                <a:rPr lang="fr-FR" dirty="0" smtClean="0"/>
                <a:t>                                                     </a:t>
              </a:r>
              <a:r>
                <a:rPr lang="fr-FR" b="1" dirty="0" smtClean="0"/>
                <a:t>(ce sont des grandeurs </a:t>
              </a:r>
              <a:r>
                <a:rPr lang="fr-FR" b="1" dirty="0" smtClean="0">
                  <a:solidFill>
                    <a:srgbClr val="FF0000"/>
                  </a:solidFill>
                </a:rPr>
                <a:t>exactes </a:t>
              </a:r>
              <a:r>
                <a:rPr lang="fr-FR" b="1" dirty="0" smtClean="0"/>
                <a:t>auxquelles on accède via une correspondance terme à terme)</a:t>
              </a:r>
            </a:p>
            <a:p>
              <a:r>
                <a:rPr lang="fr-FR" dirty="0" smtClean="0"/>
                <a:t>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0" y="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Estimer, comparer la </a:t>
            </a:r>
            <a:r>
              <a:rPr lang="fr-FR" sz="2600" b="1" cap="all" dirty="0"/>
              <a:t>grandeur </a:t>
            </a:r>
            <a:r>
              <a:rPr lang="fr-FR" sz="2600" b="1" dirty="0"/>
              <a:t>des collections</a:t>
            </a:r>
          </a:p>
        </p:txBody>
      </p:sp>
      <p:grpSp>
        <p:nvGrpSpPr>
          <p:cNvPr id="2" name="Grouper 204"/>
          <p:cNvGrpSpPr>
            <a:grpSpLocks/>
          </p:cNvGrpSpPr>
          <p:nvPr/>
        </p:nvGrpSpPr>
        <p:grpSpPr bwMode="auto">
          <a:xfrm>
            <a:off x="228600" y="3657600"/>
            <a:ext cx="5334000" cy="1147763"/>
            <a:chOff x="228600" y="4190999"/>
            <a:chExt cx="5334000" cy="1147466"/>
          </a:xfrm>
        </p:grpSpPr>
        <p:grpSp>
          <p:nvGrpSpPr>
            <p:cNvPr id="3" name="Grouper 168"/>
            <p:cNvGrpSpPr>
              <a:grpSpLocks/>
            </p:cNvGrpSpPr>
            <p:nvPr/>
          </p:nvGrpSpPr>
          <p:grpSpPr bwMode="auto">
            <a:xfrm>
              <a:off x="228600" y="4876800"/>
              <a:ext cx="457200" cy="381794"/>
              <a:chOff x="838200" y="4876800"/>
              <a:chExt cx="457200" cy="381794"/>
            </a:xfrm>
          </p:grpSpPr>
          <p:cxnSp>
            <p:nvCxnSpPr>
              <p:cNvPr id="44094" name="Connecteur droit 155"/>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57" name="Connecteur droit 156"/>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59" name="Connecteur droit 158"/>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4097" name="Connecteur droit 159"/>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4098" name="Connecteur droit 160"/>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4" name="Grouper 169"/>
            <p:cNvGrpSpPr>
              <a:grpSpLocks/>
            </p:cNvGrpSpPr>
            <p:nvPr/>
          </p:nvGrpSpPr>
          <p:grpSpPr bwMode="auto">
            <a:xfrm>
              <a:off x="914400" y="4876800"/>
              <a:ext cx="457200" cy="381794"/>
              <a:chOff x="838200" y="4876800"/>
              <a:chExt cx="457200" cy="381794"/>
            </a:xfrm>
          </p:grpSpPr>
          <p:cxnSp>
            <p:nvCxnSpPr>
              <p:cNvPr id="44089" name="Connecteur droit 170"/>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72" name="Connecteur droit 171"/>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73" name="Connecteur droit 172"/>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4092" name="Connecteur droit 173"/>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4093" name="Connecteur droit 174"/>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5" name="Grouper 176"/>
            <p:cNvGrpSpPr>
              <a:grpSpLocks/>
            </p:cNvGrpSpPr>
            <p:nvPr/>
          </p:nvGrpSpPr>
          <p:grpSpPr bwMode="auto">
            <a:xfrm>
              <a:off x="1905000" y="4876800"/>
              <a:ext cx="457200" cy="381794"/>
              <a:chOff x="838200" y="4876801"/>
              <a:chExt cx="457200" cy="381794"/>
            </a:xfrm>
          </p:grpSpPr>
          <p:cxnSp>
            <p:nvCxnSpPr>
              <p:cNvPr id="44084" name="Connecteur droit 177"/>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79" name="Connecteur droit 178"/>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80" name="Connecteur droit 179"/>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44087" name="Connecteur droit 180"/>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44088" name="Connecteur droit 181"/>
              <p:cNvCxnSpPr>
                <a:cxnSpLocks noChangeShapeType="1"/>
              </p:cNvCxnSpPr>
              <p:nvPr/>
            </p:nvCxnSpPr>
            <p:spPr bwMode="auto">
              <a:xfrm rot="5400000">
                <a:off x="875109" y="5066904"/>
                <a:ext cx="381794" cy="1588"/>
              </a:xfrm>
              <a:prstGeom prst="line">
                <a:avLst/>
              </a:prstGeom>
              <a:noFill/>
              <a:ln w="31750">
                <a:solidFill>
                  <a:srgbClr val="0000FF"/>
                </a:solidFill>
                <a:round/>
                <a:headEnd/>
                <a:tailEnd/>
              </a:ln>
            </p:spPr>
          </p:cxnSp>
        </p:grpSp>
        <p:pic>
          <p:nvPicPr>
            <p:cNvPr id="44081" name="Image 182" descr="RedDog.gif"/>
            <p:cNvPicPr>
              <a:picLocks noChangeAspect="1"/>
            </p:cNvPicPr>
            <p:nvPr/>
          </p:nvPicPr>
          <p:blipFill>
            <a:blip r:embed="rId2"/>
            <a:srcRect/>
            <a:stretch>
              <a:fillRect/>
            </a:stretch>
          </p:blipFill>
          <p:spPr bwMode="auto">
            <a:xfrm>
              <a:off x="1143000" y="4191000"/>
              <a:ext cx="609600" cy="609600"/>
            </a:xfrm>
            <a:prstGeom prst="rect">
              <a:avLst/>
            </a:prstGeom>
            <a:noFill/>
            <a:ln w="9525">
              <a:noFill/>
              <a:miter lim="800000"/>
              <a:headEnd/>
              <a:tailEnd/>
            </a:ln>
          </p:spPr>
        </p:pic>
        <p:pic>
          <p:nvPicPr>
            <p:cNvPr id="44082" name="Image 183" descr="Woof.gif"/>
            <p:cNvPicPr>
              <a:picLocks noChangeAspect="1"/>
            </p:cNvPicPr>
            <p:nvPr/>
          </p:nvPicPr>
          <p:blipFill>
            <a:blip r:embed="rId3"/>
            <a:srcRect/>
            <a:stretch>
              <a:fillRect/>
            </a:stretch>
          </p:blipFill>
          <p:spPr bwMode="auto">
            <a:xfrm>
              <a:off x="4800600" y="4190999"/>
              <a:ext cx="609600" cy="609600"/>
            </a:xfrm>
            <a:prstGeom prst="rect">
              <a:avLst/>
            </a:prstGeom>
            <a:noFill/>
            <a:ln w="9525">
              <a:noFill/>
              <a:miter lim="800000"/>
              <a:headEnd/>
              <a:tailEnd/>
            </a:ln>
          </p:spPr>
        </p:pic>
        <p:sp>
          <p:nvSpPr>
            <p:cNvPr id="44083" name="ZoneTexte 203"/>
            <p:cNvSpPr txBox="1">
              <a:spLocks noChangeArrowheads="1"/>
            </p:cNvSpPr>
            <p:nvPr/>
          </p:nvSpPr>
          <p:spPr bwMode="auto">
            <a:xfrm>
              <a:off x="4876800" y="4876800"/>
              <a:ext cx="685800" cy="461665"/>
            </a:xfrm>
            <a:prstGeom prst="rect">
              <a:avLst/>
            </a:prstGeom>
            <a:noFill/>
            <a:ln w="9525">
              <a:noFill/>
              <a:miter lim="800000"/>
              <a:headEnd/>
              <a:tailEnd/>
            </a:ln>
          </p:spPr>
          <p:txBody>
            <a:bodyPr>
              <a:prstTxWarp prst="textNoShape">
                <a:avLst/>
              </a:prstTxWarp>
              <a:spAutoFit/>
            </a:bodyPr>
            <a:lstStyle/>
            <a:p>
              <a:r>
                <a:rPr lang="fr-FR" b="1">
                  <a:solidFill>
                    <a:srgbClr val="0000FF"/>
                  </a:solidFill>
                </a:rPr>
                <a:t>16</a:t>
              </a:r>
            </a:p>
          </p:txBody>
        </p:sp>
      </p:grpSp>
      <p:cxnSp>
        <p:nvCxnSpPr>
          <p:cNvPr id="44036" name="Connecteur droit 55"/>
          <p:cNvCxnSpPr>
            <a:cxnSpLocks noChangeShapeType="1"/>
          </p:cNvCxnSpPr>
          <p:nvPr/>
        </p:nvCxnSpPr>
        <p:spPr bwMode="auto">
          <a:xfrm rot="5400000">
            <a:off x="496888" y="2552700"/>
            <a:ext cx="379412" cy="1588"/>
          </a:xfrm>
          <a:prstGeom prst="line">
            <a:avLst/>
          </a:prstGeom>
          <a:noFill/>
          <a:ln w="31750">
            <a:solidFill>
              <a:srgbClr val="0000FF"/>
            </a:solidFill>
            <a:round/>
            <a:headEnd/>
            <a:tailEnd/>
          </a:ln>
        </p:spPr>
      </p:cxnSp>
      <p:cxnSp>
        <p:nvCxnSpPr>
          <p:cNvPr id="44037" name="Connecteur droit 56"/>
          <p:cNvCxnSpPr>
            <a:cxnSpLocks noChangeShapeType="1"/>
          </p:cNvCxnSpPr>
          <p:nvPr/>
        </p:nvCxnSpPr>
        <p:spPr bwMode="auto">
          <a:xfrm rot="5400000">
            <a:off x="576262" y="2551113"/>
            <a:ext cx="379413" cy="1588"/>
          </a:xfrm>
          <a:prstGeom prst="line">
            <a:avLst/>
          </a:prstGeom>
          <a:noFill/>
          <a:ln w="31750">
            <a:solidFill>
              <a:srgbClr val="0000FF"/>
            </a:solidFill>
            <a:round/>
            <a:headEnd/>
            <a:tailEnd/>
          </a:ln>
        </p:spPr>
      </p:cxnSp>
      <p:cxnSp>
        <p:nvCxnSpPr>
          <p:cNvPr id="44038" name="Connecteur droit 57"/>
          <p:cNvCxnSpPr>
            <a:cxnSpLocks noChangeShapeType="1"/>
          </p:cNvCxnSpPr>
          <p:nvPr/>
        </p:nvCxnSpPr>
        <p:spPr bwMode="auto">
          <a:xfrm rot="5400000">
            <a:off x="666750" y="2551113"/>
            <a:ext cx="379413" cy="1587"/>
          </a:xfrm>
          <a:prstGeom prst="line">
            <a:avLst/>
          </a:prstGeom>
          <a:noFill/>
          <a:ln w="31750">
            <a:solidFill>
              <a:srgbClr val="0000FF"/>
            </a:solidFill>
            <a:round/>
            <a:headEnd/>
            <a:tailEnd/>
          </a:ln>
        </p:spPr>
      </p:cxnSp>
      <p:cxnSp>
        <p:nvCxnSpPr>
          <p:cNvPr id="44039" name="Connecteur droit 60"/>
          <p:cNvCxnSpPr>
            <a:cxnSpLocks noChangeShapeType="1"/>
          </p:cNvCxnSpPr>
          <p:nvPr/>
        </p:nvCxnSpPr>
        <p:spPr bwMode="auto">
          <a:xfrm rot="5400000">
            <a:off x="763588" y="2552700"/>
            <a:ext cx="379412" cy="1588"/>
          </a:xfrm>
          <a:prstGeom prst="line">
            <a:avLst/>
          </a:prstGeom>
          <a:noFill/>
          <a:ln w="31750">
            <a:solidFill>
              <a:srgbClr val="0000FF"/>
            </a:solidFill>
            <a:round/>
            <a:headEnd/>
            <a:tailEnd/>
          </a:ln>
        </p:spPr>
      </p:cxnSp>
      <p:cxnSp>
        <p:nvCxnSpPr>
          <p:cNvPr id="44040" name="Connecteur droit 61"/>
          <p:cNvCxnSpPr>
            <a:cxnSpLocks noChangeShapeType="1"/>
          </p:cNvCxnSpPr>
          <p:nvPr/>
        </p:nvCxnSpPr>
        <p:spPr bwMode="auto">
          <a:xfrm rot="5400000">
            <a:off x="857250" y="2551113"/>
            <a:ext cx="379413" cy="1587"/>
          </a:xfrm>
          <a:prstGeom prst="line">
            <a:avLst/>
          </a:prstGeom>
          <a:noFill/>
          <a:ln w="31750">
            <a:solidFill>
              <a:srgbClr val="0000FF"/>
            </a:solidFill>
            <a:round/>
            <a:headEnd/>
            <a:tailEnd/>
          </a:ln>
        </p:spPr>
      </p:cxnSp>
      <p:cxnSp>
        <p:nvCxnSpPr>
          <p:cNvPr id="44041" name="Connecteur droit 62"/>
          <p:cNvCxnSpPr>
            <a:cxnSpLocks noChangeShapeType="1"/>
          </p:cNvCxnSpPr>
          <p:nvPr/>
        </p:nvCxnSpPr>
        <p:spPr bwMode="auto">
          <a:xfrm rot="5400000">
            <a:off x="943768" y="2551907"/>
            <a:ext cx="379413" cy="0"/>
          </a:xfrm>
          <a:prstGeom prst="line">
            <a:avLst/>
          </a:prstGeom>
          <a:noFill/>
          <a:ln w="31750">
            <a:solidFill>
              <a:srgbClr val="0000FF"/>
            </a:solidFill>
            <a:round/>
            <a:headEnd/>
            <a:tailEnd/>
          </a:ln>
        </p:spPr>
      </p:cxnSp>
      <p:cxnSp>
        <p:nvCxnSpPr>
          <p:cNvPr id="44042" name="Connecteur droit 64"/>
          <p:cNvCxnSpPr>
            <a:cxnSpLocks noChangeShapeType="1"/>
          </p:cNvCxnSpPr>
          <p:nvPr/>
        </p:nvCxnSpPr>
        <p:spPr bwMode="auto">
          <a:xfrm rot="5400000">
            <a:off x="1028701" y="2552700"/>
            <a:ext cx="379412" cy="1587"/>
          </a:xfrm>
          <a:prstGeom prst="line">
            <a:avLst/>
          </a:prstGeom>
          <a:noFill/>
          <a:ln w="31750">
            <a:solidFill>
              <a:srgbClr val="0000FF"/>
            </a:solidFill>
            <a:round/>
            <a:headEnd/>
            <a:tailEnd/>
          </a:ln>
        </p:spPr>
      </p:cxnSp>
      <p:cxnSp>
        <p:nvCxnSpPr>
          <p:cNvPr id="44043" name="Connecteur droit 65"/>
          <p:cNvCxnSpPr>
            <a:cxnSpLocks noChangeShapeType="1"/>
          </p:cNvCxnSpPr>
          <p:nvPr/>
        </p:nvCxnSpPr>
        <p:spPr bwMode="auto">
          <a:xfrm rot="5400000">
            <a:off x="1108868" y="2551907"/>
            <a:ext cx="379413" cy="0"/>
          </a:xfrm>
          <a:prstGeom prst="line">
            <a:avLst/>
          </a:prstGeom>
          <a:noFill/>
          <a:ln w="31750">
            <a:solidFill>
              <a:srgbClr val="0000FF"/>
            </a:solidFill>
            <a:round/>
            <a:headEnd/>
            <a:tailEnd/>
          </a:ln>
        </p:spPr>
      </p:cxnSp>
      <p:cxnSp>
        <p:nvCxnSpPr>
          <p:cNvPr id="44044" name="Connecteur droit 66"/>
          <p:cNvCxnSpPr>
            <a:cxnSpLocks noChangeShapeType="1"/>
          </p:cNvCxnSpPr>
          <p:nvPr/>
        </p:nvCxnSpPr>
        <p:spPr bwMode="auto">
          <a:xfrm rot="5400000">
            <a:off x="1181100" y="2551113"/>
            <a:ext cx="379413" cy="1587"/>
          </a:xfrm>
          <a:prstGeom prst="line">
            <a:avLst/>
          </a:prstGeom>
          <a:noFill/>
          <a:ln w="31750">
            <a:solidFill>
              <a:srgbClr val="0000FF"/>
            </a:solidFill>
            <a:round/>
            <a:headEnd/>
            <a:tailEnd/>
          </a:ln>
        </p:spPr>
      </p:cxnSp>
      <p:grpSp>
        <p:nvGrpSpPr>
          <p:cNvPr id="6" name="Grouper 67"/>
          <p:cNvGrpSpPr>
            <a:grpSpLocks/>
          </p:cNvGrpSpPr>
          <p:nvPr/>
        </p:nvGrpSpPr>
        <p:grpSpPr bwMode="auto">
          <a:xfrm>
            <a:off x="1446213" y="2362200"/>
            <a:ext cx="153987" cy="381000"/>
            <a:chOff x="762000" y="1752600"/>
            <a:chExt cx="153194" cy="381000"/>
          </a:xfrm>
        </p:grpSpPr>
        <p:cxnSp>
          <p:nvCxnSpPr>
            <p:cNvPr id="44075" name="Connecteur droit 6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4076" name="Connecteur droit 6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4077" name="Connecteur droit 7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4046" name="Connecteur droit 76"/>
          <p:cNvCxnSpPr>
            <a:cxnSpLocks noChangeShapeType="1"/>
          </p:cNvCxnSpPr>
          <p:nvPr/>
        </p:nvCxnSpPr>
        <p:spPr bwMode="auto">
          <a:xfrm rot="5400000">
            <a:off x="1487488" y="2552700"/>
            <a:ext cx="379412" cy="1588"/>
          </a:xfrm>
          <a:prstGeom prst="line">
            <a:avLst/>
          </a:prstGeom>
          <a:noFill/>
          <a:ln w="31750">
            <a:solidFill>
              <a:srgbClr val="0000FF"/>
            </a:solidFill>
            <a:round/>
            <a:headEnd/>
            <a:tailEnd/>
          </a:ln>
        </p:spPr>
      </p:cxnSp>
      <p:cxnSp>
        <p:nvCxnSpPr>
          <p:cNvPr id="44047" name="Connecteur droit 77"/>
          <p:cNvCxnSpPr>
            <a:cxnSpLocks noChangeShapeType="1"/>
          </p:cNvCxnSpPr>
          <p:nvPr/>
        </p:nvCxnSpPr>
        <p:spPr bwMode="auto">
          <a:xfrm rot="5400000">
            <a:off x="1577181" y="2551907"/>
            <a:ext cx="379413" cy="0"/>
          </a:xfrm>
          <a:prstGeom prst="line">
            <a:avLst/>
          </a:prstGeom>
          <a:noFill/>
          <a:ln w="31750">
            <a:solidFill>
              <a:srgbClr val="0000FF"/>
            </a:solidFill>
            <a:round/>
            <a:headEnd/>
            <a:tailEnd/>
          </a:ln>
        </p:spPr>
      </p:cxnSp>
      <p:cxnSp>
        <p:nvCxnSpPr>
          <p:cNvPr id="44048" name="Connecteur droit 78"/>
          <p:cNvCxnSpPr>
            <a:cxnSpLocks noChangeShapeType="1"/>
          </p:cNvCxnSpPr>
          <p:nvPr/>
        </p:nvCxnSpPr>
        <p:spPr bwMode="auto">
          <a:xfrm rot="5400000">
            <a:off x="1674018" y="2551907"/>
            <a:ext cx="379413" cy="0"/>
          </a:xfrm>
          <a:prstGeom prst="line">
            <a:avLst/>
          </a:prstGeom>
          <a:noFill/>
          <a:ln w="31750">
            <a:solidFill>
              <a:srgbClr val="0000FF"/>
            </a:solidFill>
            <a:round/>
            <a:headEnd/>
            <a:tailEnd/>
          </a:ln>
        </p:spPr>
      </p:cxnSp>
      <p:grpSp>
        <p:nvGrpSpPr>
          <p:cNvPr id="7" name="Grouper 81"/>
          <p:cNvGrpSpPr>
            <a:grpSpLocks/>
          </p:cNvGrpSpPr>
          <p:nvPr/>
        </p:nvGrpSpPr>
        <p:grpSpPr bwMode="auto">
          <a:xfrm>
            <a:off x="4572000" y="2362200"/>
            <a:ext cx="153988" cy="381000"/>
            <a:chOff x="762000" y="1752600"/>
            <a:chExt cx="153194" cy="381000"/>
          </a:xfrm>
        </p:grpSpPr>
        <p:cxnSp>
          <p:nvCxnSpPr>
            <p:cNvPr id="44072" name="Connecteur droit 9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4073" name="Connecteur droit 9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4074" name="Connecteur droit 10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8" name="Grouper 82"/>
          <p:cNvGrpSpPr>
            <a:grpSpLocks/>
          </p:cNvGrpSpPr>
          <p:nvPr/>
        </p:nvGrpSpPr>
        <p:grpSpPr bwMode="auto">
          <a:xfrm>
            <a:off x="4799013" y="2362200"/>
            <a:ext cx="153987" cy="381000"/>
            <a:chOff x="762000" y="1752600"/>
            <a:chExt cx="153194" cy="381000"/>
          </a:xfrm>
        </p:grpSpPr>
        <p:cxnSp>
          <p:nvCxnSpPr>
            <p:cNvPr id="44069" name="Connecteur droit 95"/>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4070" name="Connecteur droit 96"/>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4071" name="Connecteur droit 97"/>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9" name="Grouper 83"/>
          <p:cNvGrpSpPr>
            <a:grpSpLocks/>
          </p:cNvGrpSpPr>
          <p:nvPr/>
        </p:nvGrpSpPr>
        <p:grpSpPr bwMode="auto">
          <a:xfrm>
            <a:off x="5027613" y="2362200"/>
            <a:ext cx="153987" cy="381000"/>
            <a:chOff x="762000" y="1752600"/>
            <a:chExt cx="153194" cy="381000"/>
          </a:xfrm>
        </p:grpSpPr>
        <p:cxnSp>
          <p:nvCxnSpPr>
            <p:cNvPr id="44066" name="Connecteur droit 92"/>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4067" name="Connecteur droit 93"/>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4068" name="Connecteur droit 94"/>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10" name="Grouper 84"/>
          <p:cNvGrpSpPr>
            <a:grpSpLocks/>
          </p:cNvGrpSpPr>
          <p:nvPr/>
        </p:nvGrpSpPr>
        <p:grpSpPr bwMode="auto">
          <a:xfrm>
            <a:off x="5256213" y="2362200"/>
            <a:ext cx="153987" cy="381000"/>
            <a:chOff x="762000" y="1752600"/>
            <a:chExt cx="153194" cy="381000"/>
          </a:xfrm>
        </p:grpSpPr>
        <p:cxnSp>
          <p:nvCxnSpPr>
            <p:cNvPr id="44063" name="Connecteur droit 89"/>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44064" name="Connecteur droit 90"/>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44065" name="Connecteur droit 91"/>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44053" name="Connecteur droit 86"/>
          <p:cNvCxnSpPr>
            <a:cxnSpLocks noChangeShapeType="1"/>
          </p:cNvCxnSpPr>
          <p:nvPr/>
        </p:nvCxnSpPr>
        <p:spPr bwMode="auto">
          <a:xfrm rot="5400000">
            <a:off x="5295901" y="2552700"/>
            <a:ext cx="379412" cy="1587"/>
          </a:xfrm>
          <a:prstGeom prst="line">
            <a:avLst/>
          </a:prstGeom>
          <a:noFill/>
          <a:ln w="31750">
            <a:solidFill>
              <a:srgbClr val="0000FF"/>
            </a:solidFill>
            <a:round/>
            <a:headEnd/>
            <a:tailEnd/>
          </a:ln>
        </p:spPr>
      </p:cxnSp>
      <p:cxnSp>
        <p:nvCxnSpPr>
          <p:cNvPr id="44054" name="Connecteur droit 87"/>
          <p:cNvCxnSpPr>
            <a:cxnSpLocks noChangeShapeType="1"/>
          </p:cNvCxnSpPr>
          <p:nvPr/>
        </p:nvCxnSpPr>
        <p:spPr bwMode="auto">
          <a:xfrm rot="5400000">
            <a:off x="5372100" y="2551113"/>
            <a:ext cx="379413" cy="1587"/>
          </a:xfrm>
          <a:prstGeom prst="line">
            <a:avLst/>
          </a:prstGeom>
          <a:noFill/>
          <a:ln w="31750">
            <a:solidFill>
              <a:srgbClr val="0000FF"/>
            </a:solidFill>
            <a:round/>
            <a:headEnd/>
            <a:tailEnd/>
          </a:ln>
        </p:spPr>
      </p:cxnSp>
      <p:cxnSp>
        <p:nvCxnSpPr>
          <p:cNvPr id="44055" name="Connecteur droit 88"/>
          <p:cNvCxnSpPr>
            <a:cxnSpLocks noChangeShapeType="1"/>
          </p:cNvCxnSpPr>
          <p:nvPr/>
        </p:nvCxnSpPr>
        <p:spPr bwMode="auto">
          <a:xfrm rot="5400000">
            <a:off x="5448300" y="2551113"/>
            <a:ext cx="379413" cy="1587"/>
          </a:xfrm>
          <a:prstGeom prst="line">
            <a:avLst/>
          </a:prstGeom>
          <a:noFill/>
          <a:ln w="31750">
            <a:solidFill>
              <a:srgbClr val="0000FF"/>
            </a:solidFill>
            <a:round/>
            <a:headEnd/>
            <a:tailEnd/>
          </a:ln>
        </p:spPr>
      </p:cxnSp>
      <p:cxnSp>
        <p:nvCxnSpPr>
          <p:cNvPr id="44056" name="Connecteur droit 101"/>
          <p:cNvCxnSpPr>
            <a:cxnSpLocks noChangeShapeType="1"/>
          </p:cNvCxnSpPr>
          <p:nvPr/>
        </p:nvCxnSpPr>
        <p:spPr bwMode="auto">
          <a:xfrm rot="5400000">
            <a:off x="5524500" y="2551113"/>
            <a:ext cx="379413" cy="1587"/>
          </a:xfrm>
          <a:prstGeom prst="line">
            <a:avLst/>
          </a:prstGeom>
          <a:noFill/>
          <a:ln w="31750">
            <a:solidFill>
              <a:srgbClr val="0000FF"/>
            </a:solidFill>
            <a:round/>
            <a:headEnd/>
            <a:tailEnd/>
          </a:ln>
        </p:spPr>
      </p:cxnSp>
      <p:pic>
        <p:nvPicPr>
          <p:cNvPr id="44057" name="Image 103" descr="RedDog.gif"/>
          <p:cNvPicPr>
            <a:picLocks noChangeAspect="1"/>
          </p:cNvPicPr>
          <p:nvPr/>
        </p:nvPicPr>
        <p:blipFill>
          <a:blip r:embed="rId2"/>
          <a:srcRect/>
          <a:stretch>
            <a:fillRect/>
          </a:stretch>
        </p:blipFill>
        <p:spPr bwMode="auto">
          <a:xfrm>
            <a:off x="990600" y="1600200"/>
            <a:ext cx="609600" cy="609600"/>
          </a:xfrm>
          <a:prstGeom prst="rect">
            <a:avLst/>
          </a:prstGeom>
          <a:noFill/>
          <a:ln w="9525">
            <a:noFill/>
            <a:miter lim="800000"/>
            <a:headEnd/>
            <a:tailEnd/>
          </a:ln>
        </p:spPr>
      </p:pic>
      <p:pic>
        <p:nvPicPr>
          <p:cNvPr id="44058" name="Image 104" descr="Woof.gif"/>
          <p:cNvPicPr>
            <a:picLocks noChangeAspect="1"/>
          </p:cNvPicPr>
          <p:nvPr/>
        </p:nvPicPr>
        <p:blipFill>
          <a:blip r:embed="rId3"/>
          <a:srcRect/>
          <a:stretch>
            <a:fillRect/>
          </a:stretch>
        </p:blipFill>
        <p:spPr bwMode="auto">
          <a:xfrm>
            <a:off x="4800600" y="1600200"/>
            <a:ext cx="609600" cy="609600"/>
          </a:xfrm>
          <a:prstGeom prst="rect">
            <a:avLst/>
          </a:prstGeom>
          <a:noFill/>
          <a:ln w="9525">
            <a:noFill/>
            <a:miter lim="800000"/>
            <a:headEnd/>
            <a:tailEnd/>
          </a:ln>
        </p:spPr>
      </p:pic>
      <p:sp>
        <p:nvSpPr>
          <p:cNvPr id="44059" name="Text Box 3"/>
          <p:cNvSpPr txBox="1">
            <a:spLocks noChangeArrowheads="1"/>
          </p:cNvSpPr>
          <p:nvPr/>
        </p:nvSpPr>
        <p:spPr bwMode="auto">
          <a:xfrm>
            <a:off x="0" y="2895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pPr>
            <a:r>
              <a:rPr lang="fr-FR" sz="2600" b="1" dirty="0" err="1">
                <a:latin typeface="Wingdings" pitchFamily="-110" charset="2"/>
                <a:ea typeface="Wingdings" pitchFamily="-110" charset="2"/>
                <a:cs typeface="Wingdings" pitchFamily="-110" charset="2"/>
              </a:rPr>
              <a:t></a:t>
            </a:r>
            <a:r>
              <a:rPr lang="fr-FR" sz="2600" b="1" dirty="0"/>
              <a:t> Au final, qu’est-ce qu’un NOMBRE DE… ?</a:t>
            </a:r>
          </a:p>
        </p:txBody>
      </p:sp>
      <p:sp>
        <p:nvSpPr>
          <p:cNvPr id="71" name="ZoneTexte 111"/>
          <p:cNvSpPr txBox="1">
            <a:spLocks noChangeArrowheads="1"/>
          </p:cNvSpPr>
          <p:nvPr/>
        </p:nvSpPr>
        <p:spPr bwMode="auto">
          <a:xfrm>
            <a:off x="0" y="5029200"/>
            <a:ext cx="9144000" cy="1062038"/>
          </a:xfrm>
          <a:prstGeom prst="rect">
            <a:avLst/>
          </a:prstGeom>
          <a:solidFill>
            <a:srgbClr val="CCFFCC"/>
          </a:solidFill>
          <a:ln w="9525">
            <a:noFill/>
            <a:miter lim="800000"/>
            <a:headEnd/>
            <a:tailEnd/>
          </a:ln>
        </p:spPr>
        <p:txBody>
          <a:bodyPr>
            <a:prstTxWarp prst="textNoShape">
              <a:avLst/>
            </a:prstTxWarp>
            <a:spAutoFit/>
          </a:bodyPr>
          <a:lstStyle/>
          <a:p>
            <a:r>
              <a:rPr lang="fr-FR" sz="2100" b="1"/>
              <a:t>Une représentation numérique utilise un système symbolique qui donne un ACCÈS DIRECT à la comparaison des quantités À 1 PRÈS (ITÉRATION DE L’UNITÉ)</a:t>
            </a:r>
          </a:p>
        </p:txBody>
      </p:sp>
      <p:sp>
        <p:nvSpPr>
          <p:cNvPr id="73" name="ZoneTexte 111"/>
          <p:cNvSpPr txBox="1">
            <a:spLocks noChangeArrowheads="1"/>
          </p:cNvSpPr>
          <p:nvPr/>
        </p:nvSpPr>
        <p:spPr bwMode="auto">
          <a:xfrm>
            <a:off x="1371600" y="5715000"/>
            <a:ext cx="5181600" cy="323850"/>
          </a:xfrm>
          <a:prstGeom prst="rect">
            <a:avLst/>
          </a:prstGeom>
          <a:solidFill>
            <a:srgbClr val="FFFF00"/>
          </a:solidFill>
          <a:ln w="9525">
            <a:noFill/>
            <a:miter lim="800000"/>
            <a:headEnd/>
            <a:tailEnd/>
          </a:ln>
        </p:spPr>
        <p:txBody>
          <a:bodyPr lIns="0" tIns="0" rIns="0" bIns="0">
            <a:prstTxWarp prst="textNoShape">
              <a:avLst/>
            </a:prstTxWarp>
            <a:spAutoFit/>
          </a:bodyPr>
          <a:lstStyle/>
          <a:p>
            <a:r>
              <a:rPr lang="fr-FR" sz="2100" b="1"/>
              <a:t>et qui donne accès aux DÉCOMPOSITIONS.</a:t>
            </a:r>
          </a:p>
        </p:txBody>
      </p:sp>
      <p:grpSp>
        <p:nvGrpSpPr>
          <p:cNvPr id="11" name="Grouper 68"/>
          <p:cNvGrpSpPr/>
          <p:nvPr/>
        </p:nvGrpSpPr>
        <p:grpSpPr>
          <a:xfrm>
            <a:off x="0" y="457200"/>
            <a:ext cx="9144000" cy="1200328"/>
            <a:chOff x="0" y="457200"/>
            <a:chExt cx="9144000" cy="1200328"/>
          </a:xfrm>
        </p:grpSpPr>
        <p:sp>
          <p:nvSpPr>
            <p:cNvPr id="70" name="Text Box 3"/>
            <p:cNvSpPr txBox="1">
              <a:spLocks noChangeArrowheads="1"/>
            </p:cNvSpPr>
            <p:nvPr/>
          </p:nvSpPr>
          <p:spPr bwMode="auto">
            <a:xfrm>
              <a:off x="0" y="533400"/>
              <a:ext cx="9144000" cy="94590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buFont typeface="Wingdings" pitchFamily="-110" charset="2"/>
                <a:buChar char=""/>
              </a:pPr>
              <a:r>
                <a:rPr lang="fr-FR" sz="2600" b="1" dirty="0" smtClean="0"/>
                <a:t>Accéder </a:t>
              </a:r>
              <a:r>
                <a:rPr lang="fr-FR" sz="2600" b="1" dirty="0"/>
                <a:t>aux </a:t>
              </a:r>
              <a:r>
                <a:rPr lang="fr-FR" sz="2600" b="1" dirty="0" smtClean="0"/>
                <a:t>QUANTITÉS</a:t>
              </a:r>
            </a:p>
            <a:p>
              <a:pPr>
                <a:lnSpc>
                  <a:spcPct val="80000"/>
                </a:lnSpc>
                <a:spcBef>
                  <a:spcPct val="50000"/>
                </a:spcBef>
                <a:buFont typeface="Wingdings" pitchFamily="-110" charset="2"/>
                <a:buChar char=""/>
              </a:pPr>
              <a:endParaRPr lang="fr-FR" sz="2600" b="1" dirty="0"/>
            </a:p>
          </p:txBody>
        </p:sp>
        <p:sp>
          <p:nvSpPr>
            <p:cNvPr id="72" name="ZoneTexte 71"/>
            <p:cNvSpPr txBox="1"/>
            <p:nvPr/>
          </p:nvSpPr>
          <p:spPr>
            <a:xfrm>
              <a:off x="0" y="457200"/>
              <a:ext cx="9144000" cy="1200328"/>
            </a:xfrm>
            <a:prstGeom prst="rect">
              <a:avLst/>
            </a:prstGeom>
            <a:noFill/>
          </p:spPr>
          <p:txBody>
            <a:bodyPr wrap="square" rtlCol="0">
              <a:spAutoFit/>
            </a:bodyPr>
            <a:lstStyle/>
            <a:p>
              <a:r>
                <a:rPr lang="fr-FR" dirty="0" smtClean="0"/>
                <a:t>                                                     </a:t>
              </a:r>
              <a:r>
                <a:rPr lang="fr-FR" b="1" dirty="0" smtClean="0"/>
                <a:t>(ce sont des grandeurs </a:t>
              </a:r>
              <a:r>
                <a:rPr lang="fr-FR" b="1" dirty="0" smtClean="0">
                  <a:solidFill>
                    <a:srgbClr val="FF0000"/>
                  </a:solidFill>
                </a:rPr>
                <a:t>exactes </a:t>
              </a:r>
              <a:r>
                <a:rPr lang="fr-FR" b="1" dirty="0" smtClean="0"/>
                <a:t>auxquelles on accède via une correspondance terme à terme)</a:t>
              </a:r>
            </a:p>
            <a:p>
              <a:r>
                <a:rPr lang="fr-FR" dirty="0" smtClean="0"/>
                <a:t>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4"/>
          <p:cNvGrpSpPr/>
          <p:nvPr/>
        </p:nvGrpSpPr>
        <p:grpSpPr>
          <a:xfrm>
            <a:off x="0" y="533400"/>
            <a:ext cx="8915400" cy="3898900"/>
            <a:chOff x="0" y="4483100"/>
            <a:chExt cx="8915400" cy="3898900"/>
          </a:xfrm>
        </p:grpSpPr>
        <p:sp>
          <p:nvSpPr>
            <p:cNvPr id="3" name="Text Box 3"/>
            <p:cNvSpPr txBox="1">
              <a:spLocks noChangeArrowheads="1"/>
            </p:cNvSpPr>
            <p:nvPr/>
          </p:nvSpPr>
          <p:spPr bwMode="auto">
            <a:xfrm>
              <a:off x="0" y="4483100"/>
              <a:ext cx="8610600" cy="584200"/>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fr-FR" sz="3200" b="1" dirty="0"/>
                <a:t>Programme maternelle (rentrée 2015)</a:t>
              </a:r>
            </a:p>
          </p:txBody>
        </p:sp>
        <p:sp>
          <p:nvSpPr>
            <p:cNvPr id="4" name="Text Box 3"/>
            <p:cNvSpPr txBox="1">
              <a:spLocks noChangeArrowheads="1"/>
            </p:cNvSpPr>
            <p:nvPr/>
          </p:nvSpPr>
          <p:spPr bwMode="auto">
            <a:xfrm>
              <a:off x="0" y="6997700"/>
              <a:ext cx="8915400" cy="1384300"/>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sz="2800" b="1" dirty="0">
                  <a:solidFill>
                    <a:srgbClr val="000000"/>
                  </a:solidFill>
                </a:rPr>
                <a:t>« Quantifier des collections jusqu’à 10 au moins ; les composer et les décomposer par manipulations effectives puis mentales »</a:t>
              </a:r>
            </a:p>
          </p:txBody>
        </p:sp>
      </p:grpSp>
      <p:sp>
        <p:nvSpPr>
          <p:cNvPr id="5" name="Text Box 3"/>
          <p:cNvSpPr txBox="1">
            <a:spLocks noChangeArrowheads="1"/>
          </p:cNvSpPr>
          <p:nvPr/>
        </p:nvSpPr>
        <p:spPr bwMode="auto">
          <a:xfrm>
            <a:off x="0" y="1600200"/>
            <a:ext cx="8915400" cy="954107"/>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sz="2800" b="1" dirty="0">
                <a:solidFill>
                  <a:srgbClr val="000000"/>
                </a:solidFill>
              </a:rPr>
              <a:t>« Les activités de dénombrement doivent éviter le </a:t>
            </a:r>
            <a:r>
              <a:rPr lang="fr-FR" sz="2800" b="1" dirty="0" err="1"/>
              <a:t>comptage-numérotage</a:t>
            </a:r>
            <a:r>
              <a:rPr lang="fr-FR" sz="2800" b="1" dirty="0" smtClean="0"/>
              <a:t> </a:t>
            </a:r>
            <a:r>
              <a:rPr lang="fr-FR" sz="2800" b="1" dirty="0" smtClean="0">
                <a:solidFill>
                  <a:srgbClr val="000000"/>
                </a:solidFill>
              </a:rPr>
              <a:t>… »</a:t>
            </a:r>
            <a:endParaRPr lang="fr-FR" b="1" dirty="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Image 3" descr="Image 1.png"/>
          <p:cNvPicPr>
            <a:picLocks noChangeAspect="1"/>
          </p:cNvPicPr>
          <p:nvPr/>
        </p:nvPicPr>
        <p:blipFill>
          <a:blip r:embed="rId2"/>
          <a:srcRect/>
          <a:stretch>
            <a:fillRect/>
          </a:stretch>
        </p:blipFill>
        <p:spPr bwMode="auto">
          <a:xfrm>
            <a:off x="425450" y="228600"/>
            <a:ext cx="8293100" cy="6400800"/>
          </a:xfrm>
          <a:prstGeom prst="rect">
            <a:avLst/>
          </a:prstGeom>
          <a:noFill/>
          <a:ln w="9525">
            <a:noFill/>
            <a:miter lim="800000"/>
            <a:headEnd/>
            <a:tailEnd/>
          </a:ln>
        </p:spPr>
      </p:pic>
      <p:cxnSp>
        <p:nvCxnSpPr>
          <p:cNvPr id="39939" name="Connecteur droit 7"/>
          <p:cNvCxnSpPr>
            <a:cxnSpLocks noChangeShapeType="1"/>
          </p:cNvCxnSpPr>
          <p:nvPr/>
        </p:nvCxnSpPr>
        <p:spPr bwMode="auto">
          <a:xfrm rot="5400000" flipH="1" flipV="1">
            <a:off x="5524501" y="1866900"/>
            <a:ext cx="1295400" cy="3175"/>
          </a:xfrm>
          <a:prstGeom prst="line">
            <a:avLst/>
          </a:prstGeom>
          <a:noFill/>
          <a:ln w="25400">
            <a:solidFill>
              <a:srgbClr val="FF0000"/>
            </a:solidFill>
            <a:round/>
            <a:headEnd/>
            <a:tailEnd/>
          </a:ln>
        </p:spPr>
      </p:cxnSp>
      <p:cxnSp>
        <p:nvCxnSpPr>
          <p:cNvPr id="39940" name="Connecteur droit 9"/>
          <p:cNvCxnSpPr>
            <a:cxnSpLocks noChangeShapeType="1"/>
          </p:cNvCxnSpPr>
          <p:nvPr/>
        </p:nvCxnSpPr>
        <p:spPr bwMode="auto">
          <a:xfrm rot="5400000" flipH="1" flipV="1">
            <a:off x="4761707" y="5447506"/>
            <a:ext cx="1295400" cy="1587"/>
          </a:xfrm>
          <a:prstGeom prst="line">
            <a:avLst/>
          </a:prstGeom>
          <a:noFill/>
          <a:ln w="25400">
            <a:solidFill>
              <a:srgbClr val="FF0000"/>
            </a:solidFill>
            <a:round/>
            <a:headEnd/>
            <a:tailEnd/>
          </a:ln>
        </p:spPr>
      </p:cxnSp>
      <p:cxnSp>
        <p:nvCxnSpPr>
          <p:cNvPr id="39941" name="Connecteur droit 6"/>
          <p:cNvCxnSpPr>
            <a:cxnSpLocks noChangeShapeType="1"/>
          </p:cNvCxnSpPr>
          <p:nvPr/>
        </p:nvCxnSpPr>
        <p:spPr bwMode="auto">
          <a:xfrm rot="5400000" flipH="1" flipV="1">
            <a:off x="4916488" y="3617912"/>
            <a:ext cx="1295400" cy="3175"/>
          </a:xfrm>
          <a:prstGeom prst="line">
            <a:avLst/>
          </a:prstGeom>
          <a:noFill/>
          <a:ln w="25400">
            <a:solidFill>
              <a:srgbClr val="FF0000"/>
            </a:solidFill>
            <a:round/>
            <a:headEnd/>
            <a:tailEnd/>
          </a:ln>
        </p:spPr>
      </p:cxnSp>
      <p:sp>
        <p:nvSpPr>
          <p:cNvPr id="39942" name="Rectangle 6"/>
          <p:cNvSpPr>
            <a:spLocks noChangeArrowheads="1"/>
          </p:cNvSpPr>
          <p:nvPr/>
        </p:nvSpPr>
        <p:spPr bwMode="auto">
          <a:xfrm>
            <a:off x="304800" y="2514600"/>
            <a:ext cx="8305800" cy="2286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9943" name="Rectangle 7"/>
          <p:cNvSpPr>
            <a:spLocks noChangeArrowheads="1"/>
          </p:cNvSpPr>
          <p:nvPr/>
        </p:nvSpPr>
        <p:spPr bwMode="auto">
          <a:xfrm>
            <a:off x="457200" y="4191000"/>
            <a:ext cx="8305800" cy="3048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9944" name="Rectangle 8"/>
          <p:cNvSpPr>
            <a:spLocks noChangeArrowheads="1"/>
          </p:cNvSpPr>
          <p:nvPr/>
        </p:nvSpPr>
        <p:spPr bwMode="auto">
          <a:xfrm>
            <a:off x="609600" y="5943600"/>
            <a:ext cx="8305800" cy="457200"/>
          </a:xfrm>
          <a:prstGeom prst="rect">
            <a:avLst/>
          </a:prstGeom>
          <a:solidFill>
            <a:schemeClr val="bg1"/>
          </a:solidFill>
          <a:ln w="9525">
            <a:noFill/>
            <a:round/>
            <a:headEnd/>
            <a:tailEnd/>
          </a:ln>
        </p:spPr>
        <p:txBody>
          <a:bodyPr>
            <a:prstTxWarp prst="textNoShape">
              <a:avLst/>
            </a:prstTxWarp>
          </a:bodyPr>
          <a:lstStyle/>
          <a:p>
            <a:endParaRPr lang="fr-FR"/>
          </a:p>
        </p:txBody>
      </p:sp>
      <p:grpSp>
        <p:nvGrpSpPr>
          <p:cNvPr id="2" name="Grouper 9"/>
          <p:cNvGrpSpPr>
            <a:grpSpLocks/>
          </p:cNvGrpSpPr>
          <p:nvPr/>
        </p:nvGrpSpPr>
        <p:grpSpPr bwMode="auto">
          <a:xfrm>
            <a:off x="5181600" y="1828800"/>
            <a:ext cx="1981200" cy="533400"/>
            <a:chOff x="5181600" y="1828800"/>
            <a:chExt cx="1981202" cy="533400"/>
          </a:xfrm>
        </p:grpSpPr>
        <p:cxnSp>
          <p:nvCxnSpPr>
            <p:cNvPr id="39953" name="Connecteur droit 4"/>
            <p:cNvCxnSpPr>
              <a:cxnSpLocks noChangeShapeType="1"/>
            </p:cNvCxnSpPr>
            <p:nvPr/>
          </p:nvCxnSpPr>
          <p:spPr bwMode="auto">
            <a:xfrm rot="5400000" flipH="1" flipV="1">
              <a:off x="4914901" y="2095499"/>
              <a:ext cx="533400" cy="2"/>
            </a:xfrm>
            <a:prstGeom prst="line">
              <a:avLst/>
            </a:prstGeom>
            <a:noFill/>
            <a:ln w="25400">
              <a:solidFill>
                <a:srgbClr val="FF0000"/>
              </a:solidFill>
              <a:prstDash val="sysDash"/>
              <a:round/>
              <a:headEnd/>
              <a:tailEnd/>
            </a:ln>
          </p:spPr>
        </p:cxnSp>
        <p:cxnSp>
          <p:nvCxnSpPr>
            <p:cNvPr id="39954" name="Connecteur droit 8"/>
            <p:cNvCxnSpPr>
              <a:cxnSpLocks noChangeShapeType="1"/>
            </p:cNvCxnSpPr>
            <p:nvPr/>
          </p:nvCxnSpPr>
          <p:spPr bwMode="auto">
            <a:xfrm rot="5400000" flipH="1" flipV="1">
              <a:off x="6896101" y="2095499"/>
              <a:ext cx="533400" cy="2"/>
            </a:xfrm>
            <a:prstGeom prst="line">
              <a:avLst/>
            </a:prstGeom>
            <a:noFill/>
            <a:ln w="25400">
              <a:solidFill>
                <a:srgbClr val="FF0000"/>
              </a:solidFill>
              <a:prstDash val="sysDash"/>
              <a:round/>
              <a:headEnd/>
              <a:tailEnd/>
            </a:ln>
          </p:spPr>
        </p:cxnSp>
      </p:grpSp>
      <p:sp>
        <p:nvSpPr>
          <p:cNvPr id="39946" name="Rectangle 11"/>
          <p:cNvSpPr>
            <a:spLocks noChangeArrowheads="1"/>
          </p:cNvSpPr>
          <p:nvPr/>
        </p:nvSpPr>
        <p:spPr bwMode="auto">
          <a:xfrm>
            <a:off x="533400" y="685800"/>
            <a:ext cx="609600" cy="15240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9947" name="Rectangle 12"/>
          <p:cNvSpPr>
            <a:spLocks noChangeArrowheads="1"/>
          </p:cNvSpPr>
          <p:nvPr/>
        </p:nvSpPr>
        <p:spPr bwMode="auto">
          <a:xfrm>
            <a:off x="609600" y="27432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9948" name="Rectangle 13"/>
          <p:cNvSpPr>
            <a:spLocks noChangeArrowheads="1"/>
          </p:cNvSpPr>
          <p:nvPr/>
        </p:nvSpPr>
        <p:spPr bwMode="auto">
          <a:xfrm>
            <a:off x="609600" y="4495800"/>
            <a:ext cx="609600" cy="1219200"/>
          </a:xfrm>
          <a:prstGeom prst="rect">
            <a:avLst/>
          </a:prstGeom>
          <a:solidFill>
            <a:schemeClr val="bg1"/>
          </a:solidFill>
          <a:ln w="9525">
            <a:noFill/>
            <a:round/>
            <a:headEnd/>
            <a:tailEnd/>
          </a:ln>
        </p:spPr>
        <p:txBody>
          <a:bodyPr>
            <a:prstTxWarp prst="textNoShape">
              <a:avLst/>
            </a:prstTxWarp>
          </a:bodyPr>
          <a:lstStyle/>
          <a:p>
            <a:endParaRPr lang="fr-FR"/>
          </a:p>
        </p:txBody>
      </p:sp>
      <p:sp>
        <p:nvSpPr>
          <p:cNvPr id="39949" name="Double flèche horizontale 13"/>
          <p:cNvSpPr>
            <a:spLocks noChangeArrowheads="1"/>
          </p:cNvSpPr>
          <p:nvPr/>
        </p:nvSpPr>
        <p:spPr bwMode="auto">
          <a:xfrm>
            <a:off x="5562600" y="3505200"/>
            <a:ext cx="622300" cy="76200"/>
          </a:xfrm>
          <a:prstGeom prst="leftRightArrow">
            <a:avLst>
              <a:gd name="adj1" fmla="val 50000"/>
              <a:gd name="adj2" fmla="val 49945"/>
            </a:avLst>
          </a:prstGeom>
          <a:solidFill>
            <a:schemeClr val="tx1"/>
          </a:solidFill>
          <a:ln w="9525">
            <a:solidFill>
              <a:schemeClr val="tx1"/>
            </a:solidFill>
            <a:round/>
            <a:headEnd/>
            <a:tailEnd/>
          </a:ln>
        </p:spPr>
        <p:txBody>
          <a:bodyPr>
            <a:prstTxWarp prst="textNoShape">
              <a:avLst/>
            </a:prstTxWarp>
          </a:bodyPr>
          <a:lstStyle/>
          <a:p>
            <a:endParaRPr lang="fr-FR"/>
          </a:p>
        </p:txBody>
      </p:sp>
      <p:sp>
        <p:nvSpPr>
          <p:cNvPr id="39950" name="ZoneTexte 17"/>
          <p:cNvSpPr txBox="1">
            <a:spLocks noChangeArrowheads="1"/>
          </p:cNvSpPr>
          <p:nvPr/>
        </p:nvSpPr>
        <p:spPr bwMode="auto">
          <a:xfrm>
            <a:off x="0" y="6019800"/>
            <a:ext cx="9144000" cy="830263"/>
          </a:xfrm>
          <a:prstGeom prst="rect">
            <a:avLst/>
          </a:prstGeom>
          <a:solidFill>
            <a:srgbClr val="CCFFCC"/>
          </a:solidFill>
          <a:ln w="9525">
            <a:noFill/>
            <a:miter lim="800000"/>
            <a:headEnd/>
            <a:tailEnd/>
          </a:ln>
        </p:spPr>
        <p:txBody>
          <a:bodyPr>
            <a:prstTxWarp prst="textNoShape">
              <a:avLst/>
            </a:prstTxWarp>
            <a:spAutoFit/>
          </a:bodyPr>
          <a:lstStyle/>
          <a:p>
            <a:r>
              <a:rPr lang="fr-FR" sz="2300" b="1"/>
              <a:t>DEPP (2008) Lire, écrire, compter : les performances des élèves de CM2 à vingt ans d’intervalle 1987-2007. Note d’information 08.38</a:t>
            </a:r>
          </a:p>
        </p:txBody>
      </p:sp>
      <p:sp>
        <p:nvSpPr>
          <p:cNvPr id="39951" name="ZoneTexte 18"/>
          <p:cNvSpPr txBox="1">
            <a:spLocks noChangeArrowheads="1"/>
          </p:cNvSpPr>
          <p:nvPr/>
        </p:nvSpPr>
        <p:spPr bwMode="auto">
          <a:xfrm>
            <a:off x="5638800" y="3124200"/>
            <a:ext cx="2590800" cy="369888"/>
          </a:xfrm>
          <a:prstGeom prst="rect">
            <a:avLst/>
          </a:prstGeom>
          <a:noFill/>
          <a:ln w="9525">
            <a:noFill/>
            <a:miter lim="800000"/>
            <a:headEnd/>
            <a:tailEnd/>
          </a:ln>
        </p:spPr>
        <p:txBody>
          <a:bodyPr>
            <a:prstTxWarp prst="textNoShape">
              <a:avLst/>
            </a:prstTxWarp>
            <a:spAutoFit/>
          </a:bodyPr>
          <a:lstStyle/>
          <a:p>
            <a:r>
              <a:rPr lang="fr-FR" sz="1800" b="1"/>
              <a:t>2/3 de l’écart-type initial</a:t>
            </a:r>
          </a:p>
        </p:txBody>
      </p:sp>
      <p:cxnSp>
        <p:nvCxnSpPr>
          <p:cNvPr id="39952" name="Connecteur droit 22"/>
          <p:cNvCxnSpPr>
            <a:cxnSpLocks noChangeShapeType="1"/>
          </p:cNvCxnSpPr>
          <p:nvPr/>
        </p:nvCxnSpPr>
        <p:spPr bwMode="auto">
          <a:xfrm rot="5400000">
            <a:off x="5374482" y="3315494"/>
            <a:ext cx="1600200" cy="1587"/>
          </a:xfrm>
          <a:prstGeom prst="line">
            <a:avLst/>
          </a:prstGeom>
          <a:noFill/>
          <a:ln w="9525">
            <a:solidFill>
              <a:schemeClr val="tx1"/>
            </a:solidFill>
            <a:prstDash val="dash"/>
            <a:round/>
            <a:headEnd/>
            <a:tailEnd/>
          </a:ln>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 name="ZoneTexte 15"/>
          <p:cNvSpPr txBox="1">
            <a:spLocks noChangeArrowheads="1"/>
          </p:cNvSpPr>
          <p:nvPr/>
        </p:nvSpPr>
        <p:spPr bwMode="auto">
          <a:xfrm>
            <a:off x="0" y="0"/>
            <a:ext cx="9144000" cy="1569660"/>
          </a:xfrm>
          <a:prstGeom prst="rect">
            <a:avLst/>
          </a:prstGeom>
          <a:solidFill>
            <a:srgbClr val="FFFF00"/>
          </a:solidFill>
          <a:ln w="9525">
            <a:noFill/>
            <a:miter lim="800000"/>
            <a:headEnd/>
            <a:tailEnd/>
          </a:ln>
        </p:spPr>
        <p:txBody>
          <a:bodyPr>
            <a:prstTxWarp prst="textNoShape">
              <a:avLst/>
            </a:prstTxWarp>
            <a:spAutoFit/>
          </a:bodyPr>
          <a:lstStyle/>
          <a:p>
            <a:r>
              <a:rPr lang="fr-FR" b="1" dirty="0"/>
              <a:t>Question </a:t>
            </a:r>
            <a:r>
              <a:rPr lang="fr-FR" b="1" dirty="0" smtClean="0"/>
              <a:t>: mettre la notion de quantité du côté de l’usage de la correspondance terme à terme et considérer l’ </a:t>
            </a:r>
            <a:r>
              <a:rPr lang="fr-FR" sz="2200" b="1" cap="all" dirty="0" smtClean="0"/>
              <a:t>itération de l’unité </a:t>
            </a:r>
            <a:r>
              <a:rPr lang="fr-FR" b="1" dirty="0" smtClean="0"/>
              <a:t>comme une propriété fondamentale du nombre fait-il l’unanimité </a:t>
            </a:r>
            <a:r>
              <a:rPr lang="fr-FR" b="1" dirty="0"/>
              <a:t>?</a:t>
            </a:r>
          </a:p>
        </p:txBody>
      </p:sp>
      <p:sp>
        <p:nvSpPr>
          <p:cNvPr id="66" name="ZoneTexte 65"/>
          <p:cNvSpPr txBox="1">
            <a:spLocks noChangeArrowheads="1"/>
          </p:cNvSpPr>
          <p:nvPr/>
        </p:nvSpPr>
        <p:spPr bwMode="auto">
          <a:xfrm>
            <a:off x="0" y="2646362"/>
            <a:ext cx="9144000" cy="1392238"/>
          </a:xfrm>
          <a:prstGeom prst="rect">
            <a:avLst/>
          </a:prstGeom>
          <a:solidFill>
            <a:srgbClr val="CCFFCC"/>
          </a:solidFill>
          <a:ln w="9525">
            <a:noFill/>
            <a:miter lim="800000"/>
            <a:headEnd/>
            <a:tailEnd/>
          </a:ln>
        </p:spPr>
        <p:txBody>
          <a:bodyPr tIns="140400" bIns="140400">
            <a:prstTxWarp prst="textNoShape">
              <a:avLst/>
            </a:prstTxWarp>
            <a:spAutoFit/>
          </a:bodyPr>
          <a:lstStyle/>
          <a:p>
            <a:r>
              <a:rPr lang="fr-FR" b="1" dirty="0"/>
              <a:t>Izard V., Pica P., </a:t>
            </a:r>
            <a:r>
              <a:rPr lang="fr-FR" b="1" dirty="0" err="1"/>
              <a:t>Spelke</a:t>
            </a:r>
            <a:r>
              <a:rPr lang="fr-FR" b="1" dirty="0"/>
              <a:t> E. et Dehaene S. (2008) : Exact </a:t>
            </a:r>
            <a:r>
              <a:rPr lang="fr-FR" b="1" dirty="0" err="1"/>
              <a:t>equality</a:t>
            </a:r>
            <a:r>
              <a:rPr lang="fr-FR" b="1" dirty="0"/>
              <a:t> and </a:t>
            </a:r>
            <a:r>
              <a:rPr lang="fr-FR" b="1" dirty="0" err="1"/>
              <a:t>successor</a:t>
            </a:r>
            <a:r>
              <a:rPr lang="fr-FR" b="1" dirty="0"/>
              <a:t> fonction : </a:t>
            </a:r>
            <a:r>
              <a:rPr lang="fr-FR" b="1" dirty="0" err="1"/>
              <a:t>Two</a:t>
            </a:r>
            <a:r>
              <a:rPr lang="fr-FR" b="1" dirty="0"/>
              <a:t> Key Concepts on the </a:t>
            </a:r>
            <a:r>
              <a:rPr lang="fr-FR" b="1" dirty="0" err="1"/>
              <a:t>Path</a:t>
            </a:r>
            <a:r>
              <a:rPr lang="fr-FR" b="1" dirty="0"/>
              <a:t> </a:t>
            </a:r>
            <a:r>
              <a:rPr lang="fr-FR" b="1" dirty="0" err="1"/>
              <a:t>towards</a:t>
            </a:r>
            <a:r>
              <a:rPr lang="fr-FR" b="1" dirty="0"/>
              <a:t> </a:t>
            </a:r>
            <a:r>
              <a:rPr lang="fr-FR" b="1" dirty="0" err="1"/>
              <a:t>Understanding</a:t>
            </a:r>
            <a:r>
              <a:rPr lang="fr-FR" b="1" dirty="0"/>
              <a:t> Exact </a:t>
            </a:r>
            <a:r>
              <a:rPr lang="fr-FR" b="1" dirty="0" err="1"/>
              <a:t>Numbers</a:t>
            </a:r>
            <a:r>
              <a:rPr lang="fr-FR" b="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10" name="ZoneTexte 16"/>
          <p:cNvSpPr txBox="1">
            <a:spLocks noChangeArrowheads="1"/>
          </p:cNvSpPr>
          <p:nvPr/>
        </p:nvSpPr>
        <p:spPr bwMode="auto">
          <a:xfrm>
            <a:off x="0" y="0"/>
            <a:ext cx="9144000" cy="914400"/>
          </a:xfrm>
          <a:prstGeom prst="rect">
            <a:avLst/>
          </a:prstGeom>
          <a:solidFill>
            <a:srgbClr val="FFFF00"/>
          </a:solidFill>
          <a:ln w="9525">
            <a:noFill/>
            <a:miter lim="800000"/>
            <a:headEnd/>
            <a:tailEnd/>
          </a:ln>
        </p:spPr>
        <p:txBody>
          <a:bodyPr>
            <a:prstTxWarp prst="textNoShape">
              <a:avLst/>
            </a:prstTxWarp>
          </a:bodyPr>
          <a:lstStyle/>
          <a:p>
            <a:r>
              <a:rPr lang="fr-FR" b="1" dirty="0"/>
              <a:t>MAIS :</a:t>
            </a:r>
            <a:r>
              <a:rPr lang="fr-FR" b="1" dirty="0" smtClean="0"/>
              <a:t> </a:t>
            </a:r>
            <a:r>
              <a:rPr lang="fr-FR" b="1" dirty="0" smtClean="0">
                <a:solidFill>
                  <a:srgbClr val="FF0000"/>
                </a:solidFill>
              </a:rPr>
              <a:t>se méfier </a:t>
            </a:r>
            <a:r>
              <a:rPr lang="fr-FR" b="1" dirty="0" smtClean="0"/>
              <a:t>lorsque des situations sont décrites comme permettant de </a:t>
            </a:r>
            <a:r>
              <a:rPr lang="fr-FR" b="1" i="1" dirty="0" smtClean="0"/>
              <a:t>«</a:t>
            </a:r>
            <a:r>
              <a:rPr lang="fr-FR" b="1" i="1" dirty="0"/>
              <a:t> construire le </a:t>
            </a:r>
            <a:r>
              <a:rPr lang="fr-FR" b="1" i="1" dirty="0">
                <a:solidFill>
                  <a:srgbClr val="FF0000"/>
                </a:solidFill>
              </a:rPr>
              <a:t>nombre </a:t>
            </a:r>
            <a:r>
              <a:rPr lang="fr-FR" b="1" i="1" dirty="0"/>
              <a:t>comme mémoire de la quantité »</a:t>
            </a:r>
          </a:p>
        </p:txBody>
      </p:sp>
      <p:grpSp>
        <p:nvGrpSpPr>
          <p:cNvPr id="2" name="Grouper 16"/>
          <p:cNvGrpSpPr>
            <a:grpSpLocks/>
          </p:cNvGrpSpPr>
          <p:nvPr/>
        </p:nvGrpSpPr>
        <p:grpSpPr bwMode="auto">
          <a:xfrm>
            <a:off x="685800" y="3678238"/>
            <a:ext cx="7848600" cy="1427162"/>
            <a:chOff x="685800" y="4293740"/>
            <a:chExt cx="7848600" cy="1427610"/>
          </a:xfrm>
        </p:grpSpPr>
        <p:pic>
          <p:nvPicPr>
            <p:cNvPr id="16" name="Image 3"/>
            <p:cNvPicPr>
              <a:picLocks noChangeAspect="1"/>
            </p:cNvPicPr>
            <p:nvPr/>
          </p:nvPicPr>
          <p:blipFill>
            <a:blip r:embed="rId3"/>
            <a:srcRect/>
            <a:stretch>
              <a:fillRect/>
            </a:stretch>
          </p:blipFill>
          <p:spPr bwMode="auto">
            <a:xfrm>
              <a:off x="685800" y="4444772"/>
              <a:ext cx="990600" cy="1276578"/>
            </a:xfrm>
            <a:prstGeom prst="rect">
              <a:avLst/>
            </a:prstGeom>
            <a:noFill/>
            <a:ln w="9525">
              <a:noFill/>
              <a:miter lim="800000"/>
              <a:headEnd/>
              <a:tailEnd/>
            </a:ln>
          </p:spPr>
        </p:pic>
        <p:pic>
          <p:nvPicPr>
            <p:cNvPr id="17" name="Image 4"/>
            <p:cNvPicPr>
              <a:picLocks noChangeAspect="1"/>
            </p:cNvPicPr>
            <p:nvPr/>
          </p:nvPicPr>
          <p:blipFill>
            <a:blip r:embed="rId3"/>
            <a:srcRect/>
            <a:stretch>
              <a:fillRect/>
            </a:stretch>
          </p:blipFill>
          <p:spPr bwMode="auto">
            <a:xfrm>
              <a:off x="1828800" y="4419600"/>
              <a:ext cx="990600" cy="1276578"/>
            </a:xfrm>
            <a:prstGeom prst="rect">
              <a:avLst/>
            </a:prstGeom>
            <a:noFill/>
            <a:ln w="9525">
              <a:noFill/>
              <a:miter lim="800000"/>
              <a:headEnd/>
              <a:tailEnd/>
            </a:ln>
          </p:spPr>
        </p:pic>
        <p:pic>
          <p:nvPicPr>
            <p:cNvPr id="19" name="Image 5"/>
            <p:cNvPicPr>
              <a:picLocks noChangeAspect="1"/>
            </p:cNvPicPr>
            <p:nvPr/>
          </p:nvPicPr>
          <p:blipFill>
            <a:blip r:embed="rId3"/>
            <a:srcRect/>
            <a:stretch>
              <a:fillRect/>
            </a:stretch>
          </p:blipFill>
          <p:spPr bwMode="auto">
            <a:xfrm>
              <a:off x="2971800" y="4394428"/>
              <a:ext cx="990600" cy="1276578"/>
            </a:xfrm>
            <a:prstGeom prst="rect">
              <a:avLst/>
            </a:prstGeom>
            <a:noFill/>
            <a:ln w="9525">
              <a:noFill/>
              <a:miter lim="800000"/>
              <a:headEnd/>
              <a:tailEnd/>
            </a:ln>
          </p:spPr>
        </p:pic>
        <p:pic>
          <p:nvPicPr>
            <p:cNvPr id="20" name="Image 6"/>
            <p:cNvPicPr>
              <a:picLocks noChangeAspect="1"/>
            </p:cNvPicPr>
            <p:nvPr/>
          </p:nvPicPr>
          <p:blipFill>
            <a:blip r:embed="rId3"/>
            <a:srcRect/>
            <a:stretch>
              <a:fillRect/>
            </a:stretch>
          </p:blipFill>
          <p:spPr bwMode="auto">
            <a:xfrm>
              <a:off x="4114800" y="4369256"/>
              <a:ext cx="990600" cy="1276578"/>
            </a:xfrm>
            <a:prstGeom prst="rect">
              <a:avLst/>
            </a:prstGeom>
            <a:noFill/>
            <a:ln w="9525">
              <a:noFill/>
              <a:miter lim="800000"/>
              <a:headEnd/>
              <a:tailEnd/>
            </a:ln>
          </p:spPr>
        </p:pic>
        <p:pic>
          <p:nvPicPr>
            <p:cNvPr id="21" name="Image 7"/>
            <p:cNvPicPr>
              <a:picLocks noChangeAspect="1"/>
            </p:cNvPicPr>
            <p:nvPr/>
          </p:nvPicPr>
          <p:blipFill>
            <a:blip r:embed="rId3"/>
            <a:srcRect/>
            <a:stretch>
              <a:fillRect/>
            </a:stretch>
          </p:blipFill>
          <p:spPr bwMode="auto">
            <a:xfrm>
              <a:off x="5257800" y="4344084"/>
              <a:ext cx="990600" cy="1276578"/>
            </a:xfrm>
            <a:prstGeom prst="rect">
              <a:avLst/>
            </a:prstGeom>
            <a:noFill/>
            <a:ln w="9525">
              <a:noFill/>
              <a:miter lim="800000"/>
              <a:headEnd/>
              <a:tailEnd/>
            </a:ln>
          </p:spPr>
        </p:pic>
        <p:pic>
          <p:nvPicPr>
            <p:cNvPr id="22" name="Image 8"/>
            <p:cNvPicPr>
              <a:picLocks noChangeAspect="1"/>
            </p:cNvPicPr>
            <p:nvPr/>
          </p:nvPicPr>
          <p:blipFill>
            <a:blip r:embed="rId3"/>
            <a:srcRect/>
            <a:stretch>
              <a:fillRect/>
            </a:stretch>
          </p:blipFill>
          <p:spPr bwMode="auto">
            <a:xfrm>
              <a:off x="6400800" y="4318912"/>
              <a:ext cx="990600" cy="1276578"/>
            </a:xfrm>
            <a:prstGeom prst="rect">
              <a:avLst/>
            </a:prstGeom>
            <a:noFill/>
            <a:ln w="9525">
              <a:noFill/>
              <a:miter lim="800000"/>
              <a:headEnd/>
              <a:tailEnd/>
            </a:ln>
          </p:spPr>
        </p:pic>
        <p:pic>
          <p:nvPicPr>
            <p:cNvPr id="23" name="Image 9"/>
            <p:cNvPicPr>
              <a:picLocks noChangeAspect="1"/>
            </p:cNvPicPr>
            <p:nvPr/>
          </p:nvPicPr>
          <p:blipFill>
            <a:blip r:embed="rId3"/>
            <a:srcRect/>
            <a:stretch>
              <a:fillRect/>
            </a:stretch>
          </p:blipFill>
          <p:spPr bwMode="auto">
            <a:xfrm>
              <a:off x="7543800" y="4293740"/>
              <a:ext cx="990600" cy="127657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16"/>
          <p:cNvGrpSpPr>
            <a:grpSpLocks/>
          </p:cNvGrpSpPr>
          <p:nvPr/>
        </p:nvGrpSpPr>
        <p:grpSpPr bwMode="auto">
          <a:xfrm>
            <a:off x="685800" y="3678238"/>
            <a:ext cx="7848600" cy="1427162"/>
            <a:chOff x="685800" y="4293740"/>
            <a:chExt cx="7848600" cy="1427610"/>
          </a:xfrm>
        </p:grpSpPr>
        <p:pic>
          <p:nvPicPr>
            <p:cNvPr id="47111" name="Image 3"/>
            <p:cNvPicPr>
              <a:picLocks noChangeAspect="1"/>
            </p:cNvPicPr>
            <p:nvPr/>
          </p:nvPicPr>
          <p:blipFill>
            <a:blip r:embed="rId3"/>
            <a:srcRect/>
            <a:stretch>
              <a:fillRect/>
            </a:stretch>
          </p:blipFill>
          <p:spPr bwMode="auto">
            <a:xfrm>
              <a:off x="685800" y="4444772"/>
              <a:ext cx="990600" cy="1276578"/>
            </a:xfrm>
            <a:prstGeom prst="rect">
              <a:avLst/>
            </a:prstGeom>
            <a:noFill/>
            <a:ln w="9525">
              <a:noFill/>
              <a:miter lim="800000"/>
              <a:headEnd/>
              <a:tailEnd/>
            </a:ln>
          </p:spPr>
        </p:pic>
        <p:pic>
          <p:nvPicPr>
            <p:cNvPr id="47112" name="Image 4"/>
            <p:cNvPicPr>
              <a:picLocks noChangeAspect="1"/>
            </p:cNvPicPr>
            <p:nvPr/>
          </p:nvPicPr>
          <p:blipFill>
            <a:blip r:embed="rId3"/>
            <a:srcRect/>
            <a:stretch>
              <a:fillRect/>
            </a:stretch>
          </p:blipFill>
          <p:spPr bwMode="auto">
            <a:xfrm>
              <a:off x="1828800" y="4419600"/>
              <a:ext cx="990600" cy="1276578"/>
            </a:xfrm>
            <a:prstGeom prst="rect">
              <a:avLst/>
            </a:prstGeom>
            <a:noFill/>
            <a:ln w="9525">
              <a:noFill/>
              <a:miter lim="800000"/>
              <a:headEnd/>
              <a:tailEnd/>
            </a:ln>
          </p:spPr>
        </p:pic>
        <p:pic>
          <p:nvPicPr>
            <p:cNvPr id="47113" name="Image 5"/>
            <p:cNvPicPr>
              <a:picLocks noChangeAspect="1"/>
            </p:cNvPicPr>
            <p:nvPr/>
          </p:nvPicPr>
          <p:blipFill>
            <a:blip r:embed="rId3"/>
            <a:srcRect/>
            <a:stretch>
              <a:fillRect/>
            </a:stretch>
          </p:blipFill>
          <p:spPr bwMode="auto">
            <a:xfrm>
              <a:off x="2971800" y="4394428"/>
              <a:ext cx="990600" cy="1276578"/>
            </a:xfrm>
            <a:prstGeom prst="rect">
              <a:avLst/>
            </a:prstGeom>
            <a:noFill/>
            <a:ln w="9525">
              <a:noFill/>
              <a:miter lim="800000"/>
              <a:headEnd/>
              <a:tailEnd/>
            </a:ln>
          </p:spPr>
        </p:pic>
        <p:pic>
          <p:nvPicPr>
            <p:cNvPr id="47114" name="Image 6"/>
            <p:cNvPicPr>
              <a:picLocks noChangeAspect="1"/>
            </p:cNvPicPr>
            <p:nvPr/>
          </p:nvPicPr>
          <p:blipFill>
            <a:blip r:embed="rId3"/>
            <a:srcRect/>
            <a:stretch>
              <a:fillRect/>
            </a:stretch>
          </p:blipFill>
          <p:spPr bwMode="auto">
            <a:xfrm>
              <a:off x="4114800" y="4369256"/>
              <a:ext cx="990600" cy="1276578"/>
            </a:xfrm>
            <a:prstGeom prst="rect">
              <a:avLst/>
            </a:prstGeom>
            <a:noFill/>
            <a:ln w="9525">
              <a:noFill/>
              <a:miter lim="800000"/>
              <a:headEnd/>
              <a:tailEnd/>
            </a:ln>
          </p:spPr>
        </p:pic>
        <p:pic>
          <p:nvPicPr>
            <p:cNvPr id="47115" name="Image 7"/>
            <p:cNvPicPr>
              <a:picLocks noChangeAspect="1"/>
            </p:cNvPicPr>
            <p:nvPr/>
          </p:nvPicPr>
          <p:blipFill>
            <a:blip r:embed="rId3"/>
            <a:srcRect/>
            <a:stretch>
              <a:fillRect/>
            </a:stretch>
          </p:blipFill>
          <p:spPr bwMode="auto">
            <a:xfrm>
              <a:off x="5257800" y="4344084"/>
              <a:ext cx="990600" cy="1276578"/>
            </a:xfrm>
            <a:prstGeom prst="rect">
              <a:avLst/>
            </a:prstGeom>
            <a:noFill/>
            <a:ln w="9525">
              <a:noFill/>
              <a:miter lim="800000"/>
              <a:headEnd/>
              <a:tailEnd/>
            </a:ln>
          </p:spPr>
        </p:pic>
        <p:pic>
          <p:nvPicPr>
            <p:cNvPr id="47116" name="Image 8"/>
            <p:cNvPicPr>
              <a:picLocks noChangeAspect="1"/>
            </p:cNvPicPr>
            <p:nvPr/>
          </p:nvPicPr>
          <p:blipFill>
            <a:blip r:embed="rId3"/>
            <a:srcRect/>
            <a:stretch>
              <a:fillRect/>
            </a:stretch>
          </p:blipFill>
          <p:spPr bwMode="auto">
            <a:xfrm>
              <a:off x="6400800" y="4318912"/>
              <a:ext cx="990600" cy="1276578"/>
            </a:xfrm>
            <a:prstGeom prst="rect">
              <a:avLst/>
            </a:prstGeom>
            <a:noFill/>
            <a:ln w="9525">
              <a:noFill/>
              <a:miter lim="800000"/>
              <a:headEnd/>
              <a:tailEnd/>
            </a:ln>
          </p:spPr>
        </p:pic>
        <p:pic>
          <p:nvPicPr>
            <p:cNvPr id="47117" name="Image 9"/>
            <p:cNvPicPr>
              <a:picLocks noChangeAspect="1"/>
            </p:cNvPicPr>
            <p:nvPr/>
          </p:nvPicPr>
          <p:blipFill>
            <a:blip r:embed="rId3"/>
            <a:srcRect/>
            <a:stretch>
              <a:fillRect/>
            </a:stretch>
          </p:blipFill>
          <p:spPr bwMode="auto">
            <a:xfrm>
              <a:off x="7543800" y="4293740"/>
              <a:ext cx="990600" cy="1276578"/>
            </a:xfrm>
            <a:prstGeom prst="rect">
              <a:avLst/>
            </a:prstGeom>
            <a:noFill/>
            <a:ln w="9525">
              <a:noFill/>
              <a:miter lim="800000"/>
              <a:headEnd/>
              <a:tailEnd/>
            </a:ln>
          </p:spPr>
        </p:pic>
      </p:grpSp>
      <p:pic>
        <p:nvPicPr>
          <p:cNvPr id="13" name="Image 12" descr="message1.pdf"/>
          <p:cNvPicPr>
            <a:picLocks noChangeAspect="1"/>
          </p:cNvPicPr>
          <p:nvPr/>
        </p:nvPicPr>
        <p:blipFill>
          <a:blip r:embed="rId4"/>
          <a:srcRect/>
          <a:stretch>
            <a:fillRect/>
          </a:stretch>
        </p:blipFill>
        <p:spPr bwMode="auto">
          <a:xfrm>
            <a:off x="2819400" y="1187450"/>
            <a:ext cx="3667125" cy="1250950"/>
          </a:xfrm>
          <a:prstGeom prst="rect">
            <a:avLst/>
          </a:prstGeom>
          <a:noFill/>
          <a:ln w="9525">
            <a:noFill/>
            <a:miter lim="800000"/>
            <a:headEnd/>
            <a:tailEnd/>
          </a:ln>
        </p:spPr>
      </p:pic>
      <p:pic>
        <p:nvPicPr>
          <p:cNvPr id="14" name="Image 13" descr="message2.pdf"/>
          <p:cNvPicPr>
            <a:picLocks noChangeAspect="1"/>
          </p:cNvPicPr>
          <p:nvPr/>
        </p:nvPicPr>
        <p:blipFill>
          <a:blip r:embed="rId5"/>
          <a:srcRect/>
          <a:stretch>
            <a:fillRect/>
          </a:stretch>
        </p:blipFill>
        <p:spPr bwMode="auto">
          <a:xfrm>
            <a:off x="4157663" y="2557463"/>
            <a:ext cx="947737" cy="871537"/>
          </a:xfrm>
          <a:prstGeom prst="rect">
            <a:avLst/>
          </a:prstGeom>
          <a:noFill/>
          <a:ln w="9525">
            <a:noFill/>
            <a:miter lim="800000"/>
            <a:headEnd/>
            <a:tailEnd/>
          </a:ln>
        </p:spPr>
      </p:pic>
      <p:sp>
        <p:nvSpPr>
          <p:cNvPr id="47110" name="ZoneTexte 16"/>
          <p:cNvSpPr txBox="1">
            <a:spLocks noChangeArrowheads="1"/>
          </p:cNvSpPr>
          <p:nvPr/>
        </p:nvSpPr>
        <p:spPr bwMode="auto">
          <a:xfrm>
            <a:off x="0" y="0"/>
            <a:ext cx="9144000" cy="914400"/>
          </a:xfrm>
          <a:prstGeom prst="rect">
            <a:avLst/>
          </a:prstGeom>
          <a:solidFill>
            <a:srgbClr val="FFFF00"/>
          </a:solidFill>
          <a:ln w="9525">
            <a:noFill/>
            <a:miter lim="800000"/>
            <a:headEnd/>
            <a:tailEnd/>
          </a:ln>
        </p:spPr>
        <p:txBody>
          <a:bodyPr>
            <a:prstTxWarp prst="textNoShape">
              <a:avLst/>
            </a:prstTxWarp>
          </a:bodyPr>
          <a:lstStyle/>
          <a:p>
            <a:r>
              <a:rPr lang="fr-FR" b="1" dirty="0"/>
              <a:t>MAIS :</a:t>
            </a:r>
            <a:r>
              <a:rPr lang="fr-FR" b="1" dirty="0" smtClean="0"/>
              <a:t> </a:t>
            </a:r>
            <a:r>
              <a:rPr lang="fr-FR" b="1" dirty="0" smtClean="0">
                <a:solidFill>
                  <a:srgbClr val="FF0000"/>
                </a:solidFill>
              </a:rPr>
              <a:t>se méfier </a:t>
            </a:r>
            <a:r>
              <a:rPr lang="fr-FR" b="1" dirty="0" smtClean="0"/>
              <a:t>lorsque des situations sont décrites comme permettant de </a:t>
            </a:r>
            <a:r>
              <a:rPr lang="fr-FR" b="1" i="1" dirty="0" smtClean="0"/>
              <a:t>«</a:t>
            </a:r>
            <a:r>
              <a:rPr lang="fr-FR" b="1" i="1" dirty="0"/>
              <a:t> construire le </a:t>
            </a:r>
            <a:r>
              <a:rPr lang="fr-FR" b="1" i="1" dirty="0">
                <a:solidFill>
                  <a:srgbClr val="FF0000"/>
                </a:solidFill>
              </a:rPr>
              <a:t>nombre </a:t>
            </a:r>
            <a:r>
              <a:rPr lang="fr-FR" b="1" i="1" dirty="0"/>
              <a:t>comme mémoire de la quantité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10" name="ZoneTexte 16"/>
          <p:cNvSpPr txBox="1">
            <a:spLocks noChangeArrowheads="1"/>
          </p:cNvSpPr>
          <p:nvPr/>
        </p:nvSpPr>
        <p:spPr bwMode="auto">
          <a:xfrm>
            <a:off x="0" y="1524000"/>
            <a:ext cx="9144000" cy="914400"/>
          </a:xfrm>
          <a:prstGeom prst="rect">
            <a:avLst/>
          </a:prstGeom>
          <a:solidFill>
            <a:srgbClr val="FFFF00"/>
          </a:solidFill>
          <a:ln w="9525">
            <a:noFill/>
            <a:miter lim="800000"/>
            <a:headEnd/>
            <a:tailEnd/>
          </a:ln>
        </p:spPr>
        <p:txBody>
          <a:bodyPr>
            <a:prstTxWarp prst="textNoShape">
              <a:avLst/>
            </a:prstTxWarp>
          </a:bodyPr>
          <a:lstStyle/>
          <a:p>
            <a:r>
              <a:rPr lang="fr-FR" b="1" dirty="0" smtClean="0"/>
              <a:t>Le nombre à UNE fonction caractéristique et une seule : METTRE EN RELATION, COMPARER LES </a:t>
            </a:r>
            <a:r>
              <a:rPr lang="fr-FR" b="1" dirty="0" err="1" smtClean="0"/>
              <a:t>QUANTIT</a:t>
            </a:r>
            <a:r>
              <a:rPr lang="fr-FR" b="1" cap="all" dirty="0" err="1" smtClean="0"/>
              <a:t>és</a:t>
            </a:r>
            <a:endParaRPr lang="fr-FR" b="1" i="1" cap="all" dirty="0"/>
          </a:p>
        </p:txBody>
      </p:sp>
      <p:sp>
        <p:nvSpPr>
          <p:cNvPr id="15" name="ZoneTexte 16"/>
          <p:cNvSpPr txBox="1">
            <a:spLocks noChangeArrowheads="1"/>
          </p:cNvSpPr>
          <p:nvPr/>
        </p:nvSpPr>
        <p:spPr bwMode="auto">
          <a:xfrm>
            <a:off x="0" y="2667000"/>
            <a:ext cx="9144000" cy="1371600"/>
          </a:xfrm>
          <a:prstGeom prst="rect">
            <a:avLst/>
          </a:prstGeom>
          <a:solidFill>
            <a:srgbClr val="FFFF00"/>
          </a:solidFill>
          <a:ln w="9525">
            <a:noFill/>
            <a:miter lim="800000"/>
            <a:headEnd/>
            <a:tailEnd/>
          </a:ln>
        </p:spPr>
        <p:txBody>
          <a:bodyPr>
            <a:prstTxWarp prst="textNoShape">
              <a:avLst/>
            </a:prstTxWarp>
          </a:bodyPr>
          <a:lstStyle/>
          <a:p>
            <a:r>
              <a:rPr lang="fr-FR" b="1" dirty="0" smtClean="0"/>
              <a:t>Une </a:t>
            </a:r>
            <a:r>
              <a:rPr lang="fr-FR" b="1" dirty="0" err="1" smtClean="0"/>
              <a:t>situation-problème</a:t>
            </a:r>
            <a:r>
              <a:rPr lang="fr-FR" b="1" dirty="0" smtClean="0"/>
              <a:t> ne peut pas prétendre permettre l’accès au nombre si elle ne met pas en jeu DEUX </a:t>
            </a:r>
            <a:r>
              <a:rPr lang="fr-FR" b="1" cap="all" dirty="0" err="1" smtClean="0"/>
              <a:t>QUANTITéS</a:t>
            </a:r>
            <a:r>
              <a:rPr lang="fr-FR" b="1" cap="all" dirty="0" smtClean="0"/>
              <a:t> </a:t>
            </a:r>
            <a:r>
              <a:rPr lang="fr-FR" b="1" cap="all" dirty="0" err="1" smtClean="0"/>
              <a:t>DIFFéRENTES</a:t>
            </a:r>
            <a:r>
              <a:rPr lang="fr-FR" b="1" cap="all" dirty="0" smtClean="0"/>
              <a:t> AU MOINS</a:t>
            </a:r>
            <a:endParaRPr lang="fr-FR" b="1" i="1" cap="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FF66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qu’il existe 2 façons d’enseigner le comptage :                  soit sous la forme d’un </a:t>
            </a:r>
            <a:r>
              <a:rPr lang="fr-FR" sz="2200" b="1" cap="all" dirty="0" err="1" smtClean="0">
                <a:solidFill>
                  <a:srgbClr val="000000"/>
                </a:solidFill>
                <a:ea typeface="ＭＳ Ｐゴシック" pitchFamily="-110" charset="-128"/>
                <a:cs typeface="ＭＳ Ｐゴシック" pitchFamily="-110" charset="-128"/>
              </a:rPr>
              <a:t>comptage-numérotage</a:t>
            </a:r>
            <a:r>
              <a:rPr lang="fr-FR" sz="22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soit</a:t>
            </a:r>
            <a:r>
              <a:rPr lang="fr-FR" sz="2200" b="1"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sous celle d’un </a:t>
            </a:r>
            <a:r>
              <a:rPr lang="fr-FR" sz="2200" b="1" cap="all" dirty="0" err="1" smtClean="0">
                <a:solidFill>
                  <a:srgbClr val="000000"/>
                </a:solidFill>
                <a:ea typeface="ＭＳ Ｐゴシック" pitchFamily="-110" charset="-128"/>
                <a:cs typeface="ＭＳ Ｐゴシック" pitchFamily="-110" charset="-128"/>
              </a:rPr>
              <a:t>comptage-dénombrement</a:t>
            </a:r>
            <a:endParaRPr lang="fr-FR" sz="2200" b="1" cap="all" dirty="0" smtClean="0">
              <a:solidFill>
                <a:srgbClr val="00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000000"/>
                </a:solidFill>
                <a:ea typeface="ＭＳ Ｐゴシック" pitchFamily="-110" charset="-128"/>
                <a:cs typeface="ＭＳ Ｐゴシック" pitchFamily="-110" charset="-128"/>
              </a:rPr>
              <a:t> distinguer les notions de </a:t>
            </a:r>
            <a:r>
              <a:rPr lang="fr-FR" sz="2200" b="1" cap="all" dirty="0" smtClean="0">
                <a:solidFill>
                  <a:srgbClr val="000000"/>
                </a:solidFill>
                <a:ea typeface="ＭＳ Ｐゴシック" pitchFamily="-110" charset="-128"/>
                <a:cs typeface="ＭＳ Ｐゴシック" pitchFamily="-110" charset="-128"/>
              </a:rPr>
              <a:t>quantité </a:t>
            </a:r>
            <a:r>
              <a:rPr lang="fr-FR" sz="2400" b="1" dirty="0" smtClean="0">
                <a:solidFill>
                  <a:srgbClr val="000000"/>
                </a:solidFill>
                <a:ea typeface="ＭＳ Ｐゴシック" pitchFamily="-110" charset="-128"/>
                <a:cs typeface="ＭＳ Ｐゴシック" pitchFamily="-110" charset="-128"/>
              </a:rPr>
              <a:t>et de </a:t>
            </a:r>
            <a:r>
              <a:rPr lang="fr-FR" sz="2200" b="1" cap="all" dirty="0" smtClean="0">
                <a:solidFill>
                  <a:srgbClr val="000000"/>
                </a:solidFill>
                <a:ea typeface="ＭＳ Ｐゴシック" pitchFamily="-110" charset="-128"/>
                <a:cs typeface="ＭＳ Ｐゴシック" pitchFamily="-110" charset="-128"/>
              </a:rPr>
              <a:t>nombre</a:t>
            </a:r>
            <a:r>
              <a:rPr lang="fr-FR" sz="2400" b="1" dirty="0" smtClean="0">
                <a:solidFill>
                  <a:srgbClr val="000000"/>
                </a:solidFill>
                <a:ea typeface="ＭＳ Ｐゴシック" pitchFamily="-110" charset="-128"/>
                <a:cs typeface="ＭＳ Ｐゴシック" pitchFamily="-110" charset="-128"/>
              </a:rPr>
              <a:t>. Connaître le rôle majeur des </a:t>
            </a:r>
            <a:r>
              <a:rPr lang="fr-FR" sz="2400" b="1" dirty="0" err="1" smtClean="0">
                <a:solidFill>
                  <a:srgbClr val="000000"/>
                </a:solidFill>
                <a:ea typeface="ＭＳ Ｐゴシック" pitchFamily="-110" charset="-128"/>
                <a:cs typeface="ＭＳ Ｐゴシック" pitchFamily="-110" charset="-128"/>
              </a:rPr>
              <a:t>collections-témoins</a:t>
            </a:r>
            <a:r>
              <a:rPr lang="fr-FR" sz="2400" b="1" dirty="0" smtClean="0">
                <a:solidFill>
                  <a:srgbClr val="000000"/>
                </a:solidFill>
                <a:ea typeface="ＭＳ Ｐゴシック" pitchFamily="-110" charset="-128"/>
                <a:cs typeface="ＭＳ Ｐゴシック" pitchFamily="-110" charset="-128"/>
              </a:rPr>
              <a:t> organisées (les nombres figuraux), comprendre ce qu’est l’itération de l’unité et </a:t>
            </a:r>
            <a:r>
              <a:rPr lang="fr-FR" sz="2400" b="1" dirty="0" smtClean="0">
                <a:solidFill>
                  <a:srgbClr val="FF0000"/>
                </a:solidFill>
                <a:ea typeface="ＭＳ Ｐゴシック" pitchFamily="-110" charset="-128"/>
                <a:cs typeface="ＭＳ Ｐゴシック" pitchFamily="-110" charset="-128"/>
              </a:rPr>
              <a:t>connaître la fonction caractéristique du nombre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a:t>
            </a:r>
            <a:r>
              <a:rPr lang="fr-FR" sz="2400" b="1" dirty="0" smtClean="0">
                <a:solidFill>
                  <a:srgbClr val="000000"/>
                </a:solidFill>
                <a:ea typeface="ＭＳ Ｐゴシック" pitchFamily="-110" charset="-128"/>
                <a:cs typeface="ＭＳ Ｐゴシック" pitchFamily="-110" charset="-128"/>
              </a:rPr>
              <a:t>qu’il existe pour l’essentiel </a:t>
            </a:r>
            <a:r>
              <a:rPr lang="fr-FR" sz="2400" b="1" cap="all" dirty="0" smtClean="0">
                <a:solidFill>
                  <a:srgbClr val="000000"/>
                </a:solidFill>
                <a:ea typeface="ＭＳ Ｐゴシック" pitchFamily="-110" charset="-128"/>
                <a:cs typeface="ＭＳ Ｐゴシック" pitchFamily="-110" charset="-128"/>
              </a:rPr>
              <a:t>2 </a:t>
            </a:r>
            <a:r>
              <a:rPr lang="fr-FR" sz="2200" b="1" cap="all" dirty="0" smtClean="0">
                <a:solidFill>
                  <a:srgbClr val="000000"/>
                </a:solidFill>
                <a:ea typeface="ＭＳ Ｐゴシック" pitchFamily="-110" charset="-128"/>
                <a:cs typeface="ＭＳ Ｐゴシック" pitchFamily="-110" charset="-128"/>
              </a:rPr>
              <a:t>cultures pédagogiques</a:t>
            </a:r>
            <a:r>
              <a:rPr lang="fr-FR" sz="24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a:t>
            </a:r>
            <a:r>
              <a:rPr lang="fr-FR" sz="2400" b="1" dirty="0" smtClean="0">
                <a:solidFill>
                  <a:srgbClr val="000000"/>
                </a:solidFill>
                <a:ea typeface="ＭＳ Ｐゴシック" pitchFamily="-110" charset="-128"/>
                <a:cs typeface="ＭＳ Ｐゴシック" pitchFamily="-110" charset="-128"/>
              </a:rPr>
              <a:t>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p:txBody>
      </p:sp>
      <p:sp>
        <p:nvSpPr>
          <p:cNvPr id="5" name="Rectangle 2"/>
          <p:cNvSpPr>
            <a:spLocks noGrp="1" noChangeArrowheads="1"/>
          </p:cNvSpPr>
          <p:nvPr>
            <p:ph type="title"/>
          </p:nvPr>
        </p:nvSpPr>
        <p:spPr>
          <a:xfrm>
            <a:off x="1143000" y="-152012"/>
            <a:ext cx="73152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 Comprendre… » </a:t>
            </a:r>
            <a:endParaRPr lang="fr-FR" sz="36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0" y="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pPr>
            <a:r>
              <a:rPr lang="fr-FR" sz="2600" b="1">
                <a:latin typeface="Wingdings" pitchFamily="-110" charset="2"/>
                <a:ea typeface="Wingdings" pitchFamily="-110" charset="2"/>
                <a:cs typeface="Wingdings" pitchFamily="-110" charset="2"/>
              </a:rPr>
              <a:t></a:t>
            </a:r>
            <a:r>
              <a:rPr lang="fr-FR" sz="2600" b="1"/>
              <a:t> GRANDEUR des collections</a:t>
            </a:r>
          </a:p>
        </p:txBody>
      </p:sp>
      <p:sp>
        <p:nvSpPr>
          <p:cNvPr id="19459" name="Text Box 3"/>
          <p:cNvSpPr txBox="1">
            <a:spLocks noChangeArrowheads="1"/>
          </p:cNvSpPr>
          <p:nvPr/>
        </p:nvSpPr>
        <p:spPr bwMode="auto">
          <a:xfrm>
            <a:off x="0" y="4572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defRPr/>
            </a:pPr>
            <a:r>
              <a:rPr lang="fr-FR" sz="2600" b="1" dirty="0" err="1">
                <a:latin typeface="Wingdings" pitchFamily="-110" charset="2"/>
                <a:ea typeface="Wingdings" pitchFamily="-110" charset="2"/>
                <a:cs typeface="Wingdings" pitchFamily="-110" charset="2"/>
              </a:rPr>
              <a:t></a:t>
            </a:r>
            <a:r>
              <a:rPr lang="fr-FR" sz="2600" b="1" dirty="0"/>
              <a:t> </a:t>
            </a:r>
            <a:r>
              <a:rPr lang="fr-FR" sz="2600" b="1" cap="all" dirty="0"/>
              <a:t>Quantités </a:t>
            </a:r>
            <a:r>
              <a:rPr lang="fr-FR" sz="2600" b="1" dirty="0"/>
              <a:t>correspondantes</a:t>
            </a:r>
          </a:p>
        </p:txBody>
      </p:sp>
      <p:grpSp>
        <p:nvGrpSpPr>
          <p:cNvPr id="2" name="Grouper 204"/>
          <p:cNvGrpSpPr>
            <a:grpSpLocks/>
          </p:cNvGrpSpPr>
          <p:nvPr/>
        </p:nvGrpSpPr>
        <p:grpSpPr bwMode="auto">
          <a:xfrm>
            <a:off x="228600" y="3657600"/>
            <a:ext cx="5334000" cy="1147763"/>
            <a:chOff x="228600" y="4190999"/>
            <a:chExt cx="5334000" cy="1147466"/>
          </a:xfrm>
        </p:grpSpPr>
        <p:grpSp>
          <p:nvGrpSpPr>
            <p:cNvPr id="3" name="Grouper 168"/>
            <p:cNvGrpSpPr>
              <a:grpSpLocks/>
            </p:cNvGrpSpPr>
            <p:nvPr/>
          </p:nvGrpSpPr>
          <p:grpSpPr bwMode="auto">
            <a:xfrm>
              <a:off x="228600" y="4876800"/>
              <a:ext cx="457200" cy="381794"/>
              <a:chOff x="838200" y="4876800"/>
              <a:chExt cx="457200" cy="381794"/>
            </a:xfrm>
          </p:grpSpPr>
          <p:cxnSp>
            <p:nvCxnSpPr>
              <p:cNvPr id="51262" name="Connecteur droit 155"/>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57" name="Connecteur droit 156"/>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59" name="Connecteur droit 158"/>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51265" name="Connecteur droit 159"/>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51266" name="Connecteur droit 160"/>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4" name="Grouper 169"/>
            <p:cNvGrpSpPr>
              <a:grpSpLocks/>
            </p:cNvGrpSpPr>
            <p:nvPr/>
          </p:nvGrpSpPr>
          <p:grpSpPr bwMode="auto">
            <a:xfrm>
              <a:off x="914400" y="4876800"/>
              <a:ext cx="457200" cy="381794"/>
              <a:chOff x="838200" y="4876800"/>
              <a:chExt cx="457200" cy="381794"/>
            </a:xfrm>
          </p:grpSpPr>
          <p:cxnSp>
            <p:nvCxnSpPr>
              <p:cNvPr id="51257" name="Connecteur droit 170"/>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72" name="Connecteur droit 171"/>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73" name="Connecteur droit 172"/>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51260" name="Connecteur droit 173"/>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51261" name="Connecteur droit 174"/>
              <p:cNvCxnSpPr>
                <a:cxnSpLocks noChangeShapeType="1"/>
              </p:cNvCxnSpPr>
              <p:nvPr/>
            </p:nvCxnSpPr>
            <p:spPr bwMode="auto">
              <a:xfrm rot="5400000">
                <a:off x="875109" y="5066903"/>
                <a:ext cx="381794" cy="1588"/>
              </a:xfrm>
              <a:prstGeom prst="line">
                <a:avLst/>
              </a:prstGeom>
              <a:noFill/>
              <a:ln w="31750">
                <a:solidFill>
                  <a:srgbClr val="0000FF"/>
                </a:solidFill>
                <a:round/>
                <a:headEnd/>
                <a:tailEnd/>
              </a:ln>
            </p:spPr>
          </p:cxnSp>
        </p:grpSp>
        <p:grpSp>
          <p:nvGrpSpPr>
            <p:cNvPr id="5" name="Grouper 176"/>
            <p:cNvGrpSpPr>
              <a:grpSpLocks/>
            </p:cNvGrpSpPr>
            <p:nvPr/>
          </p:nvGrpSpPr>
          <p:grpSpPr bwMode="auto">
            <a:xfrm>
              <a:off x="1905000" y="4876800"/>
              <a:ext cx="457200" cy="381794"/>
              <a:chOff x="838200" y="4876801"/>
              <a:chExt cx="457200" cy="381794"/>
            </a:xfrm>
          </p:grpSpPr>
          <p:cxnSp>
            <p:nvCxnSpPr>
              <p:cNvPr id="51252" name="Connecteur droit 177"/>
              <p:cNvCxnSpPr>
                <a:cxnSpLocks noChangeShapeType="1"/>
              </p:cNvCxnSpPr>
              <p:nvPr/>
            </p:nvCxnSpPr>
            <p:spPr bwMode="auto">
              <a:xfrm rot="16200000" flipH="1">
                <a:off x="723900" y="5067300"/>
                <a:ext cx="304800" cy="76200"/>
              </a:xfrm>
              <a:prstGeom prst="line">
                <a:avLst/>
              </a:prstGeom>
              <a:noFill/>
              <a:ln w="31750">
                <a:solidFill>
                  <a:srgbClr val="0000FF"/>
                </a:solidFill>
                <a:round/>
                <a:headEnd/>
                <a:tailEnd/>
              </a:ln>
            </p:spPr>
          </p:cxnSp>
          <p:cxnSp>
            <p:nvCxnSpPr>
              <p:cNvPr id="179" name="Connecteur droit 178"/>
              <p:cNvCxnSpPr/>
              <p:nvPr/>
            </p:nvCxnSpPr>
            <p:spPr bwMode="auto">
              <a:xfrm rot="5400000">
                <a:off x="1002094" y="5040000"/>
                <a:ext cx="304800" cy="88011"/>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300000"/>
                </a:camera>
                <a:lightRig rig="threePt" dir="t"/>
              </a:scene3d>
            </p:spPr>
          </p:cxnSp>
          <p:cxnSp>
            <p:nvCxnSpPr>
              <p:cNvPr id="180" name="Connecteur droit 179"/>
              <p:cNvCxnSpPr/>
              <p:nvPr/>
            </p:nvCxnSpPr>
            <p:spPr bwMode="auto">
              <a:xfrm rot="16200000" flipH="1">
                <a:off x="831780" y="5040000"/>
                <a:ext cx="304800" cy="83160"/>
              </a:xfrm>
              <a:prstGeom prst="line">
                <a:avLst/>
              </a:prstGeom>
              <a:solidFill>
                <a:schemeClr val="accent1"/>
              </a:solidFill>
              <a:ln w="31750" cap="flat" cmpd="sng" algn="ctr">
                <a:solidFill>
                  <a:srgbClr val="0000FF"/>
                </a:solidFill>
                <a:prstDash val="solid"/>
                <a:round/>
                <a:headEnd type="none" w="med" len="med"/>
                <a:tailEnd type="none" w="med" len="med"/>
              </a:ln>
              <a:effectLst/>
              <a:scene3d>
                <a:camera prst="orthographicFront">
                  <a:rot lat="0" lon="0" rev="21000000"/>
                </a:camera>
                <a:lightRig rig="threePt" dir="t"/>
              </a:scene3d>
            </p:spPr>
          </p:cxnSp>
          <p:cxnSp>
            <p:nvCxnSpPr>
              <p:cNvPr id="51255" name="Connecteur droit 180"/>
              <p:cNvCxnSpPr>
                <a:cxnSpLocks noChangeShapeType="1"/>
              </p:cNvCxnSpPr>
              <p:nvPr/>
            </p:nvCxnSpPr>
            <p:spPr bwMode="auto">
              <a:xfrm rot="5400000">
                <a:off x="1104900" y="5067300"/>
                <a:ext cx="304800" cy="76200"/>
              </a:xfrm>
              <a:prstGeom prst="line">
                <a:avLst/>
              </a:prstGeom>
              <a:noFill/>
              <a:ln w="31750">
                <a:solidFill>
                  <a:srgbClr val="0000FF"/>
                </a:solidFill>
                <a:round/>
                <a:headEnd/>
                <a:tailEnd/>
              </a:ln>
            </p:spPr>
          </p:cxnSp>
          <p:cxnSp>
            <p:nvCxnSpPr>
              <p:cNvPr id="51256" name="Connecteur droit 181"/>
              <p:cNvCxnSpPr>
                <a:cxnSpLocks noChangeShapeType="1"/>
              </p:cNvCxnSpPr>
              <p:nvPr/>
            </p:nvCxnSpPr>
            <p:spPr bwMode="auto">
              <a:xfrm rot="5400000">
                <a:off x="875109" y="5066904"/>
                <a:ext cx="381794" cy="1588"/>
              </a:xfrm>
              <a:prstGeom prst="line">
                <a:avLst/>
              </a:prstGeom>
              <a:noFill/>
              <a:ln w="31750">
                <a:solidFill>
                  <a:srgbClr val="0000FF"/>
                </a:solidFill>
                <a:round/>
                <a:headEnd/>
                <a:tailEnd/>
              </a:ln>
            </p:spPr>
          </p:cxnSp>
        </p:grpSp>
        <p:pic>
          <p:nvPicPr>
            <p:cNvPr id="51249" name="Image 182" descr="RedDog.gif"/>
            <p:cNvPicPr>
              <a:picLocks noChangeAspect="1"/>
            </p:cNvPicPr>
            <p:nvPr/>
          </p:nvPicPr>
          <p:blipFill>
            <a:blip r:embed="rId2"/>
            <a:srcRect/>
            <a:stretch>
              <a:fillRect/>
            </a:stretch>
          </p:blipFill>
          <p:spPr bwMode="auto">
            <a:xfrm>
              <a:off x="1143000" y="4191000"/>
              <a:ext cx="609600" cy="609600"/>
            </a:xfrm>
            <a:prstGeom prst="rect">
              <a:avLst/>
            </a:prstGeom>
            <a:noFill/>
            <a:ln w="9525">
              <a:noFill/>
              <a:miter lim="800000"/>
              <a:headEnd/>
              <a:tailEnd/>
            </a:ln>
          </p:spPr>
        </p:pic>
        <p:pic>
          <p:nvPicPr>
            <p:cNvPr id="51250" name="Image 183" descr="Woof.gif"/>
            <p:cNvPicPr>
              <a:picLocks noChangeAspect="1"/>
            </p:cNvPicPr>
            <p:nvPr/>
          </p:nvPicPr>
          <p:blipFill>
            <a:blip r:embed="rId3"/>
            <a:srcRect/>
            <a:stretch>
              <a:fillRect/>
            </a:stretch>
          </p:blipFill>
          <p:spPr bwMode="auto">
            <a:xfrm>
              <a:off x="4800600" y="4190999"/>
              <a:ext cx="609600" cy="609600"/>
            </a:xfrm>
            <a:prstGeom prst="rect">
              <a:avLst/>
            </a:prstGeom>
            <a:noFill/>
            <a:ln w="9525">
              <a:noFill/>
              <a:miter lim="800000"/>
              <a:headEnd/>
              <a:tailEnd/>
            </a:ln>
          </p:spPr>
        </p:pic>
        <p:sp>
          <p:nvSpPr>
            <p:cNvPr id="51251" name="ZoneTexte 203"/>
            <p:cNvSpPr txBox="1">
              <a:spLocks noChangeArrowheads="1"/>
            </p:cNvSpPr>
            <p:nvPr/>
          </p:nvSpPr>
          <p:spPr bwMode="auto">
            <a:xfrm>
              <a:off x="4876800" y="4876800"/>
              <a:ext cx="685800" cy="461665"/>
            </a:xfrm>
            <a:prstGeom prst="rect">
              <a:avLst/>
            </a:prstGeom>
            <a:noFill/>
            <a:ln w="9525">
              <a:noFill/>
              <a:miter lim="800000"/>
              <a:headEnd/>
              <a:tailEnd/>
            </a:ln>
          </p:spPr>
          <p:txBody>
            <a:bodyPr>
              <a:prstTxWarp prst="textNoShape">
                <a:avLst/>
              </a:prstTxWarp>
              <a:spAutoFit/>
            </a:bodyPr>
            <a:lstStyle/>
            <a:p>
              <a:r>
                <a:rPr lang="fr-FR" b="1">
                  <a:solidFill>
                    <a:srgbClr val="0000FF"/>
                  </a:solidFill>
                </a:rPr>
                <a:t>16</a:t>
              </a:r>
            </a:p>
          </p:txBody>
        </p:sp>
      </p:grpSp>
      <p:cxnSp>
        <p:nvCxnSpPr>
          <p:cNvPr id="51205" name="Connecteur droit 55"/>
          <p:cNvCxnSpPr>
            <a:cxnSpLocks noChangeShapeType="1"/>
          </p:cNvCxnSpPr>
          <p:nvPr/>
        </p:nvCxnSpPr>
        <p:spPr bwMode="auto">
          <a:xfrm rot="5400000">
            <a:off x="496888" y="2552700"/>
            <a:ext cx="379412" cy="1588"/>
          </a:xfrm>
          <a:prstGeom prst="line">
            <a:avLst/>
          </a:prstGeom>
          <a:noFill/>
          <a:ln w="31750">
            <a:solidFill>
              <a:srgbClr val="0000FF"/>
            </a:solidFill>
            <a:round/>
            <a:headEnd/>
            <a:tailEnd/>
          </a:ln>
        </p:spPr>
      </p:cxnSp>
      <p:cxnSp>
        <p:nvCxnSpPr>
          <p:cNvPr id="51206" name="Connecteur droit 56"/>
          <p:cNvCxnSpPr>
            <a:cxnSpLocks noChangeShapeType="1"/>
          </p:cNvCxnSpPr>
          <p:nvPr/>
        </p:nvCxnSpPr>
        <p:spPr bwMode="auto">
          <a:xfrm rot="5400000">
            <a:off x="576262" y="2551113"/>
            <a:ext cx="379413" cy="1588"/>
          </a:xfrm>
          <a:prstGeom prst="line">
            <a:avLst/>
          </a:prstGeom>
          <a:noFill/>
          <a:ln w="31750">
            <a:solidFill>
              <a:srgbClr val="0000FF"/>
            </a:solidFill>
            <a:round/>
            <a:headEnd/>
            <a:tailEnd/>
          </a:ln>
        </p:spPr>
      </p:cxnSp>
      <p:cxnSp>
        <p:nvCxnSpPr>
          <p:cNvPr id="51207" name="Connecteur droit 57"/>
          <p:cNvCxnSpPr>
            <a:cxnSpLocks noChangeShapeType="1"/>
          </p:cNvCxnSpPr>
          <p:nvPr/>
        </p:nvCxnSpPr>
        <p:spPr bwMode="auto">
          <a:xfrm rot="5400000">
            <a:off x="666750" y="2551113"/>
            <a:ext cx="379413" cy="1587"/>
          </a:xfrm>
          <a:prstGeom prst="line">
            <a:avLst/>
          </a:prstGeom>
          <a:noFill/>
          <a:ln w="31750">
            <a:solidFill>
              <a:srgbClr val="0000FF"/>
            </a:solidFill>
            <a:round/>
            <a:headEnd/>
            <a:tailEnd/>
          </a:ln>
        </p:spPr>
      </p:cxnSp>
      <p:cxnSp>
        <p:nvCxnSpPr>
          <p:cNvPr id="51208" name="Connecteur droit 60"/>
          <p:cNvCxnSpPr>
            <a:cxnSpLocks noChangeShapeType="1"/>
          </p:cNvCxnSpPr>
          <p:nvPr/>
        </p:nvCxnSpPr>
        <p:spPr bwMode="auto">
          <a:xfrm rot="5400000">
            <a:off x="763588" y="2552700"/>
            <a:ext cx="379412" cy="1588"/>
          </a:xfrm>
          <a:prstGeom prst="line">
            <a:avLst/>
          </a:prstGeom>
          <a:noFill/>
          <a:ln w="31750">
            <a:solidFill>
              <a:srgbClr val="0000FF"/>
            </a:solidFill>
            <a:round/>
            <a:headEnd/>
            <a:tailEnd/>
          </a:ln>
        </p:spPr>
      </p:cxnSp>
      <p:cxnSp>
        <p:nvCxnSpPr>
          <p:cNvPr id="51209" name="Connecteur droit 61"/>
          <p:cNvCxnSpPr>
            <a:cxnSpLocks noChangeShapeType="1"/>
          </p:cNvCxnSpPr>
          <p:nvPr/>
        </p:nvCxnSpPr>
        <p:spPr bwMode="auto">
          <a:xfrm rot="5400000">
            <a:off x="857250" y="2551113"/>
            <a:ext cx="379413" cy="1587"/>
          </a:xfrm>
          <a:prstGeom prst="line">
            <a:avLst/>
          </a:prstGeom>
          <a:noFill/>
          <a:ln w="31750">
            <a:solidFill>
              <a:srgbClr val="0000FF"/>
            </a:solidFill>
            <a:round/>
            <a:headEnd/>
            <a:tailEnd/>
          </a:ln>
        </p:spPr>
      </p:cxnSp>
      <p:cxnSp>
        <p:nvCxnSpPr>
          <p:cNvPr id="51210" name="Connecteur droit 62"/>
          <p:cNvCxnSpPr>
            <a:cxnSpLocks noChangeShapeType="1"/>
          </p:cNvCxnSpPr>
          <p:nvPr/>
        </p:nvCxnSpPr>
        <p:spPr bwMode="auto">
          <a:xfrm rot="5400000">
            <a:off x="943768" y="2551907"/>
            <a:ext cx="379413" cy="0"/>
          </a:xfrm>
          <a:prstGeom prst="line">
            <a:avLst/>
          </a:prstGeom>
          <a:noFill/>
          <a:ln w="31750">
            <a:solidFill>
              <a:srgbClr val="0000FF"/>
            </a:solidFill>
            <a:round/>
            <a:headEnd/>
            <a:tailEnd/>
          </a:ln>
        </p:spPr>
      </p:cxnSp>
      <p:cxnSp>
        <p:nvCxnSpPr>
          <p:cNvPr id="51211" name="Connecteur droit 64"/>
          <p:cNvCxnSpPr>
            <a:cxnSpLocks noChangeShapeType="1"/>
          </p:cNvCxnSpPr>
          <p:nvPr/>
        </p:nvCxnSpPr>
        <p:spPr bwMode="auto">
          <a:xfrm rot="5400000">
            <a:off x="1028701" y="2552700"/>
            <a:ext cx="379412" cy="1587"/>
          </a:xfrm>
          <a:prstGeom prst="line">
            <a:avLst/>
          </a:prstGeom>
          <a:noFill/>
          <a:ln w="31750">
            <a:solidFill>
              <a:srgbClr val="0000FF"/>
            </a:solidFill>
            <a:round/>
            <a:headEnd/>
            <a:tailEnd/>
          </a:ln>
        </p:spPr>
      </p:cxnSp>
      <p:cxnSp>
        <p:nvCxnSpPr>
          <p:cNvPr id="51212" name="Connecteur droit 65"/>
          <p:cNvCxnSpPr>
            <a:cxnSpLocks noChangeShapeType="1"/>
          </p:cNvCxnSpPr>
          <p:nvPr/>
        </p:nvCxnSpPr>
        <p:spPr bwMode="auto">
          <a:xfrm rot="5400000">
            <a:off x="1108868" y="2551907"/>
            <a:ext cx="379413" cy="0"/>
          </a:xfrm>
          <a:prstGeom prst="line">
            <a:avLst/>
          </a:prstGeom>
          <a:noFill/>
          <a:ln w="31750">
            <a:solidFill>
              <a:srgbClr val="0000FF"/>
            </a:solidFill>
            <a:round/>
            <a:headEnd/>
            <a:tailEnd/>
          </a:ln>
        </p:spPr>
      </p:cxnSp>
      <p:cxnSp>
        <p:nvCxnSpPr>
          <p:cNvPr id="51213" name="Connecteur droit 66"/>
          <p:cNvCxnSpPr>
            <a:cxnSpLocks noChangeShapeType="1"/>
          </p:cNvCxnSpPr>
          <p:nvPr/>
        </p:nvCxnSpPr>
        <p:spPr bwMode="auto">
          <a:xfrm rot="5400000">
            <a:off x="1181100" y="2551113"/>
            <a:ext cx="379413" cy="1587"/>
          </a:xfrm>
          <a:prstGeom prst="line">
            <a:avLst/>
          </a:prstGeom>
          <a:noFill/>
          <a:ln w="31750">
            <a:solidFill>
              <a:srgbClr val="0000FF"/>
            </a:solidFill>
            <a:round/>
            <a:headEnd/>
            <a:tailEnd/>
          </a:ln>
        </p:spPr>
      </p:cxnSp>
      <p:grpSp>
        <p:nvGrpSpPr>
          <p:cNvPr id="6" name="Grouper 67"/>
          <p:cNvGrpSpPr>
            <a:grpSpLocks/>
          </p:cNvGrpSpPr>
          <p:nvPr/>
        </p:nvGrpSpPr>
        <p:grpSpPr bwMode="auto">
          <a:xfrm>
            <a:off x="1446213" y="2362200"/>
            <a:ext cx="153987" cy="381000"/>
            <a:chOff x="762000" y="1752600"/>
            <a:chExt cx="153194" cy="381000"/>
          </a:xfrm>
        </p:grpSpPr>
        <p:cxnSp>
          <p:nvCxnSpPr>
            <p:cNvPr id="51243" name="Connecteur droit 6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51244" name="Connecteur droit 6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51245" name="Connecteur droit 7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51215" name="Connecteur droit 76"/>
          <p:cNvCxnSpPr>
            <a:cxnSpLocks noChangeShapeType="1"/>
          </p:cNvCxnSpPr>
          <p:nvPr/>
        </p:nvCxnSpPr>
        <p:spPr bwMode="auto">
          <a:xfrm rot="5400000">
            <a:off x="1487488" y="2552700"/>
            <a:ext cx="379412" cy="1588"/>
          </a:xfrm>
          <a:prstGeom prst="line">
            <a:avLst/>
          </a:prstGeom>
          <a:noFill/>
          <a:ln w="31750">
            <a:solidFill>
              <a:srgbClr val="0000FF"/>
            </a:solidFill>
            <a:round/>
            <a:headEnd/>
            <a:tailEnd/>
          </a:ln>
        </p:spPr>
      </p:cxnSp>
      <p:cxnSp>
        <p:nvCxnSpPr>
          <p:cNvPr id="51216" name="Connecteur droit 77"/>
          <p:cNvCxnSpPr>
            <a:cxnSpLocks noChangeShapeType="1"/>
          </p:cNvCxnSpPr>
          <p:nvPr/>
        </p:nvCxnSpPr>
        <p:spPr bwMode="auto">
          <a:xfrm rot="5400000">
            <a:off x="1577181" y="2551907"/>
            <a:ext cx="379413" cy="0"/>
          </a:xfrm>
          <a:prstGeom prst="line">
            <a:avLst/>
          </a:prstGeom>
          <a:noFill/>
          <a:ln w="31750">
            <a:solidFill>
              <a:srgbClr val="0000FF"/>
            </a:solidFill>
            <a:round/>
            <a:headEnd/>
            <a:tailEnd/>
          </a:ln>
        </p:spPr>
      </p:cxnSp>
      <p:cxnSp>
        <p:nvCxnSpPr>
          <p:cNvPr id="51217" name="Connecteur droit 78"/>
          <p:cNvCxnSpPr>
            <a:cxnSpLocks noChangeShapeType="1"/>
          </p:cNvCxnSpPr>
          <p:nvPr/>
        </p:nvCxnSpPr>
        <p:spPr bwMode="auto">
          <a:xfrm rot="5400000">
            <a:off x="1674018" y="2551907"/>
            <a:ext cx="379413" cy="0"/>
          </a:xfrm>
          <a:prstGeom prst="line">
            <a:avLst/>
          </a:prstGeom>
          <a:noFill/>
          <a:ln w="31750">
            <a:solidFill>
              <a:srgbClr val="0000FF"/>
            </a:solidFill>
            <a:round/>
            <a:headEnd/>
            <a:tailEnd/>
          </a:ln>
        </p:spPr>
      </p:cxnSp>
      <p:grpSp>
        <p:nvGrpSpPr>
          <p:cNvPr id="7" name="Grouper 81"/>
          <p:cNvGrpSpPr>
            <a:grpSpLocks/>
          </p:cNvGrpSpPr>
          <p:nvPr/>
        </p:nvGrpSpPr>
        <p:grpSpPr bwMode="auto">
          <a:xfrm>
            <a:off x="4572000" y="2362200"/>
            <a:ext cx="153988" cy="381000"/>
            <a:chOff x="762000" y="1752600"/>
            <a:chExt cx="153194" cy="381000"/>
          </a:xfrm>
        </p:grpSpPr>
        <p:cxnSp>
          <p:nvCxnSpPr>
            <p:cNvPr id="51240" name="Connecteur droit 98"/>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51241" name="Connecteur droit 99"/>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51242" name="Connecteur droit 100"/>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8" name="Grouper 82"/>
          <p:cNvGrpSpPr>
            <a:grpSpLocks/>
          </p:cNvGrpSpPr>
          <p:nvPr/>
        </p:nvGrpSpPr>
        <p:grpSpPr bwMode="auto">
          <a:xfrm>
            <a:off x="4799013" y="2362200"/>
            <a:ext cx="153987" cy="381000"/>
            <a:chOff x="762000" y="1752600"/>
            <a:chExt cx="153194" cy="381000"/>
          </a:xfrm>
        </p:grpSpPr>
        <p:cxnSp>
          <p:nvCxnSpPr>
            <p:cNvPr id="51237" name="Connecteur droit 95"/>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51238" name="Connecteur droit 96"/>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51239" name="Connecteur droit 97"/>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9" name="Grouper 83"/>
          <p:cNvGrpSpPr>
            <a:grpSpLocks/>
          </p:cNvGrpSpPr>
          <p:nvPr/>
        </p:nvGrpSpPr>
        <p:grpSpPr bwMode="auto">
          <a:xfrm>
            <a:off x="5027613" y="2362200"/>
            <a:ext cx="153987" cy="381000"/>
            <a:chOff x="762000" y="1752600"/>
            <a:chExt cx="153194" cy="381000"/>
          </a:xfrm>
        </p:grpSpPr>
        <p:cxnSp>
          <p:nvCxnSpPr>
            <p:cNvPr id="51234" name="Connecteur droit 92"/>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51235" name="Connecteur droit 93"/>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51236" name="Connecteur droit 94"/>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grpSp>
        <p:nvGrpSpPr>
          <p:cNvPr id="10" name="Grouper 84"/>
          <p:cNvGrpSpPr>
            <a:grpSpLocks/>
          </p:cNvGrpSpPr>
          <p:nvPr/>
        </p:nvGrpSpPr>
        <p:grpSpPr bwMode="auto">
          <a:xfrm>
            <a:off x="5256213" y="2362200"/>
            <a:ext cx="153987" cy="381000"/>
            <a:chOff x="762000" y="1752600"/>
            <a:chExt cx="153194" cy="381000"/>
          </a:xfrm>
        </p:grpSpPr>
        <p:cxnSp>
          <p:nvCxnSpPr>
            <p:cNvPr id="51231" name="Connecteur droit 89"/>
            <p:cNvCxnSpPr>
              <a:cxnSpLocks noChangeShapeType="1"/>
            </p:cNvCxnSpPr>
            <p:nvPr/>
          </p:nvCxnSpPr>
          <p:spPr bwMode="auto">
            <a:xfrm rot="5400000">
              <a:off x="572294" y="1943100"/>
              <a:ext cx="380206" cy="794"/>
            </a:xfrm>
            <a:prstGeom prst="line">
              <a:avLst/>
            </a:prstGeom>
            <a:noFill/>
            <a:ln w="31750">
              <a:solidFill>
                <a:srgbClr val="0000FF"/>
              </a:solidFill>
              <a:round/>
              <a:headEnd/>
              <a:tailEnd/>
            </a:ln>
          </p:spPr>
        </p:cxnSp>
        <p:cxnSp>
          <p:nvCxnSpPr>
            <p:cNvPr id="51232" name="Connecteur droit 90"/>
            <p:cNvCxnSpPr>
              <a:cxnSpLocks noChangeShapeType="1"/>
            </p:cNvCxnSpPr>
            <p:nvPr/>
          </p:nvCxnSpPr>
          <p:spPr bwMode="auto">
            <a:xfrm rot="5400000">
              <a:off x="648494" y="1942306"/>
              <a:ext cx="380206" cy="794"/>
            </a:xfrm>
            <a:prstGeom prst="line">
              <a:avLst/>
            </a:prstGeom>
            <a:noFill/>
            <a:ln w="31750">
              <a:solidFill>
                <a:srgbClr val="0000FF"/>
              </a:solidFill>
              <a:round/>
              <a:headEnd/>
              <a:tailEnd/>
            </a:ln>
          </p:spPr>
        </p:cxnSp>
        <p:cxnSp>
          <p:nvCxnSpPr>
            <p:cNvPr id="51233" name="Connecteur droit 91"/>
            <p:cNvCxnSpPr>
              <a:cxnSpLocks noChangeShapeType="1"/>
            </p:cNvCxnSpPr>
            <p:nvPr/>
          </p:nvCxnSpPr>
          <p:spPr bwMode="auto">
            <a:xfrm rot="5400000">
              <a:off x="724694" y="1942306"/>
              <a:ext cx="380206" cy="794"/>
            </a:xfrm>
            <a:prstGeom prst="line">
              <a:avLst/>
            </a:prstGeom>
            <a:noFill/>
            <a:ln w="31750">
              <a:solidFill>
                <a:srgbClr val="0000FF"/>
              </a:solidFill>
              <a:round/>
              <a:headEnd/>
              <a:tailEnd/>
            </a:ln>
          </p:spPr>
        </p:cxnSp>
      </p:grpSp>
      <p:cxnSp>
        <p:nvCxnSpPr>
          <p:cNvPr id="51222" name="Connecteur droit 86"/>
          <p:cNvCxnSpPr>
            <a:cxnSpLocks noChangeShapeType="1"/>
          </p:cNvCxnSpPr>
          <p:nvPr/>
        </p:nvCxnSpPr>
        <p:spPr bwMode="auto">
          <a:xfrm rot="5400000">
            <a:off x="5295901" y="2552700"/>
            <a:ext cx="379412" cy="1587"/>
          </a:xfrm>
          <a:prstGeom prst="line">
            <a:avLst/>
          </a:prstGeom>
          <a:noFill/>
          <a:ln w="31750">
            <a:solidFill>
              <a:srgbClr val="0000FF"/>
            </a:solidFill>
            <a:round/>
            <a:headEnd/>
            <a:tailEnd/>
          </a:ln>
        </p:spPr>
      </p:cxnSp>
      <p:cxnSp>
        <p:nvCxnSpPr>
          <p:cNvPr id="51223" name="Connecteur droit 87"/>
          <p:cNvCxnSpPr>
            <a:cxnSpLocks noChangeShapeType="1"/>
          </p:cNvCxnSpPr>
          <p:nvPr/>
        </p:nvCxnSpPr>
        <p:spPr bwMode="auto">
          <a:xfrm rot="5400000">
            <a:off x="5372100" y="2551113"/>
            <a:ext cx="379413" cy="1587"/>
          </a:xfrm>
          <a:prstGeom prst="line">
            <a:avLst/>
          </a:prstGeom>
          <a:noFill/>
          <a:ln w="31750">
            <a:solidFill>
              <a:srgbClr val="0000FF"/>
            </a:solidFill>
            <a:round/>
            <a:headEnd/>
            <a:tailEnd/>
          </a:ln>
        </p:spPr>
      </p:cxnSp>
      <p:cxnSp>
        <p:nvCxnSpPr>
          <p:cNvPr id="51224" name="Connecteur droit 88"/>
          <p:cNvCxnSpPr>
            <a:cxnSpLocks noChangeShapeType="1"/>
          </p:cNvCxnSpPr>
          <p:nvPr/>
        </p:nvCxnSpPr>
        <p:spPr bwMode="auto">
          <a:xfrm rot="5400000">
            <a:off x="5448300" y="2551113"/>
            <a:ext cx="379413" cy="1587"/>
          </a:xfrm>
          <a:prstGeom prst="line">
            <a:avLst/>
          </a:prstGeom>
          <a:noFill/>
          <a:ln w="31750">
            <a:solidFill>
              <a:srgbClr val="0000FF"/>
            </a:solidFill>
            <a:round/>
            <a:headEnd/>
            <a:tailEnd/>
          </a:ln>
        </p:spPr>
      </p:cxnSp>
      <p:cxnSp>
        <p:nvCxnSpPr>
          <p:cNvPr id="51225" name="Connecteur droit 101"/>
          <p:cNvCxnSpPr>
            <a:cxnSpLocks noChangeShapeType="1"/>
          </p:cNvCxnSpPr>
          <p:nvPr/>
        </p:nvCxnSpPr>
        <p:spPr bwMode="auto">
          <a:xfrm rot="5400000">
            <a:off x="5524500" y="2551113"/>
            <a:ext cx="379413" cy="1587"/>
          </a:xfrm>
          <a:prstGeom prst="line">
            <a:avLst/>
          </a:prstGeom>
          <a:noFill/>
          <a:ln w="31750">
            <a:solidFill>
              <a:srgbClr val="0000FF"/>
            </a:solidFill>
            <a:round/>
            <a:headEnd/>
            <a:tailEnd/>
          </a:ln>
        </p:spPr>
      </p:cxnSp>
      <p:pic>
        <p:nvPicPr>
          <p:cNvPr id="51226" name="Image 103" descr="RedDog.gif"/>
          <p:cNvPicPr>
            <a:picLocks noChangeAspect="1"/>
          </p:cNvPicPr>
          <p:nvPr/>
        </p:nvPicPr>
        <p:blipFill>
          <a:blip r:embed="rId2"/>
          <a:srcRect/>
          <a:stretch>
            <a:fillRect/>
          </a:stretch>
        </p:blipFill>
        <p:spPr bwMode="auto">
          <a:xfrm>
            <a:off x="990600" y="1600200"/>
            <a:ext cx="609600" cy="609600"/>
          </a:xfrm>
          <a:prstGeom prst="rect">
            <a:avLst/>
          </a:prstGeom>
          <a:noFill/>
          <a:ln w="9525">
            <a:noFill/>
            <a:miter lim="800000"/>
            <a:headEnd/>
            <a:tailEnd/>
          </a:ln>
        </p:spPr>
      </p:pic>
      <p:pic>
        <p:nvPicPr>
          <p:cNvPr id="51227" name="Image 104" descr="Woof.gif"/>
          <p:cNvPicPr>
            <a:picLocks noChangeAspect="1"/>
          </p:cNvPicPr>
          <p:nvPr/>
        </p:nvPicPr>
        <p:blipFill>
          <a:blip r:embed="rId3"/>
          <a:srcRect/>
          <a:stretch>
            <a:fillRect/>
          </a:stretch>
        </p:blipFill>
        <p:spPr bwMode="auto">
          <a:xfrm>
            <a:off x="4800600" y="1600200"/>
            <a:ext cx="609600" cy="609600"/>
          </a:xfrm>
          <a:prstGeom prst="rect">
            <a:avLst/>
          </a:prstGeom>
          <a:noFill/>
          <a:ln w="9525">
            <a:noFill/>
            <a:miter lim="800000"/>
            <a:headEnd/>
            <a:tailEnd/>
          </a:ln>
        </p:spPr>
      </p:pic>
      <p:sp>
        <p:nvSpPr>
          <p:cNvPr id="51228" name="Text Box 3"/>
          <p:cNvSpPr txBox="1">
            <a:spLocks noChangeArrowheads="1"/>
          </p:cNvSpPr>
          <p:nvPr/>
        </p:nvSpPr>
        <p:spPr bwMode="auto">
          <a:xfrm>
            <a:off x="0" y="2895600"/>
            <a:ext cx="9144000" cy="425450"/>
          </a:xfrm>
          <a:prstGeom prst="rect">
            <a:avLst/>
          </a:prstGeom>
          <a:solidFill>
            <a:srgbClr val="FFFF99"/>
          </a:solidFill>
          <a:ln w="9525">
            <a:noFill/>
            <a:miter lim="800000"/>
            <a:headEnd/>
            <a:tailEnd/>
          </a:ln>
        </p:spPr>
        <p:txBody>
          <a:bodyPr>
            <a:prstTxWarp prst="textNoShape">
              <a:avLst/>
            </a:prstTxWarp>
            <a:spAutoFit/>
          </a:bodyPr>
          <a:lstStyle/>
          <a:p>
            <a:pPr>
              <a:lnSpc>
                <a:spcPct val="80000"/>
              </a:lnSpc>
              <a:spcBef>
                <a:spcPct val="50000"/>
              </a:spcBef>
            </a:pPr>
            <a:r>
              <a:rPr lang="fr-FR" sz="2600" b="1">
                <a:latin typeface="Wingdings" pitchFamily="-110" charset="2"/>
                <a:ea typeface="Wingdings" pitchFamily="-110" charset="2"/>
                <a:cs typeface="Wingdings" pitchFamily="-110" charset="2"/>
              </a:rPr>
              <a:t></a:t>
            </a:r>
            <a:r>
              <a:rPr lang="fr-FR" sz="2600" b="1"/>
              <a:t> NOMBRES DE… (quantités mises en relation)</a:t>
            </a:r>
          </a:p>
        </p:txBody>
      </p:sp>
      <p:sp>
        <p:nvSpPr>
          <p:cNvPr id="65" name="ZoneTexte 64"/>
          <p:cNvSpPr txBox="1">
            <a:spLocks noChangeArrowheads="1"/>
          </p:cNvSpPr>
          <p:nvPr/>
        </p:nvSpPr>
        <p:spPr bwMode="auto">
          <a:xfrm>
            <a:off x="6477000" y="1676400"/>
            <a:ext cx="1295400" cy="457200"/>
          </a:xfrm>
          <a:prstGeom prst="rect">
            <a:avLst/>
          </a:prstGeom>
          <a:solidFill>
            <a:srgbClr val="FFFF00"/>
          </a:solidFill>
          <a:ln w="9525">
            <a:noFill/>
            <a:miter lim="800000"/>
            <a:headEnd/>
            <a:tailEnd/>
          </a:ln>
        </p:spPr>
        <p:txBody>
          <a:bodyPr wrap="square">
            <a:prstTxWarp prst="textNoShape">
              <a:avLst/>
            </a:prstTxWarp>
            <a:spAutoFit/>
          </a:bodyPr>
          <a:lstStyle/>
          <a:p>
            <a:r>
              <a:rPr lang="fr-FR" b="1" dirty="0" smtClean="0"/>
              <a:t>1234567</a:t>
            </a:r>
            <a:endParaRPr lang="fr-FR" b="1" dirty="0"/>
          </a:p>
        </p:txBody>
      </p:sp>
      <p:sp>
        <p:nvSpPr>
          <p:cNvPr id="66" name="ZoneTexte 65"/>
          <p:cNvSpPr txBox="1">
            <a:spLocks noChangeArrowheads="1"/>
          </p:cNvSpPr>
          <p:nvPr/>
        </p:nvSpPr>
        <p:spPr bwMode="auto">
          <a:xfrm>
            <a:off x="6934200" y="2286000"/>
            <a:ext cx="609600" cy="461962"/>
          </a:xfrm>
          <a:prstGeom prst="rect">
            <a:avLst/>
          </a:prstGeom>
          <a:solidFill>
            <a:srgbClr val="FFFF00"/>
          </a:solidFill>
          <a:ln w="9525">
            <a:noFill/>
            <a:miter lim="800000"/>
            <a:headEnd/>
            <a:tailEnd/>
          </a:ln>
        </p:spPr>
        <p:txBody>
          <a:bodyPr>
            <a:prstTxWarp prst="textNoShape">
              <a:avLst/>
            </a:prstTxWarp>
            <a:spAutoFit/>
          </a:bodyPr>
          <a:lstStyle/>
          <a:p>
            <a:pPr algn="ctr"/>
            <a:r>
              <a:rPr lang="fr-FR" b="1" dirty="0" smtClean="0"/>
              <a:t>7</a:t>
            </a:r>
            <a:endParaRPr lang="fr-FR" b="1" dirty="0"/>
          </a:p>
        </p:txBody>
      </p:sp>
      <p:sp>
        <p:nvSpPr>
          <p:cNvPr id="67" name="ZoneTexte 66"/>
          <p:cNvSpPr txBox="1"/>
          <p:nvPr/>
        </p:nvSpPr>
        <p:spPr>
          <a:xfrm>
            <a:off x="304800" y="5029200"/>
            <a:ext cx="8610600" cy="830997"/>
          </a:xfrm>
          <a:prstGeom prst="rect">
            <a:avLst/>
          </a:prstGeom>
          <a:noFill/>
        </p:spPr>
        <p:txBody>
          <a:bodyPr wrap="square" rtlCol="0">
            <a:spAutoFit/>
          </a:bodyPr>
          <a:lstStyle/>
          <a:p>
            <a:r>
              <a:rPr lang="fr-FR" b="1" dirty="0" smtClean="0">
                <a:solidFill>
                  <a:srgbClr val="FF0000"/>
                </a:solidFill>
              </a:rPr>
              <a:t>Ce n’est pas parce qu’un enfant se met à utiliser des </a:t>
            </a:r>
            <a:r>
              <a:rPr lang="fr-FR" b="1" dirty="0" err="1" smtClean="0">
                <a:solidFill>
                  <a:srgbClr val="FF0000"/>
                </a:solidFill>
              </a:rPr>
              <a:t>mots-nombres</a:t>
            </a:r>
            <a:r>
              <a:rPr lang="fr-FR" b="1" dirty="0" smtClean="0">
                <a:solidFill>
                  <a:srgbClr val="FF0000"/>
                </a:solidFill>
              </a:rPr>
              <a:t> ou des chiffres qu’il accède au nombre.  </a:t>
            </a:r>
            <a:endParaRPr lang="fr-FR" b="1" dirty="0">
              <a:solidFill>
                <a:srgbClr val="FF0000"/>
              </a:solidFill>
            </a:endParaRPr>
          </a:p>
        </p:txBody>
      </p:sp>
      <p:sp>
        <p:nvSpPr>
          <p:cNvPr id="68" name="ZoneTexte 67"/>
          <p:cNvSpPr txBox="1"/>
          <p:nvPr/>
        </p:nvSpPr>
        <p:spPr>
          <a:xfrm>
            <a:off x="381000" y="5867400"/>
            <a:ext cx="8610600" cy="830997"/>
          </a:xfrm>
          <a:prstGeom prst="rect">
            <a:avLst/>
          </a:prstGeom>
          <a:noFill/>
        </p:spPr>
        <p:txBody>
          <a:bodyPr wrap="square" rtlCol="0">
            <a:spAutoFit/>
          </a:bodyPr>
          <a:lstStyle/>
          <a:p>
            <a:r>
              <a:rPr lang="fr-FR" b="1" dirty="0" smtClean="0">
                <a:solidFill>
                  <a:srgbClr val="FF0000"/>
                </a:solidFill>
              </a:rPr>
              <a:t>Ce qui importe, ce n’est pas la nature des symboles utilisés, c’est la façon dont ils sont utilisés.</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7"/>
          <p:cNvSpPr>
            <a:spLocks noChangeArrowheads="1"/>
          </p:cNvSpPr>
          <p:nvPr/>
        </p:nvSpPr>
        <p:spPr bwMode="auto">
          <a:xfrm>
            <a:off x="0" y="1219200"/>
            <a:ext cx="9144000" cy="1905000"/>
          </a:xfrm>
          <a:prstGeom prst="rect">
            <a:avLst/>
          </a:prstGeom>
          <a:solidFill>
            <a:schemeClr val="accent1"/>
          </a:solidFill>
          <a:ln w="9525">
            <a:noFill/>
            <a:miter lim="800000"/>
            <a:headEnd/>
            <a:tailEnd/>
          </a:ln>
        </p:spPr>
        <p:txBody>
          <a:bodyPr anchor="ctr">
            <a:prstTxWarp prst="textNoShape">
              <a:avLst/>
            </a:prstTxWarp>
          </a:bodyPr>
          <a:lstStyle/>
          <a:p>
            <a:endParaRPr lang="fr-FR" sz="2800" b="1" dirty="0" smtClean="0"/>
          </a:p>
          <a:p>
            <a:r>
              <a:rPr lang="fr-FR" sz="2800" b="1" dirty="0" smtClean="0"/>
              <a:t>Au CP, une file n’est </a:t>
            </a:r>
            <a:r>
              <a:rPr lang="fr-FR" sz="2800" b="1" cap="all" dirty="0" smtClean="0"/>
              <a:t>numérique </a:t>
            </a:r>
            <a:r>
              <a:rPr lang="fr-FR" sz="2800" b="1" dirty="0" smtClean="0"/>
              <a:t>que si l’enfant sait que </a:t>
            </a:r>
          </a:p>
          <a:p>
            <a:r>
              <a:rPr lang="fr-FR" sz="2800" b="1" dirty="0" smtClean="0"/>
              <a:t>11 = 10 + 1,   12 = 10 + 2…</a:t>
            </a:r>
          </a:p>
          <a:p>
            <a:r>
              <a:rPr lang="fr-FR" sz="2800" b="1" dirty="0" smtClean="0"/>
              <a:t>21 = 10 + 10 + 1,   22 = 10 + 10 + 2… </a:t>
            </a:r>
          </a:p>
          <a:p>
            <a:r>
              <a:rPr lang="fr-FR" sz="2800" b="1" dirty="0" smtClean="0"/>
              <a:t>31 = 10 + 10 + 10 + 1,   32 = 10 + 10 + 10 + 2… </a:t>
            </a:r>
            <a:endParaRPr lang="fr-FR" sz="2800" b="1" dirty="0" smtClean="0">
              <a:solidFill>
                <a:srgbClr val="FF092A"/>
              </a:solidFill>
            </a:endParaRPr>
          </a:p>
          <a:p>
            <a:endParaRPr lang="fr-FR" sz="2800" b="1" dirty="0">
              <a:solidFill>
                <a:srgbClr val="FF092A"/>
              </a:solidFill>
            </a:endParaRPr>
          </a:p>
        </p:txBody>
      </p:sp>
      <p:sp>
        <p:nvSpPr>
          <p:cNvPr id="6" name="Rectangle 87"/>
          <p:cNvSpPr>
            <a:spLocks noChangeArrowheads="1"/>
          </p:cNvSpPr>
          <p:nvPr/>
        </p:nvSpPr>
        <p:spPr bwMode="auto">
          <a:xfrm>
            <a:off x="0" y="0"/>
            <a:ext cx="9144000" cy="1219200"/>
          </a:xfrm>
          <a:prstGeom prst="rect">
            <a:avLst/>
          </a:prstGeom>
          <a:solidFill>
            <a:schemeClr val="accent1"/>
          </a:solidFill>
          <a:ln w="9525">
            <a:noFill/>
            <a:miter lim="800000"/>
            <a:headEnd/>
            <a:tailEnd/>
          </a:ln>
        </p:spPr>
        <p:txBody>
          <a:bodyPr anchor="ctr">
            <a:prstTxWarp prst="textNoShape">
              <a:avLst/>
            </a:prstTxWarp>
          </a:bodyPr>
          <a:lstStyle/>
          <a:p>
            <a:r>
              <a:rPr lang="fr-FR" sz="2800" b="1" dirty="0" smtClean="0"/>
              <a:t>L’enfant qui rentre au CP pour qui « sept, c’est 1234567 » </a:t>
            </a:r>
            <a:r>
              <a:rPr lang="fr-FR" sz="2800" b="1" cap="small" dirty="0" smtClean="0"/>
              <a:t>n’est pas dans le nombre</a:t>
            </a:r>
            <a:endParaRPr lang="fr-FR" sz="2800" b="1" dirty="0">
              <a:solidFill>
                <a:srgbClr val="FF092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9782725634715_068-095 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491990" y="76200"/>
            <a:ext cx="4804410" cy="6323330"/>
          </a:xfrm>
          <a:prstGeom prst="rect">
            <a:avLst/>
          </a:prstGeom>
        </p:spPr>
      </p:pic>
      <p:pic>
        <p:nvPicPr>
          <p:cNvPr id="4" name="Image 3" descr="9782725634715_068-095 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0"/>
            <a:ext cx="4928235" cy="644715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7"/>
          <p:cNvSpPr>
            <a:spLocks noChangeArrowheads="1"/>
          </p:cNvSpPr>
          <p:nvPr/>
        </p:nvSpPr>
        <p:spPr bwMode="auto">
          <a:xfrm>
            <a:off x="0" y="1219200"/>
            <a:ext cx="9144000" cy="1905000"/>
          </a:xfrm>
          <a:prstGeom prst="rect">
            <a:avLst/>
          </a:prstGeom>
          <a:solidFill>
            <a:schemeClr val="accent1"/>
          </a:solidFill>
          <a:ln w="9525">
            <a:noFill/>
            <a:miter lim="800000"/>
            <a:headEnd/>
            <a:tailEnd/>
          </a:ln>
        </p:spPr>
        <p:txBody>
          <a:bodyPr anchor="ctr">
            <a:prstTxWarp prst="textNoShape">
              <a:avLst/>
            </a:prstTxWarp>
          </a:bodyPr>
          <a:lstStyle/>
          <a:p>
            <a:endParaRPr lang="fr-FR" sz="2800" b="1" dirty="0" smtClean="0"/>
          </a:p>
          <a:p>
            <a:r>
              <a:rPr lang="fr-FR" sz="2800" b="1" dirty="0" smtClean="0"/>
              <a:t>Au CP, une file n’est numérique que si l’enfant sait que </a:t>
            </a:r>
          </a:p>
          <a:p>
            <a:r>
              <a:rPr lang="fr-FR" sz="2800" b="1" dirty="0" smtClean="0"/>
              <a:t>11 = 10 + 1,   12 = 10 + 2…</a:t>
            </a:r>
          </a:p>
          <a:p>
            <a:r>
              <a:rPr lang="fr-FR" sz="2800" b="1" dirty="0" smtClean="0"/>
              <a:t>21 = 10 + 10 + 1,   22 = 10 + 10 + 2… </a:t>
            </a:r>
          </a:p>
          <a:p>
            <a:r>
              <a:rPr lang="fr-FR" sz="2800" b="1" dirty="0" smtClean="0"/>
              <a:t>31 = 10 + 10 + 10 + 1,   32 = 10 + 10 + 10 + 2… </a:t>
            </a:r>
            <a:endParaRPr lang="fr-FR" sz="2800" b="1" dirty="0" smtClean="0">
              <a:solidFill>
                <a:srgbClr val="FF092A"/>
              </a:solidFill>
            </a:endParaRPr>
          </a:p>
          <a:p>
            <a:endParaRPr lang="fr-FR" sz="2800" b="1" dirty="0">
              <a:solidFill>
                <a:srgbClr val="FF092A"/>
              </a:solidFill>
            </a:endParaRPr>
          </a:p>
        </p:txBody>
      </p:sp>
      <p:grpSp>
        <p:nvGrpSpPr>
          <p:cNvPr id="2" name="Grouper 5"/>
          <p:cNvGrpSpPr/>
          <p:nvPr/>
        </p:nvGrpSpPr>
        <p:grpSpPr>
          <a:xfrm>
            <a:off x="0" y="3124200"/>
            <a:ext cx="9144000" cy="1909465"/>
            <a:chOff x="0" y="1752600"/>
            <a:chExt cx="9144000" cy="1909465"/>
          </a:xfrm>
        </p:grpSpPr>
        <p:sp>
          <p:nvSpPr>
            <p:cNvPr id="3" name="ZoneTexte 2"/>
            <p:cNvSpPr txBox="1"/>
            <p:nvPr/>
          </p:nvSpPr>
          <p:spPr>
            <a:xfrm>
              <a:off x="1371600" y="3200400"/>
              <a:ext cx="6477000" cy="461665"/>
            </a:xfrm>
            <a:prstGeom prst="rect">
              <a:avLst/>
            </a:prstGeom>
            <a:noFill/>
          </p:spPr>
          <p:txBody>
            <a:bodyPr wrap="square" rtlCol="0">
              <a:spAutoFit/>
            </a:bodyPr>
            <a:lstStyle/>
            <a:p>
              <a:r>
                <a:rPr lang="fr-FR" dirty="0" smtClean="0">
                  <a:hlinkClick r:id="rId2" action="ppaction://hlinkfile"/>
                </a:rPr>
                <a:t>file:///Users/remi/Desktop/S052_C.swf </a:t>
              </a:r>
              <a:endParaRPr lang="fr-FR" dirty="0"/>
            </a:p>
          </p:txBody>
        </p:sp>
        <p:sp>
          <p:nvSpPr>
            <p:cNvPr id="5" name="Rectangle 87"/>
            <p:cNvSpPr>
              <a:spLocks noChangeArrowheads="1"/>
            </p:cNvSpPr>
            <p:nvPr/>
          </p:nvSpPr>
          <p:spPr bwMode="auto">
            <a:xfrm>
              <a:off x="0" y="1752600"/>
              <a:ext cx="9144000" cy="1219200"/>
            </a:xfrm>
            <a:prstGeom prst="rect">
              <a:avLst/>
            </a:prstGeom>
            <a:solidFill>
              <a:schemeClr val="accent1"/>
            </a:solidFill>
            <a:ln w="9525">
              <a:noFill/>
              <a:miter lim="800000"/>
              <a:headEnd/>
              <a:tailEnd/>
            </a:ln>
          </p:spPr>
          <p:txBody>
            <a:bodyPr anchor="ctr">
              <a:prstTxWarp prst="textNoShape">
                <a:avLst/>
              </a:prstTxWarp>
            </a:bodyPr>
            <a:lstStyle/>
            <a:p>
              <a:r>
                <a:rPr lang="fr-FR" sz="2800" b="1" dirty="0" smtClean="0"/>
                <a:t>Quand c’est le cas, il est totalement inutile d’écrire les numéros.</a:t>
              </a:r>
              <a:endParaRPr lang="fr-FR" sz="2800" b="1" dirty="0">
                <a:solidFill>
                  <a:srgbClr val="FF092A"/>
                </a:solidFill>
              </a:endParaRPr>
            </a:p>
          </p:txBody>
        </p:sp>
      </p:grpSp>
      <p:sp>
        <p:nvSpPr>
          <p:cNvPr id="6" name="Rectangle 87"/>
          <p:cNvSpPr>
            <a:spLocks noChangeArrowheads="1"/>
          </p:cNvSpPr>
          <p:nvPr/>
        </p:nvSpPr>
        <p:spPr bwMode="auto">
          <a:xfrm>
            <a:off x="0" y="0"/>
            <a:ext cx="9144000" cy="1219200"/>
          </a:xfrm>
          <a:prstGeom prst="rect">
            <a:avLst/>
          </a:prstGeom>
          <a:solidFill>
            <a:schemeClr val="accent1"/>
          </a:solidFill>
          <a:ln w="9525">
            <a:noFill/>
            <a:miter lim="800000"/>
            <a:headEnd/>
            <a:tailEnd/>
          </a:ln>
        </p:spPr>
        <p:txBody>
          <a:bodyPr anchor="ctr">
            <a:prstTxWarp prst="textNoShape">
              <a:avLst/>
            </a:prstTxWarp>
          </a:bodyPr>
          <a:lstStyle/>
          <a:p>
            <a:r>
              <a:rPr lang="fr-FR" sz="2800" b="1" dirty="0" smtClean="0"/>
              <a:t>L’enfant qui rentre au CP pour qui « sept, c’est 1234567 » </a:t>
            </a:r>
            <a:r>
              <a:rPr lang="fr-FR" sz="2800" b="1" cap="small" dirty="0" smtClean="0"/>
              <a:t>n’est pas dans le nombre</a:t>
            </a:r>
            <a:endParaRPr lang="fr-FR" sz="2800" b="1" dirty="0">
              <a:solidFill>
                <a:srgbClr val="FF092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83038" y="-152400"/>
            <a:ext cx="1177925" cy="649288"/>
          </a:xfrm>
          <a:solidFill>
            <a:srgbClr val="CCFFCC"/>
          </a:solidFill>
        </p:spPr>
        <p:txBody>
          <a:bodyPr tIns="46800" bIns="46800">
            <a:spAutoFit/>
          </a:bodyPr>
          <a:lstStyle/>
          <a:p>
            <a:pPr eaLnBrk="1" hangingPunct="1"/>
            <a:r>
              <a:rPr lang="fr-FR" sz="3600">
                <a:ea typeface="ＭＳ Ｐゴシック" pitchFamily="-110" charset="-128"/>
                <a:cs typeface="ＭＳ Ｐゴシック" pitchFamily="-110" charset="-128"/>
              </a:rPr>
              <a:t>Plan</a:t>
            </a:r>
          </a:p>
        </p:txBody>
      </p:sp>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FF66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qu’il existe 2 façons d’enseigner le comptage :                  soit sous la forme d’un </a:t>
            </a:r>
            <a:r>
              <a:rPr lang="fr-FR" sz="2200" b="1" cap="all" dirty="0" err="1" smtClean="0">
                <a:solidFill>
                  <a:srgbClr val="000000"/>
                </a:solidFill>
                <a:ea typeface="ＭＳ Ｐゴシック" pitchFamily="-110" charset="-128"/>
                <a:cs typeface="ＭＳ Ｐゴシック" pitchFamily="-110" charset="-128"/>
              </a:rPr>
              <a:t>comptage-numérotage</a:t>
            </a:r>
            <a:r>
              <a:rPr lang="fr-FR" sz="22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soit</a:t>
            </a:r>
            <a:r>
              <a:rPr lang="fr-FR" sz="2200" b="1"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sous celle d’un </a:t>
            </a:r>
            <a:r>
              <a:rPr lang="fr-FR" sz="2200" b="1" cap="all" dirty="0" err="1" smtClean="0">
                <a:solidFill>
                  <a:srgbClr val="000000"/>
                </a:solidFill>
                <a:ea typeface="ＭＳ Ｐゴシック" pitchFamily="-110" charset="-128"/>
                <a:cs typeface="ＭＳ Ｐゴシック" pitchFamily="-110" charset="-128"/>
              </a:rPr>
              <a:t>comptage-dénombrement</a:t>
            </a:r>
            <a:endParaRPr lang="fr-FR" sz="2200" b="1" cap="all" dirty="0" smtClean="0">
              <a:solidFill>
                <a:srgbClr val="00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000000"/>
                </a:solidFill>
                <a:ea typeface="ＭＳ Ｐゴシック" pitchFamily="-110" charset="-128"/>
                <a:cs typeface="ＭＳ Ｐゴシック" pitchFamily="-110" charset="-128"/>
              </a:rPr>
              <a:t> distinguer les notions de </a:t>
            </a:r>
            <a:r>
              <a:rPr lang="fr-FR" sz="2200" b="1" cap="all" dirty="0" smtClean="0">
                <a:solidFill>
                  <a:srgbClr val="000000"/>
                </a:solidFill>
                <a:ea typeface="ＭＳ Ｐゴシック" pitchFamily="-110" charset="-128"/>
                <a:cs typeface="ＭＳ Ｐゴシック" pitchFamily="-110" charset="-128"/>
              </a:rPr>
              <a:t>quantité </a:t>
            </a:r>
            <a:r>
              <a:rPr lang="fr-FR" sz="2400" b="1" dirty="0" smtClean="0">
                <a:solidFill>
                  <a:srgbClr val="000000"/>
                </a:solidFill>
                <a:ea typeface="ＭＳ Ｐゴシック" pitchFamily="-110" charset="-128"/>
                <a:cs typeface="ＭＳ Ｐゴシック" pitchFamily="-110" charset="-128"/>
              </a:rPr>
              <a:t>et de </a:t>
            </a:r>
            <a:r>
              <a:rPr lang="fr-FR" sz="2200" b="1" cap="all" dirty="0" smtClean="0">
                <a:solidFill>
                  <a:srgbClr val="000000"/>
                </a:solidFill>
                <a:ea typeface="ＭＳ Ｐゴシック" pitchFamily="-110" charset="-128"/>
                <a:cs typeface="ＭＳ Ｐゴシック" pitchFamily="-110" charset="-128"/>
              </a:rPr>
              <a:t>nombre</a:t>
            </a:r>
            <a:r>
              <a:rPr lang="fr-FR" sz="2400" b="1" dirty="0" smtClean="0">
                <a:solidFill>
                  <a:srgbClr val="000000"/>
                </a:solidFill>
                <a:ea typeface="ＭＳ Ｐゴシック" pitchFamily="-110" charset="-128"/>
                <a:cs typeface="ＭＳ Ｐゴシック" pitchFamily="-110" charset="-128"/>
              </a:rPr>
              <a:t>. Connaître le rôle majeur des </a:t>
            </a:r>
            <a:r>
              <a:rPr lang="fr-FR" sz="2400" b="1" dirty="0" err="1" smtClean="0">
                <a:solidFill>
                  <a:srgbClr val="000000"/>
                </a:solidFill>
                <a:ea typeface="ＭＳ Ｐゴシック" pitchFamily="-110" charset="-128"/>
                <a:cs typeface="ＭＳ Ｐゴシック" pitchFamily="-110" charset="-128"/>
              </a:rPr>
              <a:t>collections-témoins</a:t>
            </a:r>
            <a:r>
              <a:rPr lang="fr-FR" sz="2400" b="1" dirty="0" smtClean="0">
                <a:solidFill>
                  <a:srgbClr val="000000"/>
                </a:solidFill>
                <a:ea typeface="ＭＳ Ｐゴシック" pitchFamily="-110" charset="-128"/>
                <a:cs typeface="ＭＳ Ｐゴシック" pitchFamily="-110" charset="-128"/>
              </a:rPr>
              <a:t> organisées (les nombres figuraux) et comprendre ce qu’est l’itération de l’unité</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a:t>
            </a:r>
            <a:r>
              <a:rPr lang="fr-FR" sz="2400" b="1" dirty="0" smtClean="0">
                <a:solidFill>
                  <a:srgbClr val="000000"/>
                </a:solidFill>
                <a:ea typeface="ＭＳ Ｐゴシック" pitchFamily="-110" charset="-128"/>
                <a:cs typeface="ＭＳ Ｐゴシック" pitchFamily="-110" charset="-128"/>
              </a:rPr>
              <a:t>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qu’il existe pour l’essentiel </a:t>
            </a:r>
            <a:r>
              <a:rPr lang="fr-FR" sz="2400" b="1" cap="all" dirty="0" smtClean="0">
                <a:solidFill>
                  <a:srgbClr val="FF0000"/>
                </a:solidFill>
                <a:ea typeface="ＭＳ Ｐゴシック" pitchFamily="-110" charset="-128"/>
                <a:cs typeface="ＭＳ Ｐゴシック" pitchFamily="-110" charset="-128"/>
              </a:rPr>
              <a:t>2 </a:t>
            </a:r>
            <a:r>
              <a:rPr lang="fr-FR" sz="2200" b="1" cap="all" dirty="0" smtClean="0">
                <a:solidFill>
                  <a:srgbClr val="FF0000"/>
                </a:solidFill>
                <a:ea typeface="ＭＳ Ｐゴシック" pitchFamily="-110" charset="-128"/>
                <a:cs typeface="ＭＳ Ｐゴシック" pitchFamily="-110" charset="-128"/>
              </a:rPr>
              <a:t>cultures pédagogiques</a:t>
            </a:r>
            <a:r>
              <a:rPr lang="fr-FR" sz="2400" b="1" cap="all" dirty="0" smtClean="0">
                <a:solidFill>
                  <a:srgbClr val="FF0000"/>
                </a:solidFill>
                <a:ea typeface="ＭＳ Ｐゴシック" pitchFamily="-110" charset="-128"/>
                <a:cs typeface="ＭＳ Ｐゴシック" pitchFamily="-110" charset="-128"/>
              </a:rPr>
              <a:t> </a:t>
            </a:r>
            <a:r>
              <a:rPr lang="fr-FR" sz="2400" b="1" dirty="0" smtClean="0">
                <a:solidFill>
                  <a:srgbClr val="FF0000"/>
                </a:solidFill>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a:t>
            </a:r>
            <a:r>
              <a:rPr lang="fr-FR" sz="2400" b="1" dirty="0" smtClean="0">
                <a:solidFill>
                  <a:srgbClr val="000000"/>
                </a:solidFill>
                <a:ea typeface="ＭＳ Ｐゴシック" pitchFamily="-110" charset="-128"/>
                <a:cs typeface="ＭＳ Ｐゴシック" pitchFamily="-110" charset="-128"/>
              </a:rPr>
              <a:t>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152012"/>
            <a:ext cx="73152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 Comprendre… » </a:t>
            </a:r>
            <a:endParaRPr lang="fr-FR" sz="3600" dirty="0">
              <a:ea typeface="ＭＳ Ｐゴシック" pitchFamily="-110" charset="-128"/>
              <a:cs typeface="ＭＳ Ｐゴシック" pitchFamily="-110" charset="-128"/>
            </a:endParaRPr>
          </a:p>
        </p:txBody>
      </p:sp>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FF66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qu’il existe 2 façons d’enseigner le comptage :                  soit sous la forme d’un </a:t>
            </a:r>
            <a:r>
              <a:rPr lang="fr-FR" sz="2200" b="1" cap="all" dirty="0" err="1" smtClean="0">
                <a:solidFill>
                  <a:srgbClr val="000000"/>
                </a:solidFill>
                <a:ea typeface="ＭＳ Ｐゴシック" pitchFamily="-110" charset="-128"/>
                <a:cs typeface="ＭＳ Ｐゴシック" pitchFamily="-110" charset="-128"/>
              </a:rPr>
              <a:t>comptage-numérotage</a:t>
            </a:r>
            <a:r>
              <a:rPr lang="fr-FR" sz="22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soit</a:t>
            </a:r>
            <a:r>
              <a:rPr lang="fr-FR" sz="2200" b="1"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sous celle d’un </a:t>
            </a:r>
            <a:r>
              <a:rPr lang="fr-FR" sz="2200" b="1" cap="all" dirty="0" err="1" smtClean="0">
                <a:solidFill>
                  <a:srgbClr val="000000"/>
                </a:solidFill>
                <a:ea typeface="ＭＳ Ｐゴシック" pitchFamily="-110" charset="-128"/>
                <a:cs typeface="ＭＳ Ｐゴシック" pitchFamily="-110" charset="-128"/>
              </a:rPr>
              <a:t>comptage-dénombrement</a:t>
            </a:r>
            <a:endParaRPr lang="fr-FR" sz="2200" b="1" cap="all" dirty="0" smtClean="0">
              <a:solidFill>
                <a:srgbClr val="00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000000"/>
                </a:solidFill>
                <a:ea typeface="ＭＳ Ｐゴシック" pitchFamily="-110" charset="-128"/>
                <a:cs typeface="ＭＳ Ｐゴシック" pitchFamily="-110" charset="-128"/>
              </a:rPr>
              <a:t> distinguer les notions de </a:t>
            </a:r>
            <a:r>
              <a:rPr lang="fr-FR" sz="2200" b="1" cap="all" dirty="0" smtClean="0">
                <a:solidFill>
                  <a:srgbClr val="000000"/>
                </a:solidFill>
                <a:ea typeface="ＭＳ Ｐゴシック" pitchFamily="-110" charset="-128"/>
                <a:cs typeface="ＭＳ Ｐゴシック" pitchFamily="-110" charset="-128"/>
              </a:rPr>
              <a:t>quantité </a:t>
            </a:r>
            <a:r>
              <a:rPr lang="fr-FR" sz="2400" b="1" dirty="0" smtClean="0">
                <a:solidFill>
                  <a:srgbClr val="000000"/>
                </a:solidFill>
                <a:ea typeface="ＭＳ Ｐゴシック" pitchFamily="-110" charset="-128"/>
                <a:cs typeface="ＭＳ Ｐゴシック" pitchFamily="-110" charset="-128"/>
              </a:rPr>
              <a:t>et de </a:t>
            </a:r>
            <a:r>
              <a:rPr lang="fr-FR" sz="2200" b="1" cap="all" dirty="0" smtClean="0">
                <a:solidFill>
                  <a:srgbClr val="000000"/>
                </a:solidFill>
                <a:ea typeface="ＭＳ Ｐゴシック" pitchFamily="-110" charset="-128"/>
                <a:cs typeface="ＭＳ Ｐゴシック" pitchFamily="-110" charset="-128"/>
              </a:rPr>
              <a:t>nombre</a:t>
            </a:r>
            <a:r>
              <a:rPr lang="fr-FR" sz="2400" b="1" dirty="0" smtClean="0">
                <a:solidFill>
                  <a:srgbClr val="000000"/>
                </a:solidFill>
                <a:ea typeface="ＭＳ Ｐゴシック" pitchFamily="-110" charset="-128"/>
                <a:cs typeface="ＭＳ Ｐゴシック" pitchFamily="-110" charset="-128"/>
              </a:rPr>
              <a:t>. Connaître le rôle majeur des </a:t>
            </a:r>
            <a:r>
              <a:rPr lang="fr-FR" sz="2400" b="1" dirty="0" err="1" smtClean="0">
                <a:solidFill>
                  <a:srgbClr val="000000"/>
                </a:solidFill>
                <a:ea typeface="ＭＳ Ｐゴシック" pitchFamily="-110" charset="-128"/>
                <a:cs typeface="ＭＳ Ｐゴシック" pitchFamily="-110" charset="-128"/>
              </a:rPr>
              <a:t>collections-témoins</a:t>
            </a:r>
            <a:r>
              <a:rPr lang="fr-FR" sz="2400" b="1" dirty="0" smtClean="0">
                <a:solidFill>
                  <a:srgbClr val="000000"/>
                </a:solidFill>
                <a:ea typeface="ＭＳ Ｐゴシック" pitchFamily="-110" charset="-128"/>
                <a:cs typeface="ＭＳ Ｐゴシック" pitchFamily="-110" charset="-128"/>
              </a:rPr>
              <a:t> organisées (les nombres figuraux), comprendre ce qu’est l’itération de l’unité et </a:t>
            </a:r>
            <a:r>
              <a:rPr lang="fr-FR" sz="2400" b="1" dirty="0" smtClean="0">
                <a:solidFill>
                  <a:srgbClr val="FF0000"/>
                </a:solidFill>
                <a:ea typeface="ＭＳ Ｐゴシック" pitchFamily="-110" charset="-128"/>
                <a:cs typeface="ＭＳ Ｐゴシック" pitchFamily="-110" charset="-128"/>
              </a:rPr>
              <a:t>connaître la fonction caractéristique du nombre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a:t>
            </a:r>
            <a:r>
              <a:rPr lang="fr-FR" sz="2400" b="1" dirty="0" smtClean="0">
                <a:solidFill>
                  <a:srgbClr val="000000"/>
                </a:solidFill>
                <a:ea typeface="ＭＳ Ｐゴシック" pitchFamily="-110" charset="-128"/>
                <a:cs typeface="ＭＳ Ｐゴシック" pitchFamily="-110" charset="-128"/>
              </a:rPr>
              <a:t>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a:t>
            </a:r>
            <a:r>
              <a:rPr lang="fr-FR" sz="2400" b="1" dirty="0" smtClean="0">
                <a:solidFill>
                  <a:srgbClr val="000000"/>
                </a:solidFill>
                <a:ea typeface="ＭＳ Ｐゴシック" pitchFamily="-110" charset="-128"/>
                <a:cs typeface="ＭＳ Ｐゴシック" pitchFamily="-110" charset="-128"/>
              </a:rPr>
              <a:t>qu’il existe pour l’essentiel </a:t>
            </a:r>
            <a:r>
              <a:rPr lang="fr-FR" sz="2400" b="1" cap="all" dirty="0" smtClean="0">
                <a:solidFill>
                  <a:srgbClr val="000000"/>
                </a:solidFill>
                <a:ea typeface="ＭＳ Ｐゴシック" pitchFamily="-110" charset="-128"/>
                <a:cs typeface="ＭＳ Ｐゴシック" pitchFamily="-110" charset="-128"/>
              </a:rPr>
              <a:t>2 </a:t>
            </a:r>
            <a:r>
              <a:rPr lang="fr-FR" sz="2200" b="1" cap="all" dirty="0" smtClean="0">
                <a:solidFill>
                  <a:srgbClr val="000000"/>
                </a:solidFill>
                <a:ea typeface="ＭＳ Ｐゴシック" pitchFamily="-110" charset="-128"/>
                <a:cs typeface="ＭＳ Ｐゴシック" pitchFamily="-110" charset="-128"/>
              </a:rPr>
              <a:t>cultures pédagogiques</a:t>
            </a:r>
            <a:r>
              <a:rPr lang="fr-FR" sz="24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a:t>
            </a:r>
            <a:r>
              <a:rPr lang="fr-FR" sz="2400" b="1" dirty="0" smtClean="0">
                <a:solidFill>
                  <a:srgbClr val="000000"/>
                </a:solidFill>
                <a:ea typeface="ＭＳ Ｐゴシック" pitchFamily="-110" charset="-128"/>
                <a:cs typeface="ＭＳ Ｐゴシック" pitchFamily="-110" charset="-128"/>
              </a:rPr>
              <a:t>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15"/>
          <p:cNvSpPr txBox="1">
            <a:spLocks noChangeArrowheads="1"/>
          </p:cNvSpPr>
          <p:nvPr/>
        </p:nvSpPr>
        <p:spPr bwMode="auto">
          <a:xfrm>
            <a:off x="0" y="0"/>
            <a:ext cx="9144000" cy="4724400"/>
          </a:xfrm>
          <a:prstGeom prst="rect">
            <a:avLst/>
          </a:prstGeom>
          <a:solidFill>
            <a:srgbClr val="FFFF00"/>
          </a:solidFill>
          <a:ln w="9525">
            <a:noFill/>
            <a:miter lim="800000"/>
            <a:headEnd/>
            <a:tailEnd/>
          </a:ln>
        </p:spPr>
        <p:txBody>
          <a:bodyPr wrap="square">
            <a:prstTxWarp prst="textNoShape">
              <a:avLst/>
            </a:prstTxWarp>
            <a:noAutofit/>
          </a:bodyPr>
          <a:lstStyle/>
          <a:p>
            <a:pPr>
              <a:spcAft>
                <a:spcPts val="600"/>
              </a:spcAft>
            </a:pPr>
            <a:r>
              <a:rPr lang="fr-FR" sz="3000" b="1" dirty="0" smtClean="0"/>
              <a:t>Une première culture : celle qui correspond à la progression préconisée en France entre 1990 et 2015</a:t>
            </a:r>
          </a:p>
          <a:p>
            <a:pPr>
              <a:spcAft>
                <a:spcPts val="600"/>
              </a:spcAft>
            </a:pPr>
            <a:r>
              <a:rPr lang="fr-FR" sz="3000" b="1" dirty="0" smtClean="0"/>
              <a:t>(elle a été « importée » des USA) </a:t>
            </a:r>
          </a:p>
          <a:p>
            <a:pPr>
              <a:spcAft>
                <a:spcPts val="600"/>
              </a:spcAft>
            </a:pPr>
            <a:endParaRPr lang="fr-FR" b="1" dirty="0" smtClean="0"/>
          </a:p>
          <a:p>
            <a:pPr>
              <a:spcAft>
                <a:spcPts val="600"/>
              </a:spcAft>
            </a:pPr>
            <a:r>
              <a:rPr lang="fr-FR" b="1" dirty="0" smtClean="0"/>
              <a:t>1</a:t>
            </a:r>
            <a:r>
              <a:rPr lang="fr-FR" b="1" baseline="30000" dirty="0" smtClean="0"/>
              <a:t>er</a:t>
            </a:r>
            <a:r>
              <a:rPr lang="fr-FR" b="1" dirty="0" smtClean="0"/>
              <a:t> temps : </a:t>
            </a:r>
            <a:r>
              <a:rPr lang="fr-FR" b="1" dirty="0"/>
              <a:t>S</a:t>
            </a:r>
            <a:r>
              <a:rPr lang="fr-FR" b="1" dirty="0" smtClean="0"/>
              <a:t>’appuyer sur la correspondance 1 mot  </a:t>
            </a:r>
            <a:r>
              <a:rPr lang="fr-FR" b="1" dirty="0" err="1" smtClean="0">
                <a:latin typeface="Wingdings" pitchFamily="-110" charset="2"/>
                <a:ea typeface="Wingdings" pitchFamily="-110" charset="2"/>
                <a:cs typeface="Wingdings" pitchFamily="-110" charset="2"/>
              </a:rPr>
              <a:t></a:t>
            </a:r>
            <a:r>
              <a:rPr lang="fr-FR" b="1" dirty="0" smtClean="0">
                <a:latin typeface="Times"/>
                <a:ea typeface="Wingdings" pitchFamily="-110" charset="2"/>
                <a:cs typeface="Times"/>
              </a:rPr>
              <a:t>  1 unité                 (sur le </a:t>
            </a:r>
            <a:r>
              <a:rPr lang="fr-FR" b="1" dirty="0" err="1" smtClean="0">
                <a:latin typeface="Times"/>
                <a:ea typeface="Wingdings" pitchFamily="-110" charset="2"/>
                <a:cs typeface="Times"/>
              </a:rPr>
              <a:t>comptage-numérotage</a:t>
            </a:r>
            <a:r>
              <a:rPr lang="fr-FR" b="1" dirty="0" smtClean="0">
                <a:latin typeface="Times"/>
                <a:ea typeface="Wingdings" pitchFamily="-110" charset="2"/>
                <a:cs typeface="Times"/>
              </a:rPr>
              <a:t>) pour que les enfants parviennent à  « garder la mémoire d’une quantité » et à « garder la mémoire d’un rang »</a:t>
            </a:r>
          </a:p>
          <a:p>
            <a:pPr>
              <a:spcAft>
                <a:spcPts val="0"/>
              </a:spcAft>
            </a:pPr>
            <a:endParaRPr lang="fr-FR" sz="1200" b="1" dirty="0" smtClean="0">
              <a:latin typeface="Times"/>
              <a:ea typeface="Wingdings" pitchFamily="-110" charset="2"/>
              <a:cs typeface="Times"/>
            </a:endParaRPr>
          </a:p>
          <a:p>
            <a:pPr>
              <a:spcAft>
                <a:spcPts val="0"/>
              </a:spcAft>
            </a:pPr>
            <a:r>
              <a:rPr lang="fr-FR" b="1" dirty="0" smtClean="0">
                <a:latin typeface="Times"/>
                <a:ea typeface="Wingdings" pitchFamily="-110" charset="2"/>
                <a:cs typeface="Times"/>
              </a:rPr>
              <a:t>2</a:t>
            </a:r>
            <a:r>
              <a:rPr lang="fr-FR" b="1" baseline="30000" dirty="0" smtClean="0">
                <a:latin typeface="Times"/>
                <a:ea typeface="Wingdings" pitchFamily="-110" charset="2"/>
                <a:cs typeface="Times"/>
              </a:rPr>
              <a:t>nd</a:t>
            </a:r>
            <a:r>
              <a:rPr lang="fr-FR" b="1" dirty="0" smtClean="0">
                <a:latin typeface="Times"/>
                <a:ea typeface="Wingdings" pitchFamily="-110" charset="2"/>
                <a:cs typeface="Times"/>
              </a:rPr>
              <a:t> temps : Faire en sorte que les enfants s’approprient l’itération de l’unité et les décompositions</a:t>
            </a:r>
            <a:endParaRPr lang="fr-FR"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15"/>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wrap="square">
            <a:prstTxWarp prst="textNoShape">
              <a:avLst/>
            </a:prstTxWarp>
            <a:noAutofit/>
          </a:bodyPr>
          <a:lstStyle/>
          <a:p>
            <a:pPr>
              <a:spcAft>
                <a:spcPts val="600"/>
              </a:spcAft>
            </a:pPr>
            <a:r>
              <a:rPr lang="fr-FR" sz="3000" b="1" dirty="0" smtClean="0"/>
              <a:t>L’autre culture des premiers apprentissages : </a:t>
            </a:r>
          </a:p>
          <a:p>
            <a:pPr>
              <a:spcAft>
                <a:spcPts val="600"/>
              </a:spcAft>
            </a:pPr>
            <a:r>
              <a:rPr lang="fr-FR" sz="3000" b="1" dirty="0" smtClean="0">
                <a:solidFill>
                  <a:srgbClr val="000000"/>
                </a:solidFill>
                <a:ea typeface="ＭＳ Ｐゴシック" pitchFamily="-110" charset="-128"/>
                <a:cs typeface="ＭＳ Ｐゴシック" pitchFamily="-110" charset="-128"/>
              </a:rPr>
              <a:t>Favoriser une entrée directe dans le nombre</a:t>
            </a:r>
          </a:p>
          <a:p>
            <a:pPr>
              <a:spcAft>
                <a:spcPts val="600"/>
              </a:spcAft>
            </a:pPr>
            <a:r>
              <a:rPr lang="fr-FR" sz="3000" b="1" dirty="0" smtClean="0">
                <a:solidFill>
                  <a:srgbClr val="000000"/>
                </a:solidFill>
                <a:ea typeface="ＭＳ Ｐゴシック" pitchFamily="-110" charset="-128"/>
                <a:cs typeface="ＭＳ Ｐゴシック" pitchFamily="-110" charset="-128"/>
              </a:rPr>
              <a:t>(enseigner d’emblée l’itération de l’unité et les décompositions) </a:t>
            </a:r>
            <a:endParaRPr lang="fr-FR" sz="3000" b="1" dirty="0"/>
          </a:p>
        </p:txBody>
      </p:sp>
      <p:sp>
        <p:nvSpPr>
          <p:cNvPr id="3" name="ZoneTexte 2"/>
          <p:cNvSpPr txBox="1">
            <a:spLocks noChangeArrowheads="1"/>
          </p:cNvSpPr>
          <p:nvPr/>
        </p:nvSpPr>
        <p:spPr bwMode="auto">
          <a:xfrm>
            <a:off x="0" y="3263205"/>
            <a:ext cx="9144000" cy="1384995"/>
          </a:xfrm>
          <a:prstGeom prst="rect">
            <a:avLst/>
          </a:prstGeom>
          <a:solidFill>
            <a:srgbClr val="CCFFCC"/>
          </a:solidFill>
          <a:ln w="9525">
            <a:noFill/>
            <a:miter lim="800000"/>
            <a:headEnd/>
            <a:tailEnd/>
          </a:ln>
        </p:spPr>
        <p:txBody>
          <a:bodyPr>
            <a:prstTxWarp prst="textNoShape">
              <a:avLst/>
            </a:prstTxWarp>
            <a:spAutoFit/>
          </a:bodyPr>
          <a:lstStyle/>
          <a:p>
            <a:r>
              <a:rPr lang="fr-FR" sz="2800" b="1" dirty="0" smtClean="0"/>
              <a:t>Il faut présenter les nombres aux </a:t>
            </a:r>
            <a:r>
              <a:rPr lang="fr-FR" sz="2800" b="1" dirty="0"/>
              <a:t>enfants dans l’ordre </a:t>
            </a:r>
            <a:r>
              <a:rPr lang="fr-FR" sz="2800" b="1" dirty="0" smtClean="0"/>
              <a:t>et, pour chaque nouveau nombre, </a:t>
            </a:r>
            <a:r>
              <a:rPr lang="fr-FR" sz="2800" b="1" dirty="0"/>
              <a:t>les amener à : </a:t>
            </a:r>
          </a:p>
          <a:p>
            <a:endParaRPr lang="fr-FR" sz="2800" b="1" dirty="0"/>
          </a:p>
        </p:txBody>
      </p:sp>
      <p:sp>
        <p:nvSpPr>
          <p:cNvPr id="5" name="ZoneTexte 15"/>
          <p:cNvSpPr txBox="1">
            <a:spLocks noChangeArrowheads="1"/>
          </p:cNvSpPr>
          <p:nvPr/>
        </p:nvSpPr>
        <p:spPr bwMode="auto">
          <a:xfrm>
            <a:off x="0" y="2457450"/>
            <a:ext cx="9144000" cy="523220"/>
          </a:xfrm>
          <a:prstGeom prst="rect">
            <a:avLst/>
          </a:prstGeom>
          <a:solidFill>
            <a:srgbClr val="FFFF00"/>
          </a:solidFill>
          <a:ln w="9525">
            <a:noFill/>
            <a:miter lim="800000"/>
            <a:headEnd/>
            <a:tailEnd/>
          </a:ln>
        </p:spPr>
        <p:txBody>
          <a:bodyPr>
            <a:prstTxWarp prst="textNoShape">
              <a:avLst/>
            </a:prstTxWarp>
            <a:spAutoFit/>
          </a:bodyPr>
          <a:lstStyle/>
          <a:p>
            <a:r>
              <a:rPr lang="fr-FR" sz="2800" b="1" dirty="0"/>
              <a:t>Selon Henri </a:t>
            </a:r>
            <a:r>
              <a:rPr lang="fr-FR" sz="2800" b="1" dirty="0" err="1"/>
              <a:t>Canac</a:t>
            </a:r>
            <a:r>
              <a:rPr lang="fr-FR" sz="2800" b="1" dirty="0"/>
              <a:t>  (1947)</a:t>
            </a:r>
          </a:p>
        </p:txBody>
      </p:sp>
      <p:sp>
        <p:nvSpPr>
          <p:cNvPr id="6" name="ZoneTexte 5"/>
          <p:cNvSpPr txBox="1">
            <a:spLocks noChangeArrowheads="1"/>
          </p:cNvSpPr>
          <p:nvPr/>
        </p:nvSpPr>
        <p:spPr bwMode="auto">
          <a:xfrm>
            <a:off x="0" y="4432518"/>
            <a:ext cx="9144000" cy="1815882"/>
          </a:xfrm>
          <a:prstGeom prst="rect">
            <a:avLst/>
          </a:prstGeom>
          <a:solidFill>
            <a:srgbClr val="CCFFCC"/>
          </a:solidFill>
          <a:ln w="9525">
            <a:noFill/>
            <a:miter lim="800000"/>
            <a:headEnd/>
            <a:tailEnd/>
          </a:ln>
        </p:spPr>
        <p:txBody>
          <a:bodyPr>
            <a:prstTxWarp prst="textNoShape">
              <a:avLst/>
            </a:prstTxWarp>
            <a:spAutoFit/>
          </a:bodyPr>
          <a:lstStyle/>
          <a:p>
            <a:r>
              <a:rPr lang="fr-FR" sz="2800" b="1" dirty="0"/>
              <a:t>« construire (définir, poser) le nouveau nombre par adjonction de l’unité au nombre précédent, puis</a:t>
            </a:r>
            <a:r>
              <a:rPr lang="fr-FR" sz="2800" b="1" dirty="0" smtClean="0"/>
              <a:t> </a:t>
            </a:r>
            <a:r>
              <a:rPr lang="fr-FR" sz="2800" b="1" dirty="0" smtClean="0">
                <a:solidFill>
                  <a:srgbClr val="000000"/>
                </a:solidFill>
              </a:rPr>
              <a:t>étudier </a:t>
            </a:r>
            <a:r>
              <a:rPr lang="fr-FR" sz="2800" b="1" dirty="0">
                <a:solidFill>
                  <a:srgbClr val="000000"/>
                </a:solidFill>
              </a:rPr>
              <a:t>ses diverses décompositions </a:t>
            </a:r>
            <a:r>
              <a:rPr lang="fr-FR" sz="2800" b="1" dirty="0"/>
              <a:t>en nombres moins élevés que lui.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1600200" y="1676400"/>
            <a:ext cx="6553200" cy="1077218"/>
          </a:xfrm>
          <a:prstGeom prst="rect">
            <a:avLst/>
          </a:prstGeom>
          <a:noFill/>
        </p:spPr>
        <p:txBody>
          <a:bodyPr wrap="square" rtlCol="0">
            <a:spAutoFit/>
          </a:bodyPr>
          <a:lstStyle/>
          <a:p>
            <a:r>
              <a:rPr lang="fr-FR" sz="3200" dirty="0" smtClean="0">
                <a:hlinkClick r:id="rId2"/>
              </a:rPr>
              <a:t>http://www.cfem.asso.fr/debats/premiers-apprentissages-numeriques</a:t>
            </a:r>
            <a:r>
              <a:rPr lang="fr-FR" sz="3200" dirty="0" smtClean="0"/>
              <a:t> </a:t>
            </a:r>
            <a:endParaRPr lang="fr-FR" sz="3200" dirty="0"/>
          </a:p>
        </p:txBody>
      </p:sp>
      <p:sp>
        <p:nvSpPr>
          <p:cNvPr id="3" name="ZoneTexte 2"/>
          <p:cNvSpPr txBox="1"/>
          <p:nvPr/>
        </p:nvSpPr>
        <p:spPr>
          <a:xfrm>
            <a:off x="304800" y="3886200"/>
            <a:ext cx="8458200" cy="461665"/>
          </a:xfrm>
          <a:prstGeom prst="rect">
            <a:avLst/>
          </a:prstGeom>
          <a:noFill/>
        </p:spPr>
        <p:txBody>
          <a:bodyPr wrap="square" rtlCol="0">
            <a:spAutoFit/>
          </a:bodyPr>
          <a:lstStyle/>
          <a:p>
            <a:r>
              <a:rPr lang="fr-FR" dirty="0" smtClean="0"/>
              <a:t>Commission française pour l’enseignement des mathématiques</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4"/>
          <p:cNvGrpSpPr/>
          <p:nvPr/>
        </p:nvGrpSpPr>
        <p:grpSpPr>
          <a:xfrm>
            <a:off x="0" y="533400"/>
            <a:ext cx="8915400" cy="3898900"/>
            <a:chOff x="0" y="4483100"/>
            <a:chExt cx="8915400" cy="3898900"/>
          </a:xfrm>
        </p:grpSpPr>
        <p:sp>
          <p:nvSpPr>
            <p:cNvPr id="3" name="Text Box 3"/>
            <p:cNvSpPr txBox="1">
              <a:spLocks noChangeArrowheads="1"/>
            </p:cNvSpPr>
            <p:nvPr/>
          </p:nvSpPr>
          <p:spPr bwMode="auto">
            <a:xfrm>
              <a:off x="0" y="4483100"/>
              <a:ext cx="8610600" cy="584200"/>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fr-FR" sz="3200" b="1" dirty="0"/>
                <a:t>Programme maternelle (rentrée 2015)</a:t>
              </a:r>
            </a:p>
          </p:txBody>
        </p:sp>
        <p:sp>
          <p:nvSpPr>
            <p:cNvPr id="4" name="Text Box 3"/>
            <p:cNvSpPr txBox="1">
              <a:spLocks noChangeArrowheads="1"/>
            </p:cNvSpPr>
            <p:nvPr/>
          </p:nvSpPr>
          <p:spPr bwMode="auto">
            <a:xfrm>
              <a:off x="0" y="6997700"/>
              <a:ext cx="8915400" cy="1384300"/>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sz="2800" b="1" dirty="0">
                  <a:solidFill>
                    <a:srgbClr val="000000"/>
                  </a:solidFill>
                </a:rPr>
                <a:t>« Quantifier des collections jusqu’à 10 au moins ; les composer et les décomposer par manipulations effectives puis mentales »</a:t>
              </a:r>
            </a:p>
          </p:txBody>
        </p:sp>
      </p:grpSp>
      <p:sp>
        <p:nvSpPr>
          <p:cNvPr id="5" name="Text Box 3"/>
          <p:cNvSpPr txBox="1">
            <a:spLocks noChangeArrowheads="1"/>
          </p:cNvSpPr>
          <p:nvPr/>
        </p:nvSpPr>
        <p:spPr bwMode="auto">
          <a:xfrm>
            <a:off x="0" y="1600200"/>
            <a:ext cx="8915400" cy="954107"/>
          </a:xfrm>
          <a:prstGeom prst="rect">
            <a:avLst/>
          </a:prstGeom>
          <a:solidFill>
            <a:srgbClr val="CCFFCC"/>
          </a:solidFill>
          <a:ln w="9525">
            <a:noFill/>
            <a:miter lim="800000"/>
            <a:headEnd/>
            <a:tailEnd/>
          </a:ln>
        </p:spPr>
        <p:txBody>
          <a:bodyPr>
            <a:prstTxWarp prst="textNoShape">
              <a:avLst/>
            </a:prstTxWarp>
            <a:spAutoFit/>
          </a:bodyPr>
          <a:lstStyle/>
          <a:p>
            <a:pPr>
              <a:spcBef>
                <a:spcPct val="50000"/>
              </a:spcBef>
            </a:pPr>
            <a:r>
              <a:rPr lang="fr-FR" sz="2800" b="1" dirty="0">
                <a:solidFill>
                  <a:srgbClr val="000000"/>
                </a:solidFill>
              </a:rPr>
              <a:t>« Les activités de dénombrement doivent éviter le </a:t>
            </a:r>
            <a:r>
              <a:rPr lang="fr-FR" sz="2800" b="1" dirty="0" err="1"/>
              <a:t>comptage-numérotage</a:t>
            </a:r>
            <a:r>
              <a:rPr lang="fr-FR" sz="2800" b="1" dirty="0" smtClean="0"/>
              <a:t> </a:t>
            </a:r>
            <a:r>
              <a:rPr lang="fr-FR" sz="2800" b="1" dirty="0" smtClean="0">
                <a:solidFill>
                  <a:srgbClr val="000000"/>
                </a:solidFill>
              </a:rPr>
              <a:t>… »</a:t>
            </a:r>
            <a:endParaRPr lang="fr-FR" b="1" dirty="0">
              <a:solidFill>
                <a:srgbClr val="0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FF66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qu’il existe 2 façons d’enseigner le comptage :                  soit sous la forme d’un </a:t>
            </a:r>
            <a:r>
              <a:rPr lang="fr-FR" sz="2200" b="1" cap="all" dirty="0" err="1" smtClean="0">
                <a:solidFill>
                  <a:srgbClr val="000000"/>
                </a:solidFill>
                <a:ea typeface="ＭＳ Ｐゴシック" pitchFamily="-110" charset="-128"/>
                <a:cs typeface="ＭＳ Ｐゴシック" pitchFamily="-110" charset="-128"/>
              </a:rPr>
              <a:t>comptage-numérotage</a:t>
            </a:r>
            <a:r>
              <a:rPr lang="fr-FR" sz="22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soit</a:t>
            </a:r>
            <a:r>
              <a:rPr lang="fr-FR" sz="2200" b="1"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sous celle d’un </a:t>
            </a:r>
            <a:r>
              <a:rPr lang="fr-FR" sz="2200" b="1" cap="all" dirty="0" err="1" smtClean="0">
                <a:solidFill>
                  <a:srgbClr val="000000"/>
                </a:solidFill>
                <a:ea typeface="ＭＳ Ｐゴシック" pitchFamily="-110" charset="-128"/>
                <a:cs typeface="ＭＳ Ｐゴシック" pitchFamily="-110" charset="-128"/>
              </a:rPr>
              <a:t>comptage-dénombrement</a:t>
            </a:r>
            <a:endParaRPr lang="fr-FR" sz="2200" b="1" cap="all" dirty="0" smtClean="0">
              <a:solidFill>
                <a:srgbClr val="00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000000"/>
                </a:solidFill>
                <a:ea typeface="ＭＳ Ｐゴシック" pitchFamily="-110" charset="-128"/>
                <a:cs typeface="ＭＳ Ｐゴシック" pitchFamily="-110" charset="-128"/>
              </a:rPr>
              <a:t> distinguer les notions de </a:t>
            </a:r>
            <a:r>
              <a:rPr lang="fr-FR" sz="2200" b="1" cap="all" dirty="0" smtClean="0">
                <a:solidFill>
                  <a:srgbClr val="000000"/>
                </a:solidFill>
                <a:ea typeface="ＭＳ Ｐゴシック" pitchFamily="-110" charset="-128"/>
                <a:cs typeface="ＭＳ Ｐゴシック" pitchFamily="-110" charset="-128"/>
              </a:rPr>
              <a:t>quantité </a:t>
            </a:r>
            <a:r>
              <a:rPr lang="fr-FR" sz="2400" b="1" dirty="0" smtClean="0">
                <a:solidFill>
                  <a:srgbClr val="000000"/>
                </a:solidFill>
                <a:ea typeface="ＭＳ Ｐゴシック" pitchFamily="-110" charset="-128"/>
                <a:cs typeface="ＭＳ Ｐゴシック" pitchFamily="-110" charset="-128"/>
              </a:rPr>
              <a:t>et de </a:t>
            </a:r>
            <a:r>
              <a:rPr lang="fr-FR" sz="2200" b="1" cap="all" dirty="0" smtClean="0">
                <a:solidFill>
                  <a:srgbClr val="000000"/>
                </a:solidFill>
                <a:ea typeface="ＭＳ Ｐゴシック" pitchFamily="-110" charset="-128"/>
                <a:cs typeface="ＭＳ Ｐゴシック" pitchFamily="-110" charset="-128"/>
              </a:rPr>
              <a:t>nombre</a:t>
            </a:r>
            <a:r>
              <a:rPr lang="fr-FR" sz="2400" b="1" dirty="0" smtClean="0">
                <a:solidFill>
                  <a:srgbClr val="000000"/>
                </a:solidFill>
                <a:ea typeface="ＭＳ Ｐゴシック" pitchFamily="-110" charset="-128"/>
                <a:cs typeface="ＭＳ Ｐゴシック" pitchFamily="-110" charset="-128"/>
              </a:rPr>
              <a:t>. Connaître le rôle majeur des </a:t>
            </a:r>
            <a:r>
              <a:rPr lang="fr-FR" sz="2400" b="1" dirty="0" err="1" smtClean="0">
                <a:solidFill>
                  <a:srgbClr val="000000"/>
                </a:solidFill>
                <a:ea typeface="ＭＳ Ｐゴシック" pitchFamily="-110" charset="-128"/>
                <a:cs typeface="ＭＳ Ｐゴシック" pitchFamily="-110" charset="-128"/>
              </a:rPr>
              <a:t>collections-témoins</a:t>
            </a:r>
            <a:r>
              <a:rPr lang="fr-FR" sz="2400" b="1" dirty="0" smtClean="0">
                <a:solidFill>
                  <a:srgbClr val="000000"/>
                </a:solidFill>
                <a:ea typeface="ＭＳ Ｐゴシック" pitchFamily="-110" charset="-128"/>
                <a:cs typeface="ＭＳ Ｐゴシック" pitchFamily="-110" charset="-128"/>
              </a:rPr>
              <a:t> organisées (les nombres figuraux), comprendre ce qu’est l’itération de l’unité et </a:t>
            </a:r>
            <a:r>
              <a:rPr lang="fr-FR" sz="2400" b="1" dirty="0" smtClean="0">
                <a:solidFill>
                  <a:srgbClr val="FF0000"/>
                </a:solidFill>
                <a:ea typeface="ＭＳ Ｐゴシック" pitchFamily="-110" charset="-128"/>
                <a:cs typeface="ＭＳ Ｐゴシック" pitchFamily="-110" charset="-128"/>
              </a:rPr>
              <a:t>connaître la fonction caractéristique du nombre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a:t>
            </a:r>
            <a:r>
              <a:rPr lang="fr-FR" sz="2400" b="1" dirty="0" smtClean="0">
                <a:solidFill>
                  <a:srgbClr val="000000"/>
                </a:solidFill>
                <a:ea typeface="ＭＳ Ｐゴシック" pitchFamily="-110" charset="-128"/>
                <a:cs typeface="ＭＳ Ｐゴシック" pitchFamily="-110" charset="-128"/>
              </a:rPr>
              <a:t>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a:t>
            </a:r>
            <a:r>
              <a:rPr lang="fr-FR" sz="2400" b="1" dirty="0" smtClean="0">
                <a:ea typeface="ＭＳ Ｐゴシック" pitchFamily="-110" charset="-128"/>
                <a:cs typeface="ＭＳ Ｐゴシック" pitchFamily="-110" charset="-128"/>
              </a:rPr>
              <a:t>qu’il existe pour l’essentiel </a:t>
            </a:r>
            <a:r>
              <a:rPr lang="fr-FR" sz="2400" b="1" cap="all" dirty="0" smtClean="0">
                <a:ea typeface="ＭＳ Ｐゴシック" pitchFamily="-110" charset="-128"/>
                <a:cs typeface="ＭＳ Ｐゴシック" pitchFamily="-110" charset="-128"/>
              </a:rPr>
              <a:t>2 </a:t>
            </a:r>
            <a:r>
              <a:rPr lang="fr-FR" sz="2200" b="1" cap="all" dirty="0" smtClean="0">
                <a:ea typeface="ＭＳ Ｐゴシック" pitchFamily="-110" charset="-128"/>
                <a:cs typeface="ＭＳ Ｐゴシック" pitchFamily="-110" charset="-128"/>
              </a:rPr>
              <a:t>cultures pédagogiques</a:t>
            </a:r>
            <a:r>
              <a:rPr lang="fr-FR" sz="2400" b="1" cap="all" dirty="0" smtClean="0">
                <a:ea typeface="ＭＳ Ｐゴシック" pitchFamily="-110" charset="-128"/>
                <a:cs typeface="ＭＳ Ｐゴシック" pitchFamily="-110" charset="-128"/>
              </a:rPr>
              <a:t> </a:t>
            </a:r>
            <a:r>
              <a:rPr lang="fr-FR" sz="2400" b="1" dirty="0" smtClean="0">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de favoriser </a:t>
            </a:r>
            <a:r>
              <a:rPr lang="fr-FR" sz="2200" b="1" cap="all" dirty="0" smtClean="0">
                <a:solidFill>
                  <a:srgbClr val="FF0000"/>
                </a:solidFill>
                <a:ea typeface="ＭＳ Ｐゴシック" pitchFamily="-110" charset="-128"/>
                <a:cs typeface="ＭＳ Ｐゴシック" pitchFamily="-110" charset="-128"/>
              </a:rPr>
              <a:t>une entrée directe dans le nombre </a:t>
            </a:r>
            <a:r>
              <a:rPr lang="fr-FR" sz="2400" b="1" dirty="0" smtClean="0">
                <a:solidFill>
                  <a:srgbClr val="FF0000"/>
                </a:solidFill>
                <a:ea typeface="ＭＳ Ｐゴシック" pitchFamily="-110" charset="-128"/>
                <a:cs typeface="ＭＳ Ｐゴシック" pitchFamily="-110" charset="-128"/>
              </a:rPr>
              <a:t>(baser l’enseignement des nombres sur celui de leurs décompositions) : les raisons d’un tel choix</a:t>
            </a:r>
          </a:p>
        </p:txBody>
      </p:sp>
      <p:sp>
        <p:nvSpPr>
          <p:cNvPr id="5" name="Rectangle 2"/>
          <p:cNvSpPr>
            <a:spLocks noGrp="1" noChangeArrowheads="1"/>
          </p:cNvSpPr>
          <p:nvPr>
            <p:ph type="title"/>
          </p:nvPr>
        </p:nvSpPr>
        <p:spPr>
          <a:xfrm>
            <a:off x="1143000" y="-152012"/>
            <a:ext cx="73152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 Comprendre… » </a:t>
            </a:r>
            <a:endParaRPr lang="fr-FR" sz="36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3"/>
          <p:cNvGrpSpPr>
            <a:grpSpLocks/>
          </p:cNvGrpSpPr>
          <p:nvPr/>
        </p:nvGrpSpPr>
        <p:grpSpPr bwMode="auto">
          <a:xfrm>
            <a:off x="381000" y="2971800"/>
            <a:ext cx="8001000" cy="685800"/>
            <a:chOff x="240" y="576"/>
            <a:chExt cx="5040" cy="432"/>
          </a:xfrm>
        </p:grpSpPr>
        <p:sp>
          <p:nvSpPr>
            <p:cNvPr id="57348" name="Oval 4"/>
            <p:cNvSpPr>
              <a:spLocks noChangeArrowheads="1"/>
            </p:cNvSpPr>
            <p:nvPr/>
          </p:nvSpPr>
          <p:spPr bwMode="auto">
            <a:xfrm>
              <a:off x="240"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49" name="Oval 5"/>
            <p:cNvSpPr>
              <a:spLocks noChangeArrowheads="1"/>
            </p:cNvSpPr>
            <p:nvPr/>
          </p:nvSpPr>
          <p:spPr bwMode="auto">
            <a:xfrm>
              <a:off x="960"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50" name="Oval 6"/>
            <p:cNvSpPr>
              <a:spLocks noChangeArrowheads="1"/>
            </p:cNvSpPr>
            <p:nvPr/>
          </p:nvSpPr>
          <p:spPr bwMode="auto">
            <a:xfrm>
              <a:off x="1680"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51" name="Oval 7"/>
            <p:cNvSpPr>
              <a:spLocks noChangeArrowheads="1"/>
            </p:cNvSpPr>
            <p:nvPr/>
          </p:nvSpPr>
          <p:spPr bwMode="auto">
            <a:xfrm>
              <a:off x="2496"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52" name="Oval 8"/>
            <p:cNvSpPr>
              <a:spLocks noChangeArrowheads="1"/>
            </p:cNvSpPr>
            <p:nvPr/>
          </p:nvSpPr>
          <p:spPr bwMode="auto">
            <a:xfrm>
              <a:off x="3216"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53" name="Oval 9"/>
            <p:cNvSpPr>
              <a:spLocks noChangeArrowheads="1"/>
            </p:cNvSpPr>
            <p:nvPr/>
          </p:nvSpPr>
          <p:spPr bwMode="auto">
            <a:xfrm>
              <a:off x="4032"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sp>
          <p:nvSpPr>
            <p:cNvPr id="57354" name="Oval 10"/>
            <p:cNvSpPr>
              <a:spLocks noChangeArrowheads="1"/>
            </p:cNvSpPr>
            <p:nvPr/>
          </p:nvSpPr>
          <p:spPr bwMode="auto">
            <a:xfrm>
              <a:off x="4848" y="576"/>
              <a:ext cx="432" cy="432"/>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fr-FR"/>
            </a:p>
          </p:txBody>
        </p:sp>
      </p:grpSp>
      <p:sp>
        <p:nvSpPr>
          <p:cNvPr id="11" name="ZoneTexte 2"/>
          <p:cNvSpPr txBox="1">
            <a:spLocks noChangeArrowheads="1"/>
          </p:cNvSpPr>
          <p:nvPr/>
        </p:nvSpPr>
        <p:spPr bwMode="auto">
          <a:xfrm>
            <a:off x="381000" y="4572000"/>
            <a:ext cx="3505200" cy="1200328"/>
          </a:xfrm>
          <a:prstGeom prst="rect">
            <a:avLst/>
          </a:prstGeom>
          <a:solidFill>
            <a:srgbClr val="CCFFCC"/>
          </a:solidFill>
          <a:ln w="9525">
            <a:noFill/>
            <a:miter lim="800000"/>
            <a:headEnd/>
            <a:tailEnd/>
          </a:ln>
        </p:spPr>
        <p:txBody>
          <a:bodyPr>
            <a:prstTxWarp prst="textNoShape">
              <a:avLst/>
            </a:prstTxWarp>
            <a:spAutoFit/>
          </a:bodyPr>
          <a:lstStyle/>
          <a:p>
            <a:r>
              <a:rPr lang="fr-FR" b="1" dirty="0" err="1" smtClean="0"/>
              <a:t>Fuson</a:t>
            </a:r>
            <a:r>
              <a:rPr lang="fr-FR" b="1" dirty="0" smtClean="0"/>
              <a:t> (1988)</a:t>
            </a:r>
          </a:p>
          <a:p>
            <a:r>
              <a:rPr lang="fr-FR" b="1" dirty="0" err="1" smtClean="0"/>
              <a:t>Wynn</a:t>
            </a:r>
            <a:r>
              <a:rPr lang="fr-FR" b="1" dirty="0" smtClean="0"/>
              <a:t> (1992)</a:t>
            </a:r>
          </a:p>
          <a:p>
            <a:r>
              <a:rPr lang="fr-FR" b="1" dirty="0" err="1" smtClean="0"/>
              <a:t>Sarnecka</a:t>
            </a:r>
            <a:r>
              <a:rPr lang="fr-FR" b="1" dirty="0" smtClean="0"/>
              <a:t> </a:t>
            </a:r>
            <a:r>
              <a:rPr lang="fr-FR" b="1" dirty="0"/>
              <a:t>et Carey (2008)</a:t>
            </a:r>
          </a:p>
        </p:txBody>
      </p:sp>
      <p:sp>
        <p:nvSpPr>
          <p:cNvPr id="14" name="Text Box 3"/>
          <p:cNvSpPr txBox="1">
            <a:spLocks noChangeArrowheads="1"/>
          </p:cNvSpPr>
          <p:nvPr/>
        </p:nvSpPr>
        <p:spPr bwMode="auto">
          <a:xfrm>
            <a:off x="0" y="0"/>
            <a:ext cx="9144000" cy="461665"/>
          </a:xfrm>
          <a:prstGeom prst="rect">
            <a:avLst/>
          </a:prstGeom>
          <a:solidFill>
            <a:srgbClr val="CCFFCC"/>
          </a:solidFill>
          <a:ln w="9525">
            <a:noFill/>
            <a:miter lim="800000"/>
            <a:headEnd/>
            <a:tailEnd/>
          </a:ln>
        </p:spPr>
        <p:txBody>
          <a:bodyPr>
            <a:prstTxWarp prst="textNoShape">
              <a:avLst/>
            </a:prstTxWarp>
            <a:spAutoFit/>
          </a:bodyPr>
          <a:lstStyle/>
          <a:p>
            <a:pPr marL="457200" indent="-457200">
              <a:spcBef>
                <a:spcPct val="50000"/>
              </a:spcBef>
              <a:buFont typeface="Times" pitchFamily="-110" charset="0"/>
              <a:buAutoNum type="arabicPeriod"/>
            </a:pPr>
            <a:r>
              <a:rPr lang="fr-FR" b="1" dirty="0"/>
              <a:t>Le </a:t>
            </a:r>
            <a:r>
              <a:rPr lang="fr-FR" b="1" dirty="0" err="1"/>
              <a:t>comptage-numérotage</a:t>
            </a:r>
            <a:r>
              <a:rPr lang="fr-FR" b="1" dirty="0"/>
              <a:t> est d’abord une pure mécanique…</a:t>
            </a:r>
            <a:r>
              <a:rPr lang="fr-FR" b="1" dirty="0" smtClean="0"/>
              <a:t> </a:t>
            </a:r>
            <a:endParaRPr lang="fr-FR"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Text Box 3"/>
          <p:cNvSpPr txBox="1">
            <a:spLocks noChangeArrowheads="1"/>
          </p:cNvSpPr>
          <p:nvPr/>
        </p:nvSpPr>
        <p:spPr bwMode="auto">
          <a:xfrm>
            <a:off x="0" y="0"/>
            <a:ext cx="9144000" cy="1384995"/>
          </a:xfrm>
          <a:prstGeom prst="rect">
            <a:avLst/>
          </a:prstGeom>
          <a:solidFill>
            <a:srgbClr val="CCFFCC"/>
          </a:solidFill>
          <a:ln w="9525">
            <a:noFill/>
            <a:miter lim="800000"/>
            <a:headEnd/>
            <a:tailEnd/>
          </a:ln>
        </p:spPr>
        <p:txBody>
          <a:bodyPr>
            <a:prstTxWarp prst="textNoShape">
              <a:avLst/>
            </a:prstTxWarp>
            <a:spAutoFit/>
          </a:bodyPr>
          <a:lstStyle/>
          <a:p>
            <a:pPr marL="457200" indent="-457200">
              <a:spcBef>
                <a:spcPct val="50000"/>
              </a:spcBef>
              <a:buFont typeface="Times" pitchFamily="-110" charset="0"/>
              <a:buAutoNum type="arabicPeriod"/>
            </a:pPr>
            <a:r>
              <a:rPr lang="fr-FR" b="1" dirty="0"/>
              <a:t>Le </a:t>
            </a:r>
            <a:r>
              <a:rPr lang="fr-FR" b="1" dirty="0" err="1"/>
              <a:t>comptage-numérotage</a:t>
            </a:r>
            <a:r>
              <a:rPr lang="fr-FR" b="1" dirty="0"/>
              <a:t> est d’abord une pure mécanique… </a:t>
            </a:r>
          </a:p>
          <a:p>
            <a:pPr marL="457200" indent="-457200">
              <a:spcBef>
                <a:spcPct val="50000"/>
              </a:spcBef>
              <a:buFont typeface="Times" pitchFamily="-110" charset="0"/>
              <a:buAutoNum type="arabicPeriod"/>
            </a:pPr>
            <a:r>
              <a:rPr lang="fr-FR" b="1" dirty="0"/>
              <a:t>Il crée un obstacle langagier à la compréhension de l’itération de </a:t>
            </a:r>
            <a:r>
              <a:rPr lang="fr-FR" b="1" dirty="0" smtClean="0"/>
              <a:t>l’unité et, plus généralement, aux décompositions des nombres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Text Box 3"/>
          <p:cNvSpPr txBox="1">
            <a:spLocks noChangeArrowheads="1"/>
          </p:cNvSpPr>
          <p:nvPr/>
        </p:nvSpPr>
        <p:spPr bwMode="auto">
          <a:xfrm>
            <a:off x="0" y="0"/>
            <a:ext cx="9144000" cy="1384995"/>
          </a:xfrm>
          <a:prstGeom prst="rect">
            <a:avLst/>
          </a:prstGeom>
          <a:solidFill>
            <a:srgbClr val="CCFFCC"/>
          </a:solidFill>
          <a:ln w="9525">
            <a:noFill/>
            <a:miter lim="800000"/>
            <a:headEnd/>
            <a:tailEnd/>
          </a:ln>
        </p:spPr>
        <p:txBody>
          <a:bodyPr>
            <a:prstTxWarp prst="textNoShape">
              <a:avLst/>
            </a:prstTxWarp>
            <a:spAutoFit/>
          </a:bodyPr>
          <a:lstStyle/>
          <a:p>
            <a:pPr marL="457200" indent="-457200">
              <a:spcBef>
                <a:spcPct val="50000"/>
              </a:spcBef>
              <a:buFont typeface="Times" pitchFamily="-110" charset="0"/>
              <a:buAutoNum type="arabicPeriod"/>
            </a:pPr>
            <a:r>
              <a:rPr lang="fr-FR" b="1" dirty="0"/>
              <a:t>Le </a:t>
            </a:r>
            <a:r>
              <a:rPr lang="fr-FR" b="1" dirty="0" err="1"/>
              <a:t>comptage-numérotage</a:t>
            </a:r>
            <a:r>
              <a:rPr lang="fr-FR" b="1" dirty="0"/>
              <a:t> est d’abord une pure mécanique… </a:t>
            </a:r>
            <a:endParaRPr lang="fr-FR" b="1" dirty="0" smtClean="0"/>
          </a:p>
          <a:p>
            <a:pPr marL="457200" indent="-457200">
              <a:spcBef>
                <a:spcPct val="50000"/>
              </a:spcBef>
              <a:buFont typeface="Times" pitchFamily="-110" charset="0"/>
              <a:buAutoNum type="arabicPeriod"/>
            </a:pPr>
            <a:r>
              <a:rPr lang="fr-FR" b="1" dirty="0" smtClean="0"/>
              <a:t>Il crée un obstacle langagier à la compréhension de l’itération de l’unité et, plus généralement, aux décompositions des nombres</a:t>
            </a:r>
          </a:p>
        </p:txBody>
      </p:sp>
      <p:sp>
        <p:nvSpPr>
          <p:cNvPr id="4" name="ZoneTexte 15"/>
          <p:cNvSpPr txBox="1">
            <a:spLocks noChangeArrowheads="1"/>
          </p:cNvSpPr>
          <p:nvPr/>
        </p:nvSpPr>
        <p:spPr bwMode="auto">
          <a:xfrm>
            <a:off x="0" y="1600200"/>
            <a:ext cx="9144000" cy="1066800"/>
          </a:xfrm>
          <a:prstGeom prst="rect">
            <a:avLst/>
          </a:prstGeom>
          <a:solidFill>
            <a:srgbClr val="FFFF00"/>
          </a:solidFill>
          <a:ln w="9525">
            <a:noFill/>
            <a:miter lim="800000"/>
            <a:headEnd/>
            <a:tailEnd/>
          </a:ln>
        </p:spPr>
        <p:txBody>
          <a:bodyPr wrap="square">
            <a:prstTxWarp prst="textNoShape">
              <a:avLst/>
            </a:prstTxWarp>
            <a:noAutofit/>
          </a:bodyPr>
          <a:lstStyle/>
          <a:p>
            <a:pPr>
              <a:spcAft>
                <a:spcPts val="600"/>
              </a:spcAft>
            </a:pPr>
            <a:r>
              <a:rPr lang="fr-FR" b="1" dirty="0" smtClean="0"/>
              <a:t>Considérons un enfant qui représente les quantités par des suites de numéros et seulement comme cela.		</a:t>
            </a:r>
          </a:p>
          <a:p>
            <a:pPr>
              <a:spcAft>
                <a:spcPts val="600"/>
              </a:spcAft>
            </a:pPr>
            <a:r>
              <a:rPr lang="fr-FR" b="1" dirty="0" smtClean="0"/>
              <a:t>    </a:t>
            </a:r>
            <a:endParaRPr lang="fr-FR" sz="2800" b="1" dirty="0">
              <a:solidFill>
                <a:srgbClr val="FF0000"/>
              </a:solidFill>
            </a:endParaRPr>
          </a:p>
        </p:txBody>
      </p:sp>
      <p:sp>
        <p:nvSpPr>
          <p:cNvPr id="5" name="ZoneTexte 15"/>
          <p:cNvSpPr txBox="1">
            <a:spLocks noChangeArrowheads="1"/>
          </p:cNvSpPr>
          <p:nvPr/>
        </p:nvSpPr>
        <p:spPr bwMode="auto">
          <a:xfrm>
            <a:off x="0" y="5257800"/>
            <a:ext cx="9144000" cy="2133600"/>
          </a:xfrm>
          <a:prstGeom prst="rect">
            <a:avLst/>
          </a:prstGeom>
          <a:solidFill>
            <a:srgbClr val="FFFF00"/>
          </a:solidFill>
          <a:ln w="9525">
            <a:noFill/>
            <a:miter lim="800000"/>
            <a:headEnd/>
            <a:tailEnd/>
          </a:ln>
        </p:spPr>
        <p:txBody>
          <a:bodyPr wrap="square">
            <a:prstTxWarp prst="textNoShape">
              <a:avLst/>
            </a:prstTxWarp>
            <a:noAutofit/>
          </a:bodyPr>
          <a:lstStyle/>
          <a:p>
            <a:pPr>
              <a:spcAft>
                <a:spcPts val="600"/>
              </a:spcAft>
            </a:pPr>
            <a:r>
              <a:rPr lang="fr-FR" b="1" dirty="0" smtClean="0"/>
              <a:t> Tous les travaux sur la difficulté grave et persistante avec les nombres montrent qu’il s’agit d’enfants qui ne construisent de relations entre les quantités, ils n’ont pas accès aux décompositions (voir, par ex. INSERM, 2007)</a:t>
            </a:r>
            <a:endParaRPr lang="fr-FR" sz="2800" b="1" dirty="0">
              <a:solidFill>
                <a:srgbClr val="FF0000"/>
              </a:solidFill>
            </a:endParaRPr>
          </a:p>
        </p:txBody>
      </p:sp>
      <p:sp>
        <p:nvSpPr>
          <p:cNvPr id="6" name="ZoneTexte 5"/>
          <p:cNvSpPr txBox="1"/>
          <p:nvPr/>
        </p:nvSpPr>
        <p:spPr>
          <a:xfrm>
            <a:off x="0" y="2564755"/>
            <a:ext cx="9144000" cy="1354217"/>
          </a:xfrm>
          <a:prstGeom prst="rect">
            <a:avLst/>
          </a:prstGeom>
          <a:solidFill>
            <a:srgbClr val="FFFF00"/>
          </a:solidFill>
        </p:spPr>
        <p:txBody>
          <a:bodyPr wrap="square" rtlCol="0">
            <a:spAutoFit/>
          </a:bodyPr>
          <a:lstStyle/>
          <a:p>
            <a:pPr>
              <a:spcAft>
                <a:spcPts val="600"/>
              </a:spcAft>
            </a:pPr>
            <a:r>
              <a:rPr lang="fr-FR" b="1" dirty="0" smtClean="0"/>
              <a:t>Pour comprendre que </a:t>
            </a:r>
            <a:r>
              <a:rPr lang="fr-FR" b="1" dirty="0" smtClean="0">
                <a:solidFill>
                  <a:srgbClr val="FF0000"/>
                </a:solidFill>
              </a:rPr>
              <a:t>« huit, c’est sept et encore un »</a:t>
            </a:r>
            <a:r>
              <a:rPr lang="fr-FR" b="1" dirty="0" smtClean="0">
                <a:solidFill>
                  <a:srgbClr val="000000"/>
                </a:solidFill>
              </a:rPr>
              <a:t>,</a:t>
            </a:r>
          </a:p>
          <a:p>
            <a:pPr>
              <a:spcAft>
                <a:spcPts val="600"/>
              </a:spcAft>
            </a:pPr>
            <a:r>
              <a:rPr lang="fr-FR" b="1" dirty="0" smtClean="0"/>
              <a:t>il doit comparer  « huit » et « sept », c’est-à-dire  12345678</a:t>
            </a:r>
          </a:p>
          <a:p>
            <a:pPr>
              <a:spcAft>
                <a:spcPts val="600"/>
              </a:spcAft>
            </a:pPr>
            <a:r>
              <a:rPr lang="fr-FR" b="1" dirty="0" smtClean="0"/>
              <a:t>                                                                                et 1234567 </a:t>
            </a:r>
          </a:p>
        </p:txBody>
      </p:sp>
      <p:sp>
        <p:nvSpPr>
          <p:cNvPr id="7" name="ZoneTexte 6"/>
          <p:cNvSpPr txBox="1"/>
          <p:nvPr/>
        </p:nvSpPr>
        <p:spPr>
          <a:xfrm>
            <a:off x="0" y="3903583"/>
            <a:ext cx="9144000" cy="1354217"/>
          </a:xfrm>
          <a:prstGeom prst="rect">
            <a:avLst/>
          </a:prstGeom>
          <a:solidFill>
            <a:srgbClr val="FFFF00"/>
          </a:solidFill>
        </p:spPr>
        <p:txBody>
          <a:bodyPr wrap="square" rtlCol="0">
            <a:spAutoFit/>
          </a:bodyPr>
          <a:lstStyle/>
          <a:p>
            <a:pPr>
              <a:spcAft>
                <a:spcPts val="600"/>
              </a:spcAft>
            </a:pPr>
            <a:r>
              <a:rPr lang="fr-FR" b="1" dirty="0" smtClean="0"/>
              <a:t>Cela permet de conclure : </a:t>
            </a:r>
          </a:p>
          <a:p>
            <a:pPr>
              <a:spcAft>
                <a:spcPts val="600"/>
              </a:spcAft>
            </a:pPr>
            <a:r>
              <a:rPr lang="fr-FR" b="1" dirty="0" smtClean="0"/>
              <a:t> </a:t>
            </a:r>
            <a:r>
              <a:rPr lang="fr-FR" b="1" dirty="0" smtClean="0">
                <a:solidFill>
                  <a:srgbClr val="FF0000"/>
                </a:solidFill>
              </a:rPr>
              <a:t>« huit, c’est sept et encore un » </a:t>
            </a:r>
            <a:r>
              <a:rPr lang="fr-FR" b="1" dirty="0" smtClean="0">
                <a:solidFill>
                  <a:srgbClr val="000000"/>
                </a:solidFill>
              </a:rPr>
              <a:t>parce que </a:t>
            </a:r>
            <a:r>
              <a:rPr lang="fr-FR" b="1" dirty="0" smtClean="0">
                <a:solidFill>
                  <a:srgbClr val="FF0000"/>
                </a:solidFill>
              </a:rPr>
              <a:t>« le un de plus, c’est le 8 »</a:t>
            </a:r>
          </a:p>
          <a:p>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Image 2" descr="Pages de DEPP_NI_2013_19_forte_augmentation_niveau_acquis_eleves_entree_CP_entre_1997_2011_269112.pdf"/>
          <p:cNvPicPr>
            <a:picLocks noChangeAspect="1"/>
          </p:cNvPicPr>
          <p:nvPr/>
        </p:nvPicPr>
        <p:blipFill>
          <a:blip r:embed="rId2"/>
          <a:srcRect/>
          <a:stretch>
            <a:fillRect/>
          </a:stretch>
        </p:blipFill>
        <p:spPr bwMode="auto">
          <a:xfrm>
            <a:off x="228600" y="0"/>
            <a:ext cx="8686800" cy="693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Image 2" descr="Pages de DEPP_NI_2014_19_evolution_acquis_debut_CE2_entre_1999_2013_325617.pdf"/>
          <p:cNvPicPr>
            <a:picLocks noChangeAspect="1"/>
          </p:cNvPicPr>
          <p:nvPr/>
        </p:nvPicPr>
        <p:blipFill>
          <a:blip r:embed="rId2"/>
          <a:srcRect/>
          <a:stretch>
            <a:fillRect/>
          </a:stretch>
        </p:blipFill>
        <p:spPr bwMode="auto">
          <a:xfrm>
            <a:off x="381000" y="-69850"/>
            <a:ext cx="8382000" cy="699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qu’il existe 2 façons d’enseigner le comptage :                  soit sous la forme d’un </a:t>
            </a:r>
            <a:r>
              <a:rPr lang="fr-FR" sz="2200" b="1" cap="all" dirty="0" err="1" smtClean="0">
                <a:solidFill>
                  <a:srgbClr val="FF0000"/>
                </a:solidFill>
                <a:ea typeface="ＭＳ Ｐゴシック" pitchFamily="-110" charset="-128"/>
                <a:cs typeface="ＭＳ Ｐゴシック" pitchFamily="-110" charset="-128"/>
              </a:rPr>
              <a:t>comptage-numérotage</a:t>
            </a:r>
            <a:r>
              <a:rPr lang="fr-FR" sz="2200" b="1" cap="all" dirty="0" smtClean="0">
                <a:solidFill>
                  <a:srgbClr val="FF0000"/>
                </a:solidFill>
                <a:ea typeface="ＭＳ Ｐゴシック" pitchFamily="-110" charset="-128"/>
                <a:cs typeface="ＭＳ Ｐゴシック" pitchFamily="-110" charset="-128"/>
              </a:rPr>
              <a:t>,                   </a:t>
            </a:r>
            <a:r>
              <a:rPr lang="fr-FR" sz="2400" b="1" dirty="0" smtClean="0">
                <a:solidFill>
                  <a:srgbClr val="FF0000"/>
                </a:solidFill>
                <a:ea typeface="ＭＳ Ｐゴシック" pitchFamily="-110" charset="-128"/>
                <a:cs typeface="ＭＳ Ｐゴシック" pitchFamily="-110" charset="-128"/>
              </a:rPr>
              <a:t>soit</a:t>
            </a:r>
            <a:r>
              <a:rPr lang="fr-FR" sz="2200" b="1" dirty="0" smtClean="0">
                <a:solidFill>
                  <a:srgbClr val="FF0000"/>
                </a:solidFill>
                <a:ea typeface="ＭＳ Ｐゴシック" pitchFamily="-110" charset="-128"/>
                <a:cs typeface="ＭＳ Ｐゴシック" pitchFamily="-110" charset="-128"/>
              </a:rPr>
              <a:t> </a:t>
            </a:r>
            <a:r>
              <a:rPr lang="fr-FR" sz="2400" b="1" dirty="0" smtClean="0">
                <a:solidFill>
                  <a:srgbClr val="FF0000"/>
                </a:solidFill>
                <a:ea typeface="ＭＳ Ｐゴシック" pitchFamily="-110" charset="-128"/>
                <a:cs typeface="ＭＳ Ｐゴシック" pitchFamily="-110" charset="-128"/>
              </a:rPr>
              <a:t>sous celle d’un </a:t>
            </a:r>
            <a:r>
              <a:rPr lang="fr-FR" sz="2200" b="1" cap="all" dirty="0" err="1" smtClean="0">
                <a:solidFill>
                  <a:srgbClr val="FF0000"/>
                </a:solidFill>
                <a:ea typeface="ＭＳ Ｐゴシック" pitchFamily="-110" charset="-128"/>
                <a:cs typeface="ＭＳ Ｐゴシック" pitchFamily="-110" charset="-128"/>
              </a:rPr>
              <a:t>comptage-dénombrement</a:t>
            </a:r>
            <a:endParaRPr lang="fr-FR" sz="2200" b="1" cap="all" dirty="0" smtClean="0">
              <a:solidFill>
                <a:srgbClr val="FF0000"/>
              </a:solidFill>
              <a:ea typeface="ＭＳ Ｐゴシック" pitchFamily="-110" charset="-128"/>
              <a:cs typeface="ＭＳ Ｐゴシック" pitchFamily="-110" charset="-128"/>
            </a:endParaRP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a:t>
            </a:r>
            <a:r>
              <a:rPr lang="fr-FR" sz="2400" b="1" dirty="0" smtClean="0">
                <a:solidFill>
                  <a:srgbClr val="000000"/>
                </a:solidFill>
                <a:ea typeface="ＭＳ Ｐゴシック" pitchFamily="-110" charset="-128"/>
                <a:cs typeface="ＭＳ Ｐゴシック" pitchFamily="-110" charset="-128"/>
              </a:rPr>
              <a:t> distinguer les notions de </a:t>
            </a:r>
            <a:r>
              <a:rPr lang="fr-FR" sz="2200" b="1" cap="all" dirty="0" smtClean="0">
                <a:solidFill>
                  <a:srgbClr val="000000"/>
                </a:solidFill>
                <a:ea typeface="ＭＳ Ｐゴシック" pitchFamily="-110" charset="-128"/>
                <a:cs typeface="ＭＳ Ｐゴシック" pitchFamily="-110" charset="-128"/>
              </a:rPr>
              <a:t>quantité </a:t>
            </a:r>
            <a:r>
              <a:rPr lang="fr-FR" sz="2400" b="1" dirty="0" smtClean="0">
                <a:solidFill>
                  <a:srgbClr val="000000"/>
                </a:solidFill>
                <a:ea typeface="ＭＳ Ｐゴシック" pitchFamily="-110" charset="-128"/>
                <a:cs typeface="ＭＳ Ｐゴシック" pitchFamily="-110" charset="-128"/>
              </a:rPr>
              <a:t>et de </a:t>
            </a:r>
            <a:r>
              <a:rPr lang="fr-FR" sz="2200" b="1" cap="all" dirty="0" smtClean="0">
                <a:solidFill>
                  <a:srgbClr val="000000"/>
                </a:solidFill>
                <a:ea typeface="ＭＳ Ｐゴシック" pitchFamily="-110" charset="-128"/>
                <a:cs typeface="ＭＳ Ｐゴシック" pitchFamily="-110" charset="-128"/>
              </a:rPr>
              <a:t>nombre</a:t>
            </a:r>
            <a:r>
              <a:rPr lang="fr-FR" sz="2400" b="1" dirty="0" smtClean="0">
                <a:solidFill>
                  <a:srgbClr val="000000"/>
                </a:solidFill>
                <a:ea typeface="ＭＳ Ｐゴシック" pitchFamily="-110" charset="-128"/>
                <a:cs typeface="ＭＳ Ｐゴシック" pitchFamily="-110" charset="-128"/>
              </a:rPr>
              <a:t>. Connaître le rôle majeur des </a:t>
            </a:r>
            <a:r>
              <a:rPr lang="fr-FR" sz="2400" b="1" dirty="0" err="1" smtClean="0">
                <a:solidFill>
                  <a:srgbClr val="000000"/>
                </a:solidFill>
                <a:ea typeface="ＭＳ Ｐゴシック" pitchFamily="-110" charset="-128"/>
                <a:cs typeface="ＭＳ Ｐゴシック" pitchFamily="-110" charset="-128"/>
              </a:rPr>
              <a:t>collections-témoins</a:t>
            </a:r>
            <a:r>
              <a:rPr lang="fr-FR" sz="2400" b="1" dirty="0" smtClean="0">
                <a:solidFill>
                  <a:srgbClr val="000000"/>
                </a:solidFill>
                <a:ea typeface="ＭＳ Ｐゴシック" pitchFamily="-110" charset="-128"/>
                <a:cs typeface="ＭＳ Ｐゴシック" pitchFamily="-110" charset="-128"/>
              </a:rPr>
              <a:t> organisées (les nombres figuraux), comprendre ce qu’est l’itération de l’unité et </a:t>
            </a:r>
            <a:r>
              <a:rPr lang="fr-FR" sz="2400" b="1" dirty="0" smtClean="0">
                <a:solidFill>
                  <a:srgbClr val="FF0000"/>
                </a:solidFill>
                <a:ea typeface="ＭＳ Ｐゴシック" pitchFamily="-110" charset="-128"/>
                <a:cs typeface="ＭＳ Ｐゴシック" pitchFamily="-110" charset="-128"/>
              </a:rPr>
              <a:t>connaître la fonction caractéristique du nombre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Distinguer </a:t>
            </a:r>
            <a:r>
              <a:rPr lang="fr-FR" sz="2400" b="1" dirty="0" smtClean="0">
                <a:solidFill>
                  <a:srgbClr val="000000"/>
                </a:solidFill>
                <a:ea typeface="ＭＳ Ｐゴシック" pitchFamily="-110" charset="-128"/>
                <a:cs typeface="ＭＳ Ｐゴシック" pitchFamily="-110" charset="-128"/>
              </a:rPr>
              <a:t>la représentation des quantités par une suite de numéros et la représentation numérique des quantités </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Savoir </a:t>
            </a:r>
            <a:r>
              <a:rPr lang="fr-FR" sz="2400" b="1" dirty="0" smtClean="0">
                <a:solidFill>
                  <a:srgbClr val="000000"/>
                </a:solidFill>
                <a:ea typeface="ＭＳ Ｐゴシック" pitchFamily="-110" charset="-128"/>
                <a:cs typeface="ＭＳ Ｐゴシック" pitchFamily="-110" charset="-128"/>
              </a:rPr>
              <a:t>qu’il existe pour l’essentiel </a:t>
            </a:r>
            <a:r>
              <a:rPr lang="fr-FR" sz="2400" b="1" cap="all" dirty="0" smtClean="0">
                <a:solidFill>
                  <a:srgbClr val="000000"/>
                </a:solidFill>
                <a:ea typeface="ＭＳ Ｐゴシック" pitchFamily="-110" charset="-128"/>
                <a:cs typeface="ＭＳ Ｐゴシック" pitchFamily="-110" charset="-128"/>
              </a:rPr>
              <a:t>2 </a:t>
            </a:r>
            <a:r>
              <a:rPr lang="fr-FR" sz="2200" b="1" cap="all" dirty="0" smtClean="0">
                <a:solidFill>
                  <a:srgbClr val="000000"/>
                </a:solidFill>
                <a:ea typeface="ＭＳ Ｐゴシック" pitchFamily="-110" charset="-128"/>
                <a:cs typeface="ＭＳ Ｐゴシック" pitchFamily="-110" charset="-128"/>
              </a:rPr>
              <a:t>cultures pédagogiques</a:t>
            </a:r>
            <a:r>
              <a:rPr lang="fr-FR" sz="2400" b="1" cap="all" dirty="0" smtClean="0">
                <a:solidFill>
                  <a:srgbClr val="000000"/>
                </a:solidFill>
                <a:ea typeface="ＭＳ Ｐゴシック" pitchFamily="-110" charset="-128"/>
                <a:cs typeface="ＭＳ Ｐゴシック" pitchFamily="-110" charset="-128"/>
              </a:rPr>
              <a:t> </a:t>
            </a:r>
            <a:r>
              <a:rPr lang="fr-FR" sz="2400" b="1" dirty="0" smtClean="0">
                <a:solidFill>
                  <a:srgbClr val="000000"/>
                </a:solidFill>
                <a:ea typeface="ＭＳ Ｐゴシック" pitchFamily="-110" charset="-128"/>
                <a:cs typeface="ＭＳ Ｐゴシック" pitchFamily="-110" charset="-128"/>
              </a:rPr>
              <a:t>des premiers apprentissages numériques à l’école</a:t>
            </a:r>
          </a:p>
          <a:p>
            <a:pPr eaLnBrk="1" hangingPunct="1">
              <a:lnSpc>
                <a:spcPct val="90000"/>
              </a:lnSpc>
              <a:spcAft>
                <a:spcPts val="2400"/>
              </a:spcAft>
              <a:defRPr/>
            </a:pPr>
            <a:r>
              <a:rPr lang="fr-FR" sz="2400" b="1" dirty="0" smtClean="0">
                <a:solidFill>
                  <a:srgbClr val="FF0000"/>
                </a:solidFill>
                <a:ea typeface="ＭＳ Ｐゴシック" pitchFamily="-110" charset="-128"/>
                <a:cs typeface="ＭＳ Ｐゴシック" pitchFamily="-110" charset="-128"/>
              </a:rPr>
              <a:t>Choisir </a:t>
            </a:r>
            <a:r>
              <a:rPr lang="fr-FR" sz="2400" b="1" dirty="0" smtClean="0">
                <a:solidFill>
                  <a:srgbClr val="000000"/>
                </a:solidFill>
                <a:ea typeface="ＭＳ Ｐゴシック" pitchFamily="-110" charset="-128"/>
                <a:cs typeface="ＭＳ Ｐゴシック" pitchFamily="-110" charset="-128"/>
              </a:rPr>
              <a:t>de favoriser </a:t>
            </a:r>
            <a:r>
              <a:rPr lang="fr-FR" sz="2200" b="1" cap="all" dirty="0" smtClean="0">
                <a:solidFill>
                  <a:srgbClr val="000000"/>
                </a:solidFill>
                <a:ea typeface="ＭＳ Ｐゴシック" pitchFamily="-110" charset="-128"/>
                <a:cs typeface="ＭＳ Ｐゴシック" pitchFamily="-110" charset="-128"/>
              </a:rPr>
              <a:t>une entrée directe dans le nombre </a:t>
            </a:r>
            <a:r>
              <a:rPr lang="fr-FR" sz="2400" b="1" dirty="0" smtClean="0">
                <a:solidFill>
                  <a:srgbClr val="000000"/>
                </a:solidFill>
                <a:ea typeface="ＭＳ Ｐゴシック" pitchFamily="-110" charset="-128"/>
                <a:cs typeface="ＭＳ Ｐゴシック" pitchFamily="-110" charset="-128"/>
              </a:rPr>
              <a:t>(baser l’enseignement des nombres sur celui de leurs décompositions) : les raisons d’un tel choix</a:t>
            </a:r>
          </a:p>
        </p:txBody>
      </p:sp>
      <p:sp>
        <p:nvSpPr>
          <p:cNvPr id="5" name="Rectangle 2"/>
          <p:cNvSpPr>
            <a:spLocks noGrp="1" noChangeArrowheads="1"/>
          </p:cNvSpPr>
          <p:nvPr>
            <p:ph type="title"/>
          </p:nvPr>
        </p:nvSpPr>
        <p:spPr>
          <a:xfrm>
            <a:off x="1143000" y="-152012"/>
            <a:ext cx="73152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 Comprendre… » </a:t>
            </a:r>
            <a:endParaRPr lang="fr-FR" sz="36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Text Box 3"/>
          <p:cNvSpPr txBox="1">
            <a:spLocks noChangeArrowheads="1"/>
          </p:cNvSpPr>
          <p:nvPr/>
        </p:nvSpPr>
        <p:spPr bwMode="auto">
          <a:xfrm>
            <a:off x="0" y="0"/>
            <a:ext cx="9144000" cy="3046988"/>
          </a:xfrm>
          <a:prstGeom prst="rect">
            <a:avLst/>
          </a:prstGeom>
          <a:solidFill>
            <a:srgbClr val="CCFFCC"/>
          </a:solidFill>
          <a:ln w="9525">
            <a:noFill/>
            <a:miter lim="800000"/>
            <a:headEnd/>
            <a:tailEnd/>
          </a:ln>
        </p:spPr>
        <p:txBody>
          <a:bodyPr>
            <a:prstTxWarp prst="textNoShape">
              <a:avLst/>
            </a:prstTxWarp>
            <a:spAutoFit/>
          </a:bodyPr>
          <a:lstStyle/>
          <a:p>
            <a:pPr marL="457200" indent="-457200">
              <a:spcBef>
                <a:spcPct val="50000"/>
              </a:spcBef>
              <a:buFont typeface="Times" pitchFamily="-110" charset="0"/>
              <a:buAutoNum type="arabicPeriod"/>
            </a:pPr>
            <a:r>
              <a:rPr lang="fr-FR" b="1" dirty="0"/>
              <a:t>Le </a:t>
            </a:r>
            <a:r>
              <a:rPr lang="fr-FR" b="1" dirty="0" err="1"/>
              <a:t>comptage-numérotage</a:t>
            </a:r>
            <a:r>
              <a:rPr lang="fr-FR" b="1" dirty="0"/>
              <a:t> est d’abord une pure mécanique… </a:t>
            </a:r>
            <a:endParaRPr lang="fr-FR" b="1" dirty="0" smtClean="0"/>
          </a:p>
          <a:p>
            <a:pPr marL="457200" indent="-457200">
              <a:spcBef>
                <a:spcPct val="50000"/>
              </a:spcBef>
              <a:buFont typeface="Times" pitchFamily="-110" charset="0"/>
              <a:buAutoNum type="arabicPeriod"/>
            </a:pPr>
            <a:r>
              <a:rPr lang="fr-FR" b="1" dirty="0" smtClean="0"/>
              <a:t>Il crée un obstacle langagier à la compréhension de l’itération de l’unité et, plus généralement, aux décompositions des nombres</a:t>
            </a:r>
          </a:p>
          <a:p>
            <a:pPr marL="457200" indent="-457200">
              <a:spcBef>
                <a:spcPct val="50000"/>
              </a:spcBef>
              <a:buFont typeface="Times" pitchFamily="-110" charset="0"/>
              <a:buAutoNum type="arabicPeriod"/>
            </a:pPr>
            <a:r>
              <a:rPr lang="fr-FR" b="1" dirty="0" smtClean="0"/>
              <a:t>L’enseignement du </a:t>
            </a:r>
            <a:r>
              <a:rPr lang="fr-FR" b="1" dirty="0" err="1" smtClean="0"/>
              <a:t>comptage-numérotage</a:t>
            </a:r>
            <a:r>
              <a:rPr lang="fr-FR" b="1" dirty="0" smtClean="0"/>
              <a:t> crée de l’échec      parce que son usage permet de résoudre la plupart des problèmes portant sur les quantités </a:t>
            </a:r>
            <a:r>
              <a:rPr lang="fr-FR" b="1" cap="small" dirty="0" smtClean="0"/>
              <a:t>sans faire appel au nombre (</a:t>
            </a:r>
            <a:r>
              <a:rPr lang="fr-FR" b="1" dirty="0" smtClean="0"/>
              <a:t>sans construire des relations numériques entre quantités)</a:t>
            </a:r>
            <a:endParaRPr lang="fr-FR" b="1" cap="small"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Text Box 3"/>
          <p:cNvSpPr txBox="1">
            <a:spLocks noChangeArrowheads="1"/>
          </p:cNvSpPr>
          <p:nvPr/>
        </p:nvSpPr>
        <p:spPr bwMode="auto">
          <a:xfrm>
            <a:off x="0" y="0"/>
            <a:ext cx="9144000" cy="3046988"/>
          </a:xfrm>
          <a:prstGeom prst="rect">
            <a:avLst/>
          </a:prstGeom>
          <a:solidFill>
            <a:srgbClr val="CCFFCC"/>
          </a:solidFill>
          <a:ln w="9525">
            <a:noFill/>
            <a:miter lim="800000"/>
            <a:headEnd/>
            <a:tailEnd/>
          </a:ln>
        </p:spPr>
        <p:txBody>
          <a:bodyPr wrap="square">
            <a:prstTxWarp prst="textNoShape">
              <a:avLst/>
            </a:prstTxWarp>
            <a:spAutoFit/>
          </a:bodyPr>
          <a:lstStyle/>
          <a:p>
            <a:pPr marL="457200" indent="-457200">
              <a:spcBef>
                <a:spcPct val="50000"/>
              </a:spcBef>
              <a:buFont typeface="Times" pitchFamily="-110" charset="0"/>
              <a:buAutoNum type="arabicPeriod"/>
            </a:pPr>
            <a:r>
              <a:rPr lang="fr-FR" b="1" dirty="0"/>
              <a:t>Le </a:t>
            </a:r>
            <a:r>
              <a:rPr lang="fr-FR" b="1" dirty="0" err="1"/>
              <a:t>comptage-numérotage</a:t>
            </a:r>
            <a:r>
              <a:rPr lang="fr-FR" b="1" dirty="0"/>
              <a:t> est d’abord une pure mécanique… </a:t>
            </a:r>
          </a:p>
          <a:p>
            <a:pPr marL="457200" indent="-457200">
              <a:spcBef>
                <a:spcPct val="50000"/>
              </a:spcBef>
              <a:buFont typeface="Times" pitchFamily="-110" charset="0"/>
              <a:buAutoNum type="arabicPeriod"/>
            </a:pPr>
            <a:r>
              <a:rPr lang="fr-FR" b="1" dirty="0"/>
              <a:t>Il crée un obstacle langagier à la compréhension de l’itération de </a:t>
            </a:r>
            <a:r>
              <a:rPr lang="fr-FR" b="1" dirty="0" smtClean="0"/>
              <a:t>l’unité</a:t>
            </a:r>
          </a:p>
          <a:p>
            <a:pPr marL="457200" indent="-457200">
              <a:spcBef>
                <a:spcPct val="50000"/>
              </a:spcBef>
              <a:buFont typeface="Times" pitchFamily="-110" charset="0"/>
              <a:buAutoNum type="arabicPeriod"/>
            </a:pPr>
            <a:r>
              <a:rPr lang="fr-FR" b="1" dirty="0" smtClean="0"/>
              <a:t>L’enseignement du </a:t>
            </a:r>
            <a:r>
              <a:rPr lang="fr-FR" b="1" dirty="0" err="1" smtClean="0"/>
              <a:t>comptage-numérotage</a:t>
            </a:r>
            <a:r>
              <a:rPr lang="fr-FR" b="1" dirty="0" smtClean="0"/>
              <a:t> crée de l’échec      parce que son usage permet de résoudre la plupart des problèmes portant sur les quantités </a:t>
            </a:r>
            <a:r>
              <a:rPr lang="fr-FR" b="1" cap="small" dirty="0" smtClean="0"/>
              <a:t>sans faire appel au nombre (</a:t>
            </a:r>
            <a:r>
              <a:rPr lang="fr-FR" b="1" dirty="0" smtClean="0"/>
              <a:t>sans construire des relations numériques entre quantités)</a:t>
            </a:r>
            <a:endParaRPr lang="fr-FR" b="1" cap="small" dirty="0" smtClean="0"/>
          </a:p>
        </p:txBody>
      </p:sp>
      <p:grpSp>
        <p:nvGrpSpPr>
          <p:cNvPr id="2" name="Grouper 6"/>
          <p:cNvGrpSpPr>
            <a:grpSpLocks/>
          </p:cNvGrpSpPr>
          <p:nvPr/>
        </p:nvGrpSpPr>
        <p:grpSpPr bwMode="auto">
          <a:xfrm>
            <a:off x="0" y="3048000"/>
            <a:ext cx="9144000" cy="3810000"/>
            <a:chOff x="0" y="2895600"/>
            <a:chExt cx="9144000" cy="3962400"/>
          </a:xfrm>
        </p:grpSpPr>
        <p:pic>
          <p:nvPicPr>
            <p:cNvPr id="4" name="Image 4" descr="pb 89.jpg"/>
            <p:cNvPicPr>
              <a:picLocks noChangeAspect="1" noChangeArrowheads="1"/>
            </p:cNvPicPr>
            <p:nvPr/>
          </p:nvPicPr>
          <p:blipFill>
            <a:blip r:embed="rId2"/>
            <a:srcRect/>
            <a:stretch>
              <a:fillRect/>
            </a:stretch>
          </p:blipFill>
          <p:spPr bwMode="auto">
            <a:xfrm>
              <a:off x="0" y="2895600"/>
              <a:ext cx="9144000" cy="1371600"/>
            </a:xfrm>
            <a:prstGeom prst="rect">
              <a:avLst/>
            </a:prstGeom>
            <a:noFill/>
            <a:ln w="9525">
              <a:noFill/>
              <a:miter lim="800000"/>
              <a:headEnd/>
              <a:tailEnd/>
            </a:ln>
          </p:spPr>
        </p:pic>
        <p:pic>
          <p:nvPicPr>
            <p:cNvPr id="5" name="Picture 9"/>
            <p:cNvPicPr>
              <a:picLocks noChangeAspect="1" noChangeArrowheads="1"/>
            </p:cNvPicPr>
            <p:nvPr/>
          </p:nvPicPr>
          <p:blipFill>
            <a:blip r:embed="rId3"/>
            <a:srcRect/>
            <a:stretch>
              <a:fillRect/>
            </a:stretch>
          </p:blipFill>
          <p:spPr bwMode="auto">
            <a:xfrm>
              <a:off x="0" y="4267200"/>
              <a:ext cx="8534400" cy="2590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ZoneTexte 2"/>
          <p:cNvSpPr txBox="1">
            <a:spLocks noChangeArrowheads="1"/>
          </p:cNvSpPr>
          <p:nvPr/>
        </p:nvSpPr>
        <p:spPr bwMode="auto">
          <a:xfrm>
            <a:off x="304800" y="1360488"/>
            <a:ext cx="8382000" cy="2677656"/>
          </a:xfrm>
          <a:prstGeom prst="rect">
            <a:avLst/>
          </a:prstGeom>
          <a:solidFill>
            <a:srgbClr val="CCFFCC"/>
          </a:solidFill>
          <a:ln w="9525">
            <a:noFill/>
            <a:miter lim="800000"/>
            <a:headEnd/>
            <a:tailEnd/>
          </a:ln>
        </p:spPr>
        <p:txBody>
          <a:bodyPr>
            <a:prstTxWarp prst="textNoShape">
              <a:avLst/>
            </a:prstTxWarp>
            <a:spAutoFit/>
          </a:bodyPr>
          <a:lstStyle/>
          <a:p>
            <a:r>
              <a:rPr lang="fr-FR" sz="2800" b="1" dirty="0"/>
              <a:t>« …</a:t>
            </a:r>
            <a:r>
              <a:rPr lang="fr-FR" sz="2800" b="1" dirty="0" smtClean="0"/>
              <a:t> (l’enseignement du </a:t>
            </a:r>
            <a:r>
              <a:rPr lang="fr-FR" sz="2800" b="1" dirty="0" err="1" smtClean="0"/>
              <a:t>comptage-numérotage</a:t>
            </a:r>
            <a:r>
              <a:rPr lang="fr-FR" sz="2800" b="1" dirty="0" smtClean="0"/>
              <a:t>) fait </a:t>
            </a:r>
            <a:r>
              <a:rPr lang="fr-FR" sz="2800" b="1" dirty="0"/>
              <a:t>acquérir à force de répétitions la liaison entre le nom des nombres, l’écriture du chiffre, la position de ce nombre dans</a:t>
            </a:r>
            <a:r>
              <a:rPr lang="fr-FR" sz="2800" b="1" dirty="0" smtClean="0"/>
              <a:t> la </a:t>
            </a:r>
            <a:r>
              <a:rPr lang="fr-FR" sz="2800" b="1" dirty="0"/>
              <a:t>suite des autres, mais</a:t>
            </a:r>
            <a:r>
              <a:rPr lang="fr-FR" sz="2800" b="1" dirty="0" smtClean="0"/>
              <a:t> il gêne </a:t>
            </a:r>
            <a:r>
              <a:rPr lang="fr-FR" sz="2800" b="1" dirty="0"/>
              <a:t>la représentation</a:t>
            </a:r>
            <a:r>
              <a:rPr lang="fr-FR" sz="2800" b="1" dirty="0" smtClean="0"/>
              <a:t> du </a:t>
            </a:r>
            <a:r>
              <a:rPr lang="fr-FR" sz="2800" b="1" dirty="0"/>
              <a:t>nombre, l’opération mentale, en un mot,</a:t>
            </a:r>
            <a:r>
              <a:rPr lang="fr-FR" sz="2800" b="1" dirty="0" smtClean="0"/>
              <a:t> il empêche </a:t>
            </a:r>
            <a:r>
              <a:rPr lang="fr-FR" sz="2800" b="1" dirty="0"/>
              <a:t>l’enfant de penser, de calculer ».</a:t>
            </a:r>
          </a:p>
        </p:txBody>
      </p:sp>
      <p:sp>
        <p:nvSpPr>
          <p:cNvPr id="31747" name="ZoneTexte 3"/>
          <p:cNvSpPr txBox="1">
            <a:spLocks noChangeArrowheads="1"/>
          </p:cNvSpPr>
          <p:nvPr/>
        </p:nvSpPr>
        <p:spPr bwMode="auto">
          <a:xfrm>
            <a:off x="0" y="0"/>
            <a:ext cx="9144000" cy="954107"/>
          </a:xfrm>
          <a:prstGeom prst="rect">
            <a:avLst/>
          </a:prstGeom>
          <a:solidFill>
            <a:srgbClr val="FFFF00"/>
          </a:solidFill>
          <a:ln w="9525">
            <a:noFill/>
            <a:miter lim="800000"/>
            <a:headEnd/>
            <a:tailEnd/>
          </a:ln>
        </p:spPr>
        <p:txBody>
          <a:bodyPr wrap="square">
            <a:prstTxWarp prst="textNoShape">
              <a:avLst/>
            </a:prstTxWarp>
            <a:spAutoFit/>
          </a:bodyPr>
          <a:lstStyle/>
          <a:p>
            <a:r>
              <a:rPr lang="fr-FR" sz="2800" b="1" dirty="0"/>
              <a:t>En 1962, les conseillers pédagogiques de Madame </a:t>
            </a:r>
            <a:r>
              <a:rPr lang="fr-FR" sz="2800" b="1" dirty="0" err="1"/>
              <a:t>Herbinière-Lebert</a:t>
            </a:r>
            <a:r>
              <a:rPr lang="fr-FR" sz="2800" b="1" dirty="0"/>
              <a:t>, en parlant </a:t>
            </a:r>
            <a:r>
              <a:rPr lang="fr-FR" sz="2800" b="1" dirty="0" smtClean="0"/>
              <a:t>du </a:t>
            </a:r>
            <a:r>
              <a:rPr lang="fr-FR" sz="2800" b="1" dirty="0" err="1" smtClean="0"/>
              <a:t>comptage-numérotage</a:t>
            </a:r>
            <a:r>
              <a:rPr lang="fr-FR" sz="2800" b="1" dirty="0" smtClean="0"/>
              <a:t> </a:t>
            </a:r>
            <a:r>
              <a:rPr lang="fr-FR" sz="2800" b="1" dirty="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re 1"/>
          <p:cNvSpPr>
            <a:spLocks noGrp="1"/>
          </p:cNvSpPr>
          <p:nvPr>
            <p:ph type="ctrTitle"/>
          </p:nvPr>
        </p:nvSpPr>
        <p:spPr>
          <a:xfrm>
            <a:off x="0" y="-184953"/>
            <a:ext cx="9144000" cy="954107"/>
          </a:xfrm>
          <a:solidFill>
            <a:srgbClr val="CCFFCC"/>
          </a:solidFill>
        </p:spPr>
        <p:txBody>
          <a:bodyPr>
            <a:spAutoFit/>
          </a:bodyPr>
          <a:lstStyle/>
          <a:p>
            <a:r>
              <a:rPr lang="fr-FR" sz="2800" b="1" dirty="0" smtClean="0">
                <a:ea typeface="ＭＳ Ｐゴシック" pitchFamily="-103" charset="-128"/>
                <a:cs typeface="ＭＳ Ｐゴシック" pitchFamily="-103" charset="-128"/>
              </a:rPr>
              <a:t>Deux premiers ouvrages où ces idées sont développées, même si </a:t>
            </a:r>
            <a:r>
              <a:rPr lang="fr-FR" sz="2800" b="1" dirty="0" smtClean="0">
                <a:solidFill>
                  <a:srgbClr val="FF0000"/>
                </a:solidFill>
                <a:ea typeface="ＭＳ Ｐゴシック" pitchFamily="-103" charset="-128"/>
                <a:cs typeface="ＭＳ Ｐゴシック" pitchFamily="-103" charset="-128"/>
              </a:rPr>
              <a:t>le mode d’expression choisi n’est pas le meilleur</a:t>
            </a:r>
            <a:endParaRPr lang="fr-FR" sz="2800" dirty="0" smtClean="0">
              <a:solidFill>
                <a:srgbClr val="FF0000"/>
              </a:solidFill>
              <a:ea typeface="ＭＳ Ｐゴシック" pitchFamily="-103" charset="-128"/>
              <a:cs typeface="ＭＳ Ｐゴシック" pitchFamily="-103" charset="-128"/>
            </a:endParaRPr>
          </a:p>
        </p:txBody>
      </p:sp>
      <p:pic>
        <p:nvPicPr>
          <p:cNvPr id="24579" name="Picture 1026" descr="PremiersPas.JPG                                                001B4CB8Macintosh HD                   87E7DCC2:"/>
          <p:cNvPicPr>
            <a:picLocks noChangeAspect="1" noChangeArrowheads="1"/>
          </p:cNvPicPr>
          <p:nvPr/>
        </p:nvPicPr>
        <p:blipFill>
          <a:blip r:embed="rId2"/>
          <a:srcRect/>
          <a:stretch>
            <a:fillRect/>
          </a:stretch>
        </p:blipFill>
        <p:spPr bwMode="auto">
          <a:xfrm>
            <a:off x="508000" y="1676400"/>
            <a:ext cx="3454400" cy="5216525"/>
          </a:xfrm>
          <a:prstGeom prst="rect">
            <a:avLst/>
          </a:prstGeom>
          <a:noFill/>
          <a:ln w="9525">
            <a:noFill/>
            <a:miter lim="800000"/>
            <a:headEnd/>
            <a:tailEnd/>
          </a:ln>
        </p:spPr>
      </p:pic>
      <p:pic>
        <p:nvPicPr>
          <p:cNvPr id="4" name="Image 3" descr="Bouquin.PDF"/>
          <p:cNvPicPr>
            <a:picLocks noChangeAspect="1"/>
          </p:cNvPicPr>
          <p:nvPr/>
        </p:nvPicPr>
        <p:blipFill>
          <a:blip r:embed="rId3"/>
          <a:srcRect/>
          <a:stretch>
            <a:fillRect/>
          </a:stretch>
        </p:blipFill>
        <p:spPr bwMode="auto">
          <a:xfrm>
            <a:off x="5105400" y="1679575"/>
            <a:ext cx="3467100" cy="525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07930"/>
            <a:ext cx="91440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les gestes professionnels…</a:t>
            </a:r>
            <a:endParaRPr lang="fr-FR" sz="3600" dirty="0">
              <a:ea typeface="ＭＳ Ｐゴシック" pitchFamily="-110" charset="-128"/>
              <a:cs typeface="ＭＳ Ｐゴシック" pitchFamily="-110" charset="-128"/>
            </a:endParaRPr>
          </a:p>
        </p:txBody>
      </p:sp>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1200"/>
              </a:spcAft>
              <a:defRPr/>
            </a:pPr>
            <a:r>
              <a:rPr lang="fr-FR" sz="2400" b="1" dirty="0" smtClean="0">
                <a:ea typeface="ＭＳ Ｐゴシック" pitchFamily="-110" charset="-128"/>
                <a:cs typeface="ＭＳ Ｐゴシック" pitchFamily="-110" charset="-128"/>
              </a:rPr>
              <a:t>Les gestes professionnels de base lorsqu’on fait un tel choix : </a:t>
            </a:r>
            <a:r>
              <a:rPr lang="fr-FR" sz="2400" b="1" dirty="0" smtClean="0">
                <a:solidFill>
                  <a:srgbClr val="FF0000"/>
                </a:solidFill>
                <a:ea typeface="ＭＳ Ｐゴシック" pitchFamily="-110" charset="-128"/>
                <a:cs typeface="ＭＳ Ｐゴシック" pitchFamily="-110" charset="-128"/>
              </a:rPr>
              <a:t>Quelles progressions aux</a:t>
            </a:r>
            <a:r>
              <a:rPr lang="fr-FR" sz="2400" b="1" dirty="0" smtClean="0">
                <a:solidFill>
                  <a:srgbClr val="FF0000"/>
                </a:solidFill>
                <a:latin typeface="Symbol" charset="2"/>
                <a:ea typeface="ＭＳ Ｐゴシック" pitchFamily="-110" charset="-128"/>
                <a:cs typeface="Symbol" charset="2"/>
              </a:rPr>
              <a:t> </a:t>
            </a:r>
            <a:r>
              <a:rPr lang="fr-FR" sz="3000" b="1" dirty="0" smtClean="0">
                <a:solidFill>
                  <a:srgbClr val="FF0000"/>
                </a:solidFill>
                <a:latin typeface="Symbol" charset="2"/>
                <a:ea typeface="ＭＳ Ｐゴシック" pitchFamily="-110" charset="-128"/>
                <a:cs typeface="Symbol" charset="2"/>
              </a:rPr>
              <a:t>≠</a:t>
            </a:r>
            <a:r>
              <a:rPr lang="fr-FR" sz="2400" b="1" dirty="0" smtClean="0">
                <a:solidFill>
                  <a:srgbClr val="FF0000"/>
                </a:solidFill>
                <a:ea typeface="ＭＳ Ｐゴシック" pitchFamily="-110" charset="-128"/>
                <a:cs typeface="ＭＳ Ｐゴシック" pitchFamily="-110" charset="-128"/>
              </a:rPr>
              <a:t> niveaux ? Comment s’exprimer ? </a:t>
            </a:r>
            <a:r>
              <a:rPr lang="fr-FR" sz="2400" b="1" dirty="0" smtClean="0">
                <a:ea typeface="ＭＳ Ｐゴシック" pitchFamily="-110" charset="-128"/>
                <a:cs typeface="ＭＳ Ｐゴシック" pitchFamily="-110" charset="-128"/>
              </a:rPr>
              <a:t>Quelles </a:t>
            </a:r>
            <a:r>
              <a:rPr lang="fr-FR" sz="2400" b="1" dirty="0" err="1" smtClean="0">
                <a:ea typeface="ＭＳ Ｐゴシック" pitchFamily="-110" charset="-128"/>
                <a:cs typeface="ＭＳ Ｐゴシック" pitchFamily="-110" charset="-128"/>
              </a:rPr>
              <a:t>situations-problèmes</a:t>
            </a:r>
            <a:r>
              <a:rPr lang="fr-FR" sz="2400" b="1" dirty="0" smtClean="0">
                <a:ea typeface="ＭＳ Ｐゴシック" pitchFamily="-110" charset="-128"/>
                <a:cs typeface="ＭＳ Ｐゴシック" pitchFamily="-110" charset="-128"/>
              </a:rPr>
              <a:t> de référence ? Quels affichages ? Quid des activités telles que le calendrier ?</a:t>
            </a:r>
          </a:p>
          <a:p>
            <a:pPr eaLnBrk="1" hangingPunct="1">
              <a:lnSpc>
                <a:spcPct val="90000"/>
              </a:lnSpc>
              <a:spcAft>
                <a:spcPts val="1200"/>
              </a:spcAft>
              <a:defRPr/>
            </a:pPr>
            <a:r>
              <a:rPr lang="fr-FR" sz="2400" b="1" dirty="0" smtClean="0">
                <a:ea typeface="ＭＳ Ｐゴシック" pitchFamily="-98" charset="-128"/>
                <a:cs typeface="ＭＳ Ｐゴシック" pitchFamily="-98" charset="-128"/>
              </a:rPr>
              <a:t>Trouver le résultat d’une addition </a:t>
            </a:r>
            <a:r>
              <a:rPr lang="fr-FR" sz="2400" b="1" i="1" dirty="0" smtClean="0">
                <a:ea typeface="ＭＳ Ｐゴシック" pitchFamily="-98" charset="-128"/>
                <a:cs typeface="ＭＳ Ｐゴシック" pitchFamily="-98" charset="-128"/>
              </a:rPr>
              <a:t>en comptant </a:t>
            </a:r>
            <a:r>
              <a:rPr lang="fr-FR" sz="2400" b="1" dirty="0" smtClean="0">
                <a:ea typeface="ＭＳ Ｐゴシック" pitchFamily="-98" charset="-128"/>
                <a:cs typeface="ＭＳ Ｐゴシック" pitchFamily="-98" charset="-128"/>
              </a:rPr>
              <a:t>vs. </a:t>
            </a:r>
            <a:r>
              <a:rPr lang="fr-FR" sz="2400" b="1" i="1" dirty="0" smtClean="0">
                <a:ea typeface="ＭＳ Ｐゴシック" pitchFamily="-98" charset="-128"/>
                <a:cs typeface="ＭＳ Ｐゴシック" pitchFamily="-98" charset="-128"/>
              </a:rPr>
              <a:t>en utilisant une stratégie de </a:t>
            </a:r>
            <a:r>
              <a:rPr lang="fr-FR" sz="2400" b="1" i="1" dirty="0" err="1" smtClean="0">
                <a:ea typeface="ＭＳ Ｐゴシック" pitchFamily="-98" charset="-128"/>
                <a:cs typeface="ＭＳ Ｐゴシック" pitchFamily="-98" charset="-128"/>
              </a:rPr>
              <a:t>décomposition-recomposition</a:t>
            </a:r>
            <a:endParaRPr lang="fr-FR" sz="2400" b="1" i="1" dirty="0" smtClean="0">
              <a:ea typeface="ＭＳ Ｐゴシック" pitchFamily="-98" charset="-128"/>
              <a:cs typeface="ＭＳ Ｐゴシック" pitchFamily="-98"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7"/>
          <p:cNvSpPr>
            <a:spLocks noChangeArrowheads="1"/>
          </p:cNvSpPr>
          <p:nvPr/>
        </p:nvSpPr>
        <p:spPr bwMode="auto">
          <a:xfrm>
            <a:off x="0" y="0"/>
            <a:ext cx="9144000" cy="1384995"/>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En PS : travailler dans l’ordre les 3 premiers nombres (les dialogues de base)</a:t>
            </a:r>
          </a:p>
          <a:p>
            <a:endParaRPr lang="fr-FR" sz="2800" b="1" dirty="0" smtClean="0"/>
          </a:p>
        </p:txBody>
      </p:sp>
      <p:grpSp>
        <p:nvGrpSpPr>
          <p:cNvPr id="6" name="Group 2"/>
          <p:cNvGrpSpPr>
            <a:grpSpLocks/>
          </p:cNvGrpSpPr>
          <p:nvPr/>
        </p:nvGrpSpPr>
        <p:grpSpPr bwMode="auto">
          <a:xfrm>
            <a:off x="2590800" y="3048000"/>
            <a:ext cx="381000" cy="381000"/>
            <a:chOff x="2688" y="3024"/>
            <a:chExt cx="240" cy="240"/>
          </a:xfrm>
        </p:grpSpPr>
        <p:sp>
          <p:nvSpPr>
            <p:cNvPr id="7"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8"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9"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10"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7"/>
          <p:cNvGrpSpPr>
            <a:grpSpLocks/>
          </p:cNvGrpSpPr>
          <p:nvPr/>
        </p:nvGrpSpPr>
        <p:grpSpPr bwMode="auto">
          <a:xfrm>
            <a:off x="3276600" y="2667000"/>
            <a:ext cx="381000" cy="381000"/>
            <a:chOff x="2688" y="3024"/>
            <a:chExt cx="240" cy="240"/>
          </a:xfrm>
        </p:grpSpPr>
        <p:sp>
          <p:nvSpPr>
            <p:cNvPr id="12"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13"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14"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15"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12"/>
          <p:cNvGrpSpPr>
            <a:grpSpLocks/>
          </p:cNvGrpSpPr>
          <p:nvPr/>
        </p:nvGrpSpPr>
        <p:grpSpPr bwMode="auto">
          <a:xfrm>
            <a:off x="3124200" y="3352800"/>
            <a:ext cx="381000" cy="381000"/>
            <a:chOff x="2688" y="3024"/>
            <a:chExt cx="240" cy="240"/>
          </a:xfrm>
        </p:grpSpPr>
        <p:sp>
          <p:nvSpPr>
            <p:cNvPr id="17"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18"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19"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0"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21" name="Group 17"/>
          <p:cNvGrpSpPr>
            <a:grpSpLocks/>
          </p:cNvGrpSpPr>
          <p:nvPr/>
        </p:nvGrpSpPr>
        <p:grpSpPr bwMode="auto">
          <a:xfrm>
            <a:off x="2514600" y="3733800"/>
            <a:ext cx="381000" cy="381000"/>
            <a:chOff x="2688" y="3024"/>
            <a:chExt cx="240" cy="240"/>
          </a:xfrm>
        </p:grpSpPr>
        <p:sp>
          <p:nvSpPr>
            <p:cNvPr id="22"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3"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4"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5"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26" name="Group 22"/>
          <p:cNvGrpSpPr>
            <a:grpSpLocks/>
          </p:cNvGrpSpPr>
          <p:nvPr/>
        </p:nvGrpSpPr>
        <p:grpSpPr bwMode="auto">
          <a:xfrm>
            <a:off x="2057400" y="3429000"/>
            <a:ext cx="381000" cy="381000"/>
            <a:chOff x="2688" y="3024"/>
            <a:chExt cx="240" cy="240"/>
          </a:xfrm>
        </p:grpSpPr>
        <p:sp>
          <p:nvSpPr>
            <p:cNvPr id="27"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8"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1" name="Group 27"/>
          <p:cNvGrpSpPr>
            <a:grpSpLocks/>
          </p:cNvGrpSpPr>
          <p:nvPr/>
        </p:nvGrpSpPr>
        <p:grpSpPr bwMode="auto">
          <a:xfrm>
            <a:off x="1828800" y="2743200"/>
            <a:ext cx="381000" cy="381000"/>
            <a:chOff x="2688" y="3024"/>
            <a:chExt cx="240" cy="240"/>
          </a:xfrm>
        </p:grpSpPr>
        <p:sp>
          <p:nvSpPr>
            <p:cNvPr id="32"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3"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4"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5"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6" name="Group 32"/>
          <p:cNvGrpSpPr>
            <a:grpSpLocks/>
          </p:cNvGrpSpPr>
          <p:nvPr/>
        </p:nvGrpSpPr>
        <p:grpSpPr bwMode="auto">
          <a:xfrm>
            <a:off x="3886200" y="3124200"/>
            <a:ext cx="381000" cy="381000"/>
            <a:chOff x="2688" y="3024"/>
            <a:chExt cx="240" cy="240"/>
          </a:xfrm>
        </p:grpSpPr>
        <p:sp>
          <p:nvSpPr>
            <p:cNvPr id="37"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8"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9"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40"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1" name="Group 37"/>
          <p:cNvGrpSpPr>
            <a:grpSpLocks/>
          </p:cNvGrpSpPr>
          <p:nvPr/>
        </p:nvGrpSpPr>
        <p:grpSpPr bwMode="auto">
          <a:xfrm>
            <a:off x="3505200" y="3810000"/>
            <a:ext cx="381000" cy="381000"/>
            <a:chOff x="2688" y="3024"/>
            <a:chExt cx="240" cy="240"/>
          </a:xfrm>
        </p:grpSpPr>
        <p:sp>
          <p:nvSpPr>
            <p:cNvPr id="42"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43"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44"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45"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6" name="Group 42"/>
          <p:cNvGrpSpPr>
            <a:grpSpLocks/>
          </p:cNvGrpSpPr>
          <p:nvPr/>
        </p:nvGrpSpPr>
        <p:grpSpPr bwMode="auto">
          <a:xfrm>
            <a:off x="4953000" y="2971800"/>
            <a:ext cx="381000" cy="381000"/>
            <a:chOff x="2688" y="3024"/>
            <a:chExt cx="240" cy="240"/>
          </a:xfrm>
        </p:grpSpPr>
        <p:sp>
          <p:nvSpPr>
            <p:cNvPr id="47"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48"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49"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50"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1" name="Group 47"/>
          <p:cNvGrpSpPr>
            <a:grpSpLocks/>
          </p:cNvGrpSpPr>
          <p:nvPr/>
        </p:nvGrpSpPr>
        <p:grpSpPr bwMode="auto">
          <a:xfrm>
            <a:off x="4876800" y="3657600"/>
            <a:ext cx="381000" cy="381000"/>
            <a:chOff x="2688" y="3024"/>
            <a:chExt cx="240" cy="240"/>
          </a:xfrm>
        </p:grpSpPr>
        <p:sp>
          <p:nvSpPr>
            <p:cNvPr id="52"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53"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54"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55"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6" name="Group 52"/>
          <p:cNvGrpSpPr>
            <a:grpSpLocks/>
          </p:cNvGrpSpPr>
          <p:nvPr/>
        </p:nvGrpSpPr>
        <p:grpSpPr bwMode="auto">
          <a:xfrm>
            <a:off x="4419600" y="3352800"/>
            <a:ext cx="381000" cy="381000"/>
            <a:chOff x="2688" y="3024"/>
            <a:chExt cx="240" cy="240"/>
          </a:xfrm>
        </p:grpSpPr>
        <p:sp>
          <p:nvSpPr>
            <p:cNvPr id="57"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58"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59"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60"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1" name="Group 57"/>
          <p:cNvGrpSpPr>
            <a:grpSpLocks/>
          </p:cNvGrpSpPr>
          <p:nvPr/>
        </p:nvGrpSpPr>
        <p:grpSpPr bwMode="auto">
          <a:xfrm>
            <a:off x="4191000" y="2667000"/>
            <a:ext cx="381000" cy="381000"/>
            <a:chOff x="2688" y="3024"/>
            <a:chExt cx="240" cy="240"/>
          </a:xfrm>
        </p:grpSpPr>
        <p:sp>
          <p:nvSpPr>
            <p:cNvPr id="62"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63"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64"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65"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6" name="Group 62"/>
          <p:cNvGrpSpPr>
            <a:grpSpLocks/>
          </p:cNvGrpSpPr>
          <p:nvPr/>
        </p:nvGrpSpPr>
        <p:grpSpPr bwMode="auto">
          <a:xfrm>
            <a:off x="5181600" y="2133600"/>
            <a:ext cx="381000" cy="381000"/>
            <a:chOff x="2688" y="3024"/>
            <a:chExt cx="240" cy="240"/>
          </a:xfrm>
        </p:grpSpPr>
        <p:sp>
          <p:nvSpPr>
            <p:cNvPr id="67"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68"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69"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70"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1" name="Group 67"/>
          <p:cNvGrpSpPr>
            <a:grpSpLocks/>
          </p:cNvGrpSpPr>
          <p:nvPr/>
        </p:nvGrpSpPr>
        <p:grpSpPr bwMode="auto">
          <a:xfrm>
            <a:off x="5791200" y="2590800"/>
            <a:ext cx="381000" cy="381000"/>
            <a:chOff x="2688" y="3024"/>
            <a:chExt cx="240" cy="240"/>
          </a:xfrm>
        </p:grpSpPr>
        <p:sp>
          <p:nvSpPr>
            <p:cNvPr id="72"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73"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74"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75"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6" name="Group 72"/>
          <p:cNvGrpSpPr>
            <a:grpSpLocks/>
          </p:cNvGrpSpPr>
          <p:nvPr/>
        </p:nvGrpSpPr>
        <p:grpSpPr bwMode="auto">
          <a:xfrm>
            <a:off x="5410200" y="3276600"/>
            <a:ext cx="381000" cy="381000"/>
            <a:chOff x="2688" y="3024"/>
            <a:chExt cx="240" cy="240"/>
          </a:xfrm>
        </p:grpSpPr>
        <p:sp>
          <p:nvSpPr>
            <p:cNvPr id="77"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78"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79"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80"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1" name="Group 77"/>
          <p:cNvGrpSpPr>
            <a:grpSpLocks/>
          </p:cNvGrpSpPr>
          <p:nvPr/>
        </p:nvGrpSpPr>
        <p:grpSpPr bwMode="auto">
          <a:xfrm>
            <a:off x="6324600" y="2819400"/>
            <a:ext cx="381000" cy="381000"/>
            <a:chOff x="2688" y="3024"/>
            <a:chExt cx="240" cy="240"/>
          </a:xfrm>
        </p:grpSpPr>
        <p:sp>
          <p:nvSpPr>
            <p:cNvPr id="82"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83"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84"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85"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6" name="Group 82"/>
          <p:cNvGrpSpPr>
            <a:grpSpLocks/>
          </p:cNvGrpSpPr>
          <p:nvPr/>
        </p:nvGrpSpPr>
        <p:grpSpPr bwMode="auto">
          <a:xfrm>
            <a:off x="6096000" y="2133600"/>
            <a:ext cx="381000" cy="381000"/>
            <a:chOff x="2688" y="3024"/>
            <a:chExt cx="240" cy="240"/>
          </a:xfrm>
        </p:grpSpPr>
        <p:sp>
          <p:nvSpPr>
            <p:cNvPr id="87"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88"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89"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90"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25700"/>
            <a:ext cx="381000" cy="381000"/>
            <a:chOff x="2688" y="3024"/>
            <a:chExt cx="240" cy="240"/>
          </a:xfrm>
        </p:grpSpPr>
        <p:sp>
          <p:nvSpPr>
            <p:cNvPr id="29783"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4"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5"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6"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44700"/>
            <a:ext cx="381000" cy="381000"/>
            <a:chOff x="2688" y="3024"/>
            <a:chExt cx="240" cy="240"/>
          </a:xfrm>
        </p:grpSpPr>
        <p:sp>
          <p:nvSpPr>
            <p:cNvPr id="29779"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0"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81"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82"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30500"/>
            <a:ext cx="381000" cy="381000"/>
            <a:chOff x="2688" y="3024"/>
            <a:chExt cx="240" cy="240"/>
          </a:xfrm>
        </p:grpSpPr>
        <p:sp>
          <p:nvSpPr>
            <p:cNvPr id="29775"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6"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7"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8"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11500"/>
            <a:ext cx="381000" cy="381000"/>
            <a:chOff x="2688" y="3024"/>
            <a:chExt cx="240" cy="240"/>
          </a:xfrm>
        </p:grpSpPr>
        <p:sp>
          <p:nvSpPr>
            <p:cNvPr id="29771"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2"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73"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4"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06700"/>
            <a:ext cx="381000" cy="381000"/>
            <a:chOff x="2688" y="3024"/>
            <a:chExt cx="240" cy="240"/>
          </a:xfrm>
        </p:grpSpPr>
        <p:sp>
          <p:nvSpPr>
            <p:cNvPr id="29767"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8"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9"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70"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20900"/>
            <a:ext cx="381000" cy="381000"/>
            <a:chOff x="2688" y="3024"/>
            <a:chExt cx="240" cy="240"/>
          </a:xfrm>
        </p:grpSpPr>
        <p:sp>
          <p:nvSpPr>
            <p:cNvPr id="29763"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4"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5"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6"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01900"/>
            <a:ext cx="381000" cy="381000"/>
            <a:chOff x="2688" y="3024"/>
            <a:chExt cx="240" cy="240"/>
          </a:xfrm>
        </p:grpSpPr>
        <p:sp>
          <p:nvSpPr>
            <p:cNvPr id="29759"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0"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61"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62"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187700"/>
            <a:ext cx="381000" cy="381000"/>
            <a:chOff x="2688" y="3024"/>
            <a:chExt cx="240" cy="240"/>
          </a:xfrm>
        </p:grpSpPr>
        <p:sp>
          <p:nvSpPr>
            <p:cNvPr id="29755"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6"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7"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8"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49500"/>
            <a:ext cx="381000" cy="381000"/>
            <a:chOff x="2688" y="3024"/>
            <a:chExt cx="240" cy="240"/>
          </a:xfrm>
        </p:grpSpPr>
        <p:sp>
          <p:nvSpPr>
            <p:cNvPr id="29751"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2"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53"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4"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876800" y="3035300"/>
            <a:ext cx="381000" cy="381000"/>
            <a:chOff x="2688" y="3024"/>
            <a:chExt cx="240" cy="240"/>
          </a:xfrm>
        </p:grpSpPr>
        <p:sp>
          <p:nvSpPr>
            <p:cNvPr id="29747"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8"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9"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50"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30500"/>
            <a:ext cx="381000" cy="381000"/>
            <a:chOff x="2688" y="3024"/>
            <a:chExt cx="240" cy="240"/>
          </a:xfrm>
        </p:grpSpPr>
        <p:sp>
          <p:nvSpPr>
            <p:cNvPr id="29743"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4"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5"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6"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44700"/>
            <a:ext cx="381000" cy="381000"/>
            <a:chOff x="2688" y="3024"/>
            <a:chExt cx="240" cy="240"/>
          </a:xfrm>
        </p:grpSpPr>
        <p:sp>
          <p:nvSpPr>
            <p:cNvPr id="29739"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0"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41"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42"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11300"/>
            <a:ext cx="381000" cy="381000"/>
            <a:chOff x="2688" y="3024"/>
            <a:chExt cx="240" cy="240"/>
          </a:xfrm>
        </p:grpSpPr>
        <p:sp>
          <p:nvSpPr>
            <p:cNvPr id="29735"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6"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7"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8"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68500"/>
            <a:ext cx="381000" cy="381000"/>
            <a:chOff x="2688" y="3024"/>
            <a:chExt cx="240" cy="240"/>
          </a:xfrm>
        </p:grpSpPr>
        <p:sp>
          <p:nvSpPr>
            <p:cNvPr id="29731"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2"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33"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4"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54300"/>
            <a:ext cx="381000" cy="381000"/>
            <a:chOff x="2688" y="3024"/>
            <a:chExt cx="240" cy="240"/>
          </a:xfrm>
        </p:grpSpPr>
        <p:sp>
          <p:nvSpPr>
            <p:cNvPr id="29727"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8"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9"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30"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197100"/>
            <a:ext cx="381000" cy="381000"/>
            <a:chOff x="2688" y="3024"/>
            <a:chExt cx="240" cy="240"/>
          </a:xfrm>
        </p:grpSpPr>
        <p:sp>
          <p:nvSpPr>
            <p:cNvPr id="29723"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4"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5"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6"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11300"/>
            <a:ext cx="381000" cy="381000"/>
            <a:chOff x="2688" y="3024"/>
            <a:chExt cx="240" cy="240"/>
          </a:xfrm>
        </p:grpSpPr>
        <p:sp>
          <p:nvSpPr>
            <p:cNvPr id="29719"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0"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9721"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29722"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9"/>
          <p:cNvGrpSpPr>
            <a:grpSpLocks/>
          </p:cNvGrpSpPr>
          <p:nvPr/>
        </p:nvGrpSpPr>
        <p:grpSpPr bwMode="auto">
          <a:xfrm>
            <a:off x="4953000" y="3492500"/>
            <a:ext cx="228600" cy="228600"/>
            <a:chOff x="3696" y="960"/>
            <a:chExt cx="144" cy="144"/>
          </a:xfrm>
        </p:grpSpPr>
        <p:sp>
          <p:nvSpPr>
            <p:cNvPr id="29717" name="Line 90"/>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29718" name="Line 91"/>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0806"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7"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8"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9"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0802"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3"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4"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5"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0798"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9"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0"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1"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0794"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5"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6"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7"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0790"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1"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2"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3"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0786"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7"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8"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9"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0782"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3"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4"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5"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0778"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9"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0"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1"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0774"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5"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6"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7"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0770"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1"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2"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3"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0766"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7"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8"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9"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0762"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3"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4"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5"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0758"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9"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0"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1"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0754"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5"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6"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7"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67000"/>
            <a:ext cx="381000" cy="381000"/>
            <a:chOff x="2688" y="3024"/>
            <a:chExt cx="240" cy="240"/>
          </a:xfrm>
        </p:grpSpPr>
        <p:sp>
          <p:nvSpPr>
            <p:cNvPr id="30750"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1"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2"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3"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0746"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7"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8"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9"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0742"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3"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4"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5"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0806"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7"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8"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9"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0802"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3"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4"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5"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0798"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9"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800"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801"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0794"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5"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6"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7"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0790"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1"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92"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93"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0786"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7"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8"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9"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0782"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3"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4"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5"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0778"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9"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80"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81"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0774"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5"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6"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7"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0770"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1"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72"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73"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0766"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7"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8"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9"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0762"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3"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4"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5"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0758"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9"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60"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61"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0754"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5"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6"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7"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10200" y="2667000"/>
            <a:ext cx="381000" cy="381000"/>
            <a:chOff x="2688" y="3024"/>
            <a:chExt cx="240" cy="240"/>
          </a:xfrm>
        </p:grpSpPr>
        <p:sp>
          <p:nvSpPr>
            <p:cNvPr id="30750"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1"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52"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53"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0746"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7"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8"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9"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0742"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3"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0744"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0745"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9" name="Group 88"/>
          <p:cNvGrpSpPr>
            <a:grpSpLocks/>
          </p:cNvGrpSpPr>
          <p:nvPr/>
        </p:nvGrpSpPr>
        <p:grpSpPr bwMode="auto">
          <a:xfrm>
            <a:off x="5486400" y="3200400"/>
            <a:ext cx="228600" cy="228600"/>
            <a:chOff x="3696" y="960"/>
            <a:chExt cx="144" cy="144"/>
          </a:xfrm>
        </p:grpSpPr>
        <p:sp>
          <p:nvSpPr>
            <p:cNvPr id="30740" name="Line 89"/>
            <p:cNvSpPr>
              <a:spLocks noChangeShapeType="1"/>
            </p:cNvSpPr>
            <p:nvPr/>
          </p:nvSpPr>
          <p:spPr bwMode="auto">
            <a:xfrm>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sp>
          <p:nvSpPr>
            <p:cNvPr id="30741" name="Line 90"/>
            <p:cNvSpPr>
              <a:spLocks noChangeShapeType="1"/>
            </p:cNvSpPr>
            <p:nvPr/>
          </p:nvSpPr>
          <p:spPr bwMode="auto">
            <a:xfrm flipH="1">
              <a:off x="3696" y="960"/>
              <a:ext cx="144" cy="144"/>
            </a:xfrm>
            <a:prstGeom prst="line">
              <a:avLst/>
            </a:prstGeom>
            <a:noFill/>
            <a:ln w="19050">
              <a:solidFill>
                <a:srgbClr val="FF092A"/>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2438400"/>
            <a:ext cx="381000" cy="381000"/>
            <a:chOff x="2688" y="3024"/>
            <a:chExt cx="240" cy="240"/>
          </a:xfrm>
        </p:grpSpPr>
        <p:sp>
          <p:nvSpPr>
            <p:cNvPr id="31830" name="Oval 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1" name="Oval 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32" name="Line 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33" name="Line 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3" name="Group 7"/>
          <p:cNvGrpSpPr>
            <a:grpSpLocks/>
          </p:cNvGrpSpPr>
          <p:nvPr/>
        </p:nvGrpSpPr>
        <p:grpSpPr bwMode="auto">
          <a:xfrm>
            <a:off x="3276600" y="2057400"/>
            <a:ext cx="381000" cy="381000"/>
            <a:chOff x="2688" y="3024"/>
            <a:chExt cx="240" cy="240"/>
          </a:xfrm>
        </p:grpSpPr>
        <p:sp>
          <p:nvSpPr>
            <p:cNvPr id="31826" name="Oval 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7" name="Oval 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8" name="Line 1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9" name="Line 1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4" name="Group 12"/>
          <p:cNvGrpSpPr>
            <a:grpSpLocks/>
          </p:cNvGrpSpPr>
          <p:nvPr/>
        </p:nvGrpSpPr>
        <p:grpSpPr bwMode="auto">
          <a:xfrm>
            <a:off x="3124200" y="2743200"/>
            <a:ext cx="381000" cy="381000"/>
            <a:chOff x="2688" y="3024"/>
            <a:chExt cx="240" cy="240"/>
          </a:xfrm>
        </p:grpSpPr>
        <p:sp>
          <p:nvSpPr>
            <p:cNvPr id="31822" name="Oval 1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3" name="Oval 1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4" name="Line 1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5" name="Line 1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5" name="Group 17"/>
          <p:cNvGrpSpPr>
            <a:grpSpLocks/>
          </p:cNvGrpSpPr>
          <p:nvPr/>
        </p:nvGrpSpPr>
        <p:grpSpPr bwMode="auto">
          <a:xfrm>
            <a:off x="2514600" y="3124200"/>
            <a:ext cx="381000" cy="381000"/>
            <a:chOff x="2688" y="3024"/>
            <a:chExt cx="240" cy="240"/>
          </a:xfrm>
        </p:grpSpPr>
        <p:sp>
          <p:nvSpPr>
            <p:cNvPr id="31818" name="Oval 1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9" name="Oval 1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20" name="Line 2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21" name="Line 2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6" name="Group 22"/>
          <p:cNvGrpSpPr>
            <a:grpSpLocks/>
          </p:cNvGrpSpPr>
          <p:nvPr/>
        </p:nvGrpSpPr>
        <p:grpSpPr bwMode="auto">
          <a:xfrm>
            <a:off x="2057400" y="2819400"/>
            <a:ext cx="381000" cy="381000"/>
            <a:chOff x="2688" y="3024"/>
            <a:chExt cx="240" cy="240"/>
          </a:xfrm>
        </p:grpSpPr>
        <p:sp>
          <p:nvSpPr>
            <p:cNvPr id="31814" name="Oval 2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5" name="Oval 2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6" name="Line 2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7" name="Line 2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7" name="Group 27"/>
          <p:cNvGrpSpPr>
            <a:grpSpLocks/>
          </p:cNvGrpSpPr>
          <p:nvPr/>
        </p:nvGrpSpPr>
        <p:grpSpPr bwMode="auto">
          <a:xfrm>
            <a:off x="1828800" y="2133600"/>
            <a:ext cx="381000" cy="381000"/>
            <a:chOff x="2688" y="3024"/>
            <a:chExt cx="240" cy="240"/>
          </a:xfrm>
        </p:grpSpPr>
        <p:sp>
          <p:nvSpPr>
            <p:cNvPr id="31810" name="Oval 2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1" name="Oval 2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12" name="Line 3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13" name="Line 3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8" name="Group 32"/>
          <p:cNvGrpSpPr>
            <a:grpSpLocks/>
          </p:cNvGrpSpPr>
          <p:nvPr/>
        </p:nvGrpSpPr>
        <p:grpSpPr bwMode="auto">
          <a:xfrm>
            <a:off x="3886200" y="2514600"/>
            <a:ext cx="381000" cy="381000"/>
            <a:chOff x="2688" y="3024"/>
            <a:chExt cx="240" cy="240"/>
          </a:xfrm>
        </p:grpSpPr>
        <p:sp>
          <p:nvSpPr>
            <p:cNvPr id="31806" name="Oval 3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7" name="Oval 3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8" name="Line 3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9" name="Line 3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9" name="Group 37"/>
          <p:cNvGrpSpPr>
            <a:grpSpLocks/>
          </p:cNvGrpSpPr>
          <p:nvPr/>
        </p:nvGrpSpPr>
        <p:grpSpPr bwMode="auto">
          <a:xfrm>
            <a:off x="3505200" y="3200400"/>
            <a:ext cx="381000" cy="381000"/>
            <a:chOff x="2688" y="3024"/>
            <a:chExt cx="240" cy="240"/>
          </a:xfrm>
        </p:grpSpPr>
        <p:sp>
          <p:nvSpPr>
            <p:cNvPr id="31802" name="Oval 3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3" name="Oval 3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4" name="Line 4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5" name="Line 4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0" name="Group 42"/>
          <p:cNvGrpSpPr>
            <a:grpSpLocks/>
          </p:cNvGrpSpPr>
          <p:nvPr/>
        </p:nvGrpSpPr>
        <p:grpSpPr bwMode="auto">
          <a:xfrm>
            <a:off x="4953000" y="2362200"/>
            <a:ext cx="381000" cy="381000"/>
            <a:chOff x="2688" y="3024"/>
            <a:chExt cx="240" cy="240"/>
          </a:xfrm>
        </p:grpSpPr>
        <p:sp>
          <p:nvSpPr>
            <p:cNvPr id="31798" name="Oval 4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9" name="Oval 4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800" name="Line 4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801" name="Line 4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1" name="Group 47"/>
          <p:cNvGrpSpPr>
            <a:grpSpLocks/>
          </p:cNvGrpSpPr>
          <p:nvPr/>
        </p:nvGrpSpPr>
        <p:grpSpPr bwMode="auto">
          <a:xfrm>
            <a:off x="4953000" y="5181600"/>
            <a:ext cx="381000" cy="381000"/>
            <a:chOff x="2688" y="3024"/>
            <a:chExt cx="240" cy="240"/>
          </a:xfrm>
        </p:grpSpPr>
        <p:sp>
          <p:nvSpPr>
            <p:cNvPr id="31794" name="Oval 4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5" name="Oval 4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6" name="Line 5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7" name="Line 5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2" name="Group 52"/>
          <p:cNvGrpSpPr>
            <a:grpSpLocks/>
          </p:cNvGrpSpPr>
          <p:nvPr/>
        </p:nvGrpSpPr>
        <p:grpSpPr bwMode="auto">
          <a:xfrm>
            <a:off x="4419600" y="2743200"/>
            <a:ext cx="381000" cy="381000"/>
            <a:chOff x="2688" y="3024"/>
            <a:chExt cx="240" cy="240"/>
          </a:xfrm>
        </p:grpSpPr>
        <p:sp>
          <p:nvSpPr>
            <p:cNvPr id="31790" name="Oval 5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1" name="Oval 5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92" name="Line 5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93" name="Line 5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3" name="Group 57"/>
          <p:cNvGrpSpPr>
            <a:grpSpLocks/>
          </p:cNvGrpSpPr>
          <p:nvPr/>
        </p:nvGrpSpPr>
        <p:grpSpPr bwMode="auto">
          <a:xfrm>
            <a:off x="4191000" y="2057400"/>
            <a:ext cx="381000" cy="381000"/>
            <a:chOff x="2688" y="3024"/>
            <a:chExt cx="240" cy="240"/>
          </a:xfrm>
        </p:grpSpPr>
        <p:sp>
          <p:nvSpPr>
            <p:cNvPr id="31786" name="Oval 5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7" name="Oval 5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8" name="Line 6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9" name="Line 6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4" name="Group 62"/>
          <p:cNvGrpSpPr>
            <a:grpSpLocks/>
          </p:cNvGrpSpPr>
          <p:nvPr/>
        </p:nvGrpSpPr>
        <p:grpSpPr bwMode="auto">
          <a:xfrm>
            <a:off x="5181600" y="1524000"/>
            <a:ext cx="381000" cy="381000"/>
            <a:chOff x="2688" y="3024"/>
            <a:chExt cx="240" cy="240"/>
          </a:xfrm>
        </p:grpSpPr>
        <p:sp>
          <p:nvSpPr>
            <p:cNvPr id="31782" name="Oval 6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3" name="Oval 6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4" name="Line 6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5" name="Line 6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5" name="Group 67"/>
          <p:cNvGrpSpPr>
            <a:grpSpLocks/>
          </p:cNvGrpSpPr>
          <p:nvPr/>
        </p:nvGrpSpPr>
        <p:grpSpPr bwMode="auto">
          <a:xfrm>
            <a:off x="5791200" y="1981200"/>
            <a:ext cx="381000" cy="381000"/>
            <a:chOff x="2688" y="3024"/>
            <a:chExt cx="240" cy="240"/>
          </a:xfrm>
        </p:grpSpPr>
        <p:sp>
          <p:nvSpPr>
            <p:cNvPr id="31778" name="Oval 6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9" name="Oval 6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80" name="Line 7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81" name="Line 7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6" name="Group 72"/>
          <p:cNvGrpSpPr>
            <a:grpSpLocks/>
          </p:cNvGrpSpPr>
          <p:nvPr/>
        </p:nvGrpSpPr>
        <p:grpSpPr bwMode="auto">
          <a:xfrm>
            <a:off x="5486400" y="5181600"/>
            <a:ext cx="381000" cy="381000"/>
            <a:chOff x="2688" y="3024"/>
            <a:chExt cx="240" cy="240"/>
          </a:xfrm>
        </p:grpSpPr>
        <p:sp>
          <p:nvSpPr>
            <p:cNvPr id="31774" name="Oval 7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5" name="Oval 7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6" name="Line 7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7" name="Line 7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7" name="Group 77"/>
          <p:cNvGrpSpPr>
            <a:grpSpLocks/>
          </p:cNvGrpSpPr>
          <p:nvPr/>
        </p:nvGrpSpPr>
        <p:grpSpPr bwMode="auto">
          <a:xfrm>
            <a:off x="6324600" y="2209800"/>
            <a:ext cx="381000" cy="381000"/>
            <a:chOff x="2688" y="3024"/>
            <a:chExt cx="240" cy="240"/>
          </a:xfrm>
        </p:grpSpPr>
        <p:sp>
          <p:nvSpPr>
            <p:cNvPr id="31770" name="Oval 78"/>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1" name="Oval 79"/>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72" name="Line 80"/>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73" name="Line 81"/>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grpSp>
        <p:nvGrpSpPr>
          <p:cNvPr id="18" name="Group 82"/>
          <p:cNvGrpSpPr>
            <a:grpSpLocks/>
          </p:cNvGrpSpPr>
          <p:nvPr/>
        </p:nvGrpSpPr>
        <p:grpSpPr bwMode="auto">
          <a:xfrm>
            <a:off x="6096000" y="1524000"/>
            <a:ext cx="381000" cy="381000"/>
            <a:chOff x="2688" y="3024"/>
            <a:chExt cx="240" cy="240"/>
          </a:xfrm>
        </p:grpSpPr>
        <p:sp>
          <p:nvSpPr>
            <p:cNvPr id="31766" name="Oval 83"/>
            <p:cNvSpPr>
              <a:spLocks noChangeArrowheads="1"/>
            </p:cNvSpPr>
            <p:nvPr/>
          </p:nvSpPr>
          <p:spPr bwMode="auto">
            <a:xfrm>
              <a:off x="2688" y="3072"/>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7" name="Oval 84"/>
            <p:cNvSpPr>
              <a:spLocks noChangeArrowheads="1"/>
            </p:cNvSpPr>
            <p:nvPr/>
          </p:nvSpPr>
          <p:spPr bwMode="auto">
            <a:xfrm>
              <a:off x="2688" y="3024"/>
              <a:ext cx="240" cy="19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31768" name="Line 85"/>
            <p:cNvSpPr>
              <a:spLocks noChangeShapeType="1"/>
            </p:cNvSpPr>
            <p:nvPr/>
          </p:nvSpPr>
          <p:spPr bwMode="auto">
            <a:xfrm>
              <a:off x="292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sp>
          <p:nvSpPr>
            <p:cNvPr id="31769" name="Line 86"/>
            <p:cNvSpPr>
              <a:spLocks noChangeShapeType="1"/>
            </p:cNvSpPr>
            <p:nvPr/>
          </p:nvSpPr>
          <p:spPr bwMode="auto">
            <a:xfrm>
              <a:off x="2688" y="3120"/>
              <a:ext cx="0" cy="48"/>
            </a:xfrm>
            <a:prstGeom prst="line">
              <a:avLst/>
            </a:prstGeom>
            <a:noFill/>
            <a:ln w="22225">
              <a:solidFill>
                <a:schemeClr val="tx1"/>
              </a:solidFill>
              <a:round/>
              <a:headEnd/>
              <a:tailEnd/>
            </a:ln>
          </p:spPr>
          <p:txBody>
            <a:bodyPr wrap="none" anchor="ctr">
              <a:prstTxWarp prst="textNoShape">
                <a:avLst/>
              </a:prstTxWarp>
            </a:bodyPr>
            <a:lstStyle/>
            <a:p>
              <a:endParaRPr lang="fr-F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228600" y="0"/>
            <a:ext cx="8610600" cy="584200"/>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fr-FR" sz="3200" b="1"/>
              <a:t>Programme maternelle (rentrée 2015)</a:t>
            </a:r>
          </a:p>
        </p:txBody>
      </p:sp>
      <p:sp>
        <p:nvSpPr>
          <p:cNvPr id="5" name="Text Box 3"/>
          <p:cNvSpPr txBox="1">
            <a:spLocks noChangeArrowheads="1"/>
          </p:cNvSpPr>
          <p:nvPr/>
        </p:nvSpPr>
        <p:spPr bwMode="auto">
          <a:xfrm>
            <a:off x="228600" y="838200"/>
            <a:ext cx="8915400" cy="954107"/>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fr-FR" sz="2800" b="1" dirty="0">
                <a:solidFill>
                  <a:srgbClr val="000000"/>
                </a:solidFill>
              </a:rPr>
              <a:t>« Les activités de dénombrement doivent éviter le </a:t>
            </a:r>
            <a:r>
              <a:rPr lang="fr-FR" sz="2800" b="1" dirty="0" err="1"/>
              <a:t>comptage-numérotage</a:t>
            </a:r>
            <a:r>
              <a:rPr lang="fr-FR" sz="2800" b="1" dirty="0" smtClean="0"/>
              <a:t> </a:t>
            </a:r>
            <a:r>
              <a:rPr lang="fr-FR" sz="2800" b="1" dirty="0" smtClean="0">
                <a:solidFill>
                  <a:srgbClr val="000000"/>
                </a:solidFill>
              </a:rPr>
              <a:t>… »</a:t>
            </a:r>
            <a:endParaRPr lang="fr-FR"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07930"/>
            <a:ext cx="9144000" cy="648512"/>
          </a:xfrm>
          <a:solidFill>
            <a:srgbClr val="CCFFCC"/>
          </a:solidFill>
        </p:spPr>
        <p:txBody>
          <a:bodyPr wrap="square" tIns="46800" bIns="46800">
            <a:spAutoFit/>
          </a:bodyPr>
          <a:lstStyle/>
          <a:p>
            <a:pPr eaLnBrk="1" hangingPunct="1"/>
            <a:r>
              <a:rPr lang="fr-FR" sz="3600" dirty="0" smtClean="0">
                <a:ea typeface="ＭＳ Ｐゴシック" pitchFamily="-110" charset="-128"/>
                <a:cs typeface="ＭＳ Ｐゴシック" pitchFamily="-110" charset="-128"/>
              </a:rPr>
              <a:t>Plan de la partie : les gestes professionnels…</a:t>
            </a:r>
            <a:endParaRPr lang="fr-FR" sz="3600" dirty="0">
              <a:ea typeface="ＭＳ Ｐゴシック" pitchFamily="-110" charset="-128"/>
              <a:cs typeface="ＭＳ Ｐゴシック" pitchFamily="-110" charset="-128"/>
            </a:endParaRPr>
          </a:p>
        </p:txBody>
      </p:sp>
      <p:sp>
        <p:nvSpPr>
          <p:cNvPr id="15363" name="Rectangle 8"/>
          <p:cNvSpPr>
            <a:spLocks noGrp="1" noChangeArrowheads="1"/>
          </p:cNvSpPr>
          <p:nvPr>
            <p:ph type="body" idx="1"/>
          </p:nvPr>
        </p:nvSpPr>
        <p:spPr>
          <a:xfrm>
            <a:off x="0" y="457200"/>
            <a:ext cx="9144000" cy="6600825"/>
          </a:xfrm>
          <a:solidFill>
            <a:srgbClr val="FFFF99"/>
          </a:solidFill>
        </p:spPr>
        <p:txBody>
          <a:bodyPr tIns="234000"/>
          <a:lstStyle/>
          <a:p>
            <a:pPr eaLnBrk="1" hangingPunct="1">
              <a:lnSpc>
                <a:spcPct val="90000"/>
              </a:lnSpc>
              <a:spcAft>
                <a:spcPts val="1200"/>
              </a:spcAft>
              <a:defRPr/>
            </a:pPr>
            <a:r>
              <a:rPr lang="fr-FR" sz="2400" b="1" dirty="0" smtClean="0">
                <a:solidFill>
                  <a:srgbClr val="000000"/>
                </a:solidFill>
                <a:ea typeface="ＭＳ Ｐゴシック" pitchFamily="-110" charset="-128"/>
                <a:cs typeface="ＭＳ Ｐゴシック" pitchFamily="-110" charset="-128"/>
              </a:rPr>
              <a:t>Les gestes professionnels de base lorsqu’on fait un tel choix : Quelles progressions aux</a:t>
            </a:r>
            <a:r>
              <a:rPr lang="fr-FR" sz="2400" b="1" dirty="0" smtClean="0">
                <a:solidFill>
                  <a:srgbClr val="000000"/>
                </a:solidFill>
                <a:latin typeface="Symbol" charset="2"/>
                <a:ea typeface="ＭＳ Ｐゴシック" pitchFamily="-110" charset="-128"/>
                <a:cs typeface="Symbol" charset="2"/>
              </a:rPr>
              <a:t> </a:t>
            </a:r>
            <a:r>
              <a:rPr lang="fr-FR" sz="3000" b="1" dirty="0" smtClean="0">
                <a:solidFill>
                  <a:srgbClr val="000000"/>
                </a:solidFill>
                <a:latin typeface="Symbol" charset="2"/>
                <a:ea typeface="ＭＳ Ｐゴシック" pitchFamily="-110" charset="-128"/>
                <a:cs typeface="Symbol" charset="2"/>
              </a:rPr>
              <a:t>≠</a:t>
            </a:r>
            <a:r>
              <a:rPr lang="fr-FR" sz="2400" b="1" dirty="0" smtClean="0">
                <a:solidFill>
                  <a:srgbClr val="000000"/>
                </a:solidFill>
                <a:ea typeface="ＭＳ Ｐゴシック" pitchFamily="-110" charset="-128"/>
                <a:cs typeface="ＭＳ Ｐゴシック" pitchFamily="-110" charset="-128"/>
              </a:rPr>
              <a:t> niveaux ? Comment s’exprimer ? </a:t>
            </a:r>
            <a:r>
              <a:rPr lang="fr-FR" sz="2400" b="1" dirty="0" smtClean="0">
                <a:solidFill>
                  <a:srgbClr val="FF0000"/>
                </a:solidFill>
                <a:ea typeface="ＭＳ Ｐゴシック" pitchFamily="-110" charset="-128"/>
                <a:cs typeface="ＭＳ Ｐゴシック" pitchFamily="-110" charset="-128"/>
              </a:rPr>
              <a:t>Quelles </a:t>
            </a:r>
            <a:r>
              <a:rPr lang="fr-FR" sz="2400" b="1" dirty="0" err="1" smtClean="0">
                <a:solidFill>
                  <a:srgbClr val="FF0000"/>
                </a:solidFill>
                <a:ea typeface="ＭＳ Ｐゴシック" pitchFamily="-110" charset="-128"/>
                <a:cs typeface="ＭＳ Ｐゴシック" pitchFamily="-110" charset="-128"/>
              </a:rPr>
              <a:t>situations-problèmes</a:t>
            </a:r>
            <a:r>
              <a:rPr lang="fr-FR" sz="2400" b="1" dirty="0" smtClean="0">
                <a:solidFill>
                  <a:srgbClr val="FF0000"/>
                </a:solidFill>
                <a:ea typeface="ＭＳ Ｐゴシック" pitchFamily="-110" charset="-128"/>
                <a:cs typeface="ＭＳ Ｐゴシック" pitchFamily="-110" charset="-128"/>
              </a:rPr>
              <a:t> de référence ? </a:t>
            </a:r>
            <a:r>
              <a:rPr lang="fr-FR" sz="2400" b="1" dirty="0" smtClean="0">
                <a:solidFill>
                  <a:srgbClr val="000000"/>
                </a:solidFill>
                <a:ea typeface="ＭＳ Ｐゴシック" pitchFamily="-110" charset="-128"/>
                <a:cs typeface="ＭＳ Ｐゴシック" pitchFamily="-110" charset="-128"/>
              </a:rPr>
              <a:t>Quels affichages ? Quid des activités telles que le calendrier ?</a:t>
            </a:r>
          </a:p>
          <a:p>
            <a:pPr eaLnBrk="1" hangingPunct="1">
              <a:lnSpc>
                <a:spcPct val="90000"/>
              </a:lnSpc>
              <a:spcAft>
                <a:spcPts val="1200"/>
              </a:spcAft>
              <a:defRPr/>
            </a:pPr>
            <a:r>
              <a:rPr lang="fr-FR" sz="2400" b="1" dirty="0" smtClean="0">
                <a:ea typeface="ＭＳ Ｐゴシック" pitchFamily="-98" charset="-128"/>
                <a:cs typeface="ＭＳ Ｐゴシック" pitchFamily="-98" charset="-128"/>
              </a:rPr>
              <a:t>Trouver le résultat d’une addition </a:t>
            </a:r>
            <a:r>
              <a:rPr lang="fr-FR" sz="2400" b="1" i="1" dirty="0" smtClean="0">
                <a:ea typeface="ＭＳ Ｐゴシック" pitchFamily="-98" charset="-128"/>
                <a:cs typeface="ＭＳ Ｐゴシック" pitchFamily="-98" charset="-128"/>
              </a:rPr>
              <a:t>en comptant </a:t>
            </a:r>
            <a:r>
              <a:rPr lang="fr-FR" sz="2400" b="1" dirty="0" smtClean="0">
                <a:ea typeface="ＭＳ Ｐゴシック" pitchFamily="-98" charset="-128"/>
                <a:cs typeface="ＭＳ Ｐゴシック" pitchFamily="-98" charset="-128"/>
              </a:rPr>
              <a:t>vs. </a:t>
            </a:r>
            <a:r>
              <a:rPr lang="fr-FR" sz="2400" b="1" i="1" dirty="0" smtClean="0">
                <a:ea typeface="ＭＳ Ｐゴシック" pitchFamily="-98" charset="-128"/>
                <a:cs typeface="ＭＳ Ｐゴシック" pitchFamily="-98" charset="-128"/>
              </a:rPr>
              <a:t>en utilisant une stratégie de </a:t>
            </a:r>
            <a:r>
              <a:rPr lang="fr-FR" sz="2400" b="1" i="1" dirty="0" err="1" smtClean="0">
                <a:ea typeface="ＭＳ Ｐゴシック" pitchFamily="-98" charset="-128"/>
                <a:cs typeface="ＭＳ Ｐゴシック" pitchFamily="-98" charset="-128"/>
              </a:rPr>
              <a:t>décomposition-recomposition</a:t>
            </a:r>
            <a:endParaRPr lang="fr-FR" sz="2400" b="1" i="1" dirty="0" smtClean="0">
              <a:ea typeface="ＭＳ Ｐゴシック" pitchFamily="-98" charset="-128"/>
              <a:cs typeface="ＭＳ Ｐゴシック" pitchFamily="-98"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CouvNounour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047999" y="1229198"/>
            <a:ext cx="3657601" cy="5279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7696200"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7696200"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7696200"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3" name="Image 2" descr="Nounour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510" y="1143000"/>
            <a:ext cx="3832605" cy="5562600"/>
          </a:xfrm>
          <a:prstGeom prst="rect">
            <a:avLst/>
          </a:prstGeom>
          <a:ln>
            <a:solidFill>
              <a:srgbClr val="0000FF"/>
            </a:solidFill>
          </a:ln>
        </p:spPr>
      </p:pic>
      <p:pic>
        <p:nvPicPr>
          <p:cNvPr id="4" name="Image 3" descr="Nounour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85115" y="1143000"/>
            <a:ext cx="3811085" cy="5562600"/>
          </a:xfrm>
          <a:prstGeom prst="rect">
            <a:avLst/>
          </a:prstGeom>
          <a:ln>
            <a:solidFill>
              <a:srgbClr val="0000FF"/>
            </a:solidFill>
          </a:ln>
        </p:spPr>
      </p:pic>
      <p:sp>
        <p:nvSpPr>
          <p:cNvPr id="5" name="Rectangle 4"/>
          <p:cNvSpPr/>
          <p:nvPr/>
        </p:nvSpPr>
        <p:spPr bwMode="auto">
          <a:xfrm>
            <a:off x="56377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6377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6377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4" name="Image 3" descr="Nounours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961315" y="1143000"/>
            <a:ext cx="3811085" cy="5562600"/>
          </a:xfrm>
          <a:prstGeom prst="rect">
            <a:avLst/>
          </a:prstGeom>
          <a:ln>
            <a:solidFill>
              <a:srgbClr val="0000FF"/>
            </a:solidFill>
          </a:ln>
        </p:spPr>
      </p:pic>
      <p:sp>
        <p:nvSpPr>
          <p:cNvPr id="5" name="Rectangle 4"/>
          <p:cNvSpPr/>
          <p:nvPr/>
        </p:nvSpPr>
        <p:spPr bwMode="auto">
          <a:xfrm>
            <a:off x="5713915" y="1143000"/>
            <a:ext cx="2057400" cy="18288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6" name="Rectangle 5"/>
          <p:cNvSpPr/>
          <p:nvPr/>
        </p:nvSpPr>
        <p:spPr bwMode="auto">
          <a:xfrm>
            <a:off x="5713915" y="3048000"/>
            <a:ext cx="20574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Rectangle 6"/>
          <p:cNvSpPr/>
          <p:nvPr/>
        </p:nvSpPr>
        <p:spPr bwMode="auto">
          <a:xfrm>
            <a:off x="5713915" y="4800600"/>
            <a:ext cx="2057400" cy="1981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8" name="Image 7" descr="Nounours3.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2080" y="1143000"/>
            <a:ext cx="3900320" cy="5638800"/>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18437"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89" name="Image 88" descr="Album_PremiersNombres_123_Planches 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990600"/>
            <a:ext cx="7620000" cy="5594750"/>
          </a:xfrm>
          <a:prstGeom prst="rect">
            <a:avLst/>
          </a:prstGeom>
        </p:spPr>
      </p:pic>
      <p:sp>
        <p:nvSpPr>
          <p:cNvPr id="91" name="Rectangle 90"/>
          <p:cNvSpPr/>
          <p:nvPr/>
        </p:nvSpPr>
        <p:spPr bwMode="auto">
          <a:xfrm>
            <a:off x="152400" y="1143000"/>
            <a:ext cx="7086600" cy="5334000"/>
          </a:xfrm>
          <a:prstGeom prst="rect">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93" name="Connecteur droit 92"/>
          <p:cNvCxnSpPr/>
          <p:nvPr/>
        </p:nvCxnSpPr>
        <p:spPr bwMode="auto">
          <a:xfrm rot="5400000">
            <a:off x="991394" y="3809206"/>
            <a:ext cx="5334000"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
        <p:nvSpPr>
          <p:cNvPr id="94" name="Rectangle 93"/>
          <p:cNvSpPr/>
          <p:nvPr/>
        </p:nvSpPr>
        <p:spPr bwMode="auto">
          <a:xfrm>
            <a:off x="3659400" y="1173600"/>
            <a:ext cx="228600" cy="522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1" name="Image 10" descr="Fruits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759523" y="1219200"/>
            <a:ext cx="3555677" cy="5181600"/>
          </a:xfrm>
          <a:prstGeom prst="rect">
            <a:avLst/>
          </a:prstGeom>
        </p:spPr>
      </p:pic>
      <p:sp>
        <p:nvSpPr>
          <p:cNvPr id="96" name="Rectangle 95"/>
          <p:cNvSpPr/>
          <p:nvPr/>
        </p:nvSpPr>
        <p:spPr bwMode="auto">
          <a:xfrm>
            <a:off x="52578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52578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52578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2" name="Image 11" descr="Fruit1bis.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31642" y="1295400"/>
            <a:ext cx="3425958" cy="49530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pic>
        <p:nvPicPr>
          <p:cNvPr id="89" name="Image 88" descr="Album_PremiersNombres_123_Planches 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990600"/>
            <a:ext cx="7620000" cy="5594750"/>
          </a:xfrm>
          <a:prstGeom prst="rect">
            <a:avLst/>
          </a:prstGeom>
        </p:spPr>
      </p:pic>
      <p:sp>
        <p:nvSpPr>
          <p:cNvPr id="91" name="Rectangle 90"/>
          <p:cNvSpPr/>
          <p:nvPr/>
        </p:nvSpPr>
        <p:spPr bwMode="auto">
          <a:xfrm>
            <a:off x="152400" y="1143000"/>
            <a:ext cx="7086600" cy="5334000"/>
          </a:xfrm>
          <a:prstGeom prst="rect">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93" name="Connecteur droit 92"/>
          <p:cNvCxnSpPr/>
          <p:nvPr/>
        </p:nvCxnSpPr>
        <p:spPr bwMode="auto">
          <a:xfrm rot="5400000">
            <a:off x="991394" y="3809206"/>
            <a:ext cx="5334000"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
        <p:nvSpPr>
          <p:cNvPr id="94" name="Rectangle 93"/>
          <p:cNvSpPr/>
          <p:nvPr/>
        </p:nvSpPr>
        <p:spPr bwMode="auto">
          <a:xfrm>
            <a:off x="3659400" y="1173600"/>
            <a:ext cx="228600" cy="522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1" name="Image 10" descr="Fruits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759523" y="1219200"/>
            <a:ext cx="3555677" cy="5181600"/>
          </a:xfrm>
          <a:prstGeom prst="rect">
            <a:avLst/>
          </a:prstGeom>
        </p:spPr>
      </p:pic>
      <p:sp>
        <p:nvSpPr>
          <p:cNvPr id="96" name="Rectangle 95"/>
          <p:cNvSpPr/>
          <p:nvPr/>
        </p:nvSpPr>
        <p:spPr bwMode="auto">
          <a:xfrm>
            <a:off x="72390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52578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52578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2" name="Image 11" descr="Fruit1bis.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31642" y="1295400"/>
            <a:ext cx="3425958" cy="4953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grpSp>
        <p:nvGrpSpPr>
          <p:cNvPr id="2" name="Grouper 94"/>
          <p:cNvGrpSpPr/>
          <p:nvPr/>
        </p:nvGrpSpPr>
        <p:grpSpPr>
          <a:xfrm>
            <a:off x="0" y="990600"/>
            <a:ext cx="7620000" cy="5594750"/>
            <a:chOff x="685800" y="990600"/>
            <a:chExt cx="7620000" cy="5594750"/>
          </a:xfrm>
        </p:grpSpPr>
        <p:pic>
          <p:nvPicPr>
            <p:cNvPr id="89" name="Image 88" descr="Album_PremiersNombres_123_Planches 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85800" y="990600"/>
              <a:ext cx="7620000" cy="5594750"/>
            </a:xfrm>
            <a:prstGeom prst="rect">
              <a:avLst/>
            </a:prstGeom>
          </p:spPr>
        </p:pic>
        <p:sp>
          <p:nvSpPr>
            <p:cNvPr id="91" name="Rectangle 90"/>
            <p:cNvSpPr/>
            <p:nvPr/>
          </p:nvSpPr>
          <p:spPr bwMode="auto">
            <a:xfrm>
              <a:off x="838200" y="1143000"/>
              <a:ext cx="7086600" cy="5334000"/>
            </a:xfrm>
            <a:prstGeom prst="rect">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93" name="Connecteur droit 92"/>
            <p:cNvCxnSpPr/>
            <p:nvPr/>
          </p:nvCxnSpPr>
          <p:spPr bwMode="auto">
            <a:xfrm rot="5400000">
              <a:off x="1677194" y="3809206"/>
              <a:ext cx="5334000"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
          <p:nvSpPr>
            <p:cNvPr id="94" name="Rectangle 93"/>
            <p:cNvSpPr/>
            <p:nvPr/>
          </p:nvSpPr>
          <p:spPr bwMode="auto">
            <a:xfrm>
              <a:off x="4345200" y="1173600"/>
              <a:ext cx="228600" cy="522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grpSp>
      <p:sp>
        <p:nvSpPr>
          <p:cNvPr id="96" name="Rectangle 95"/>
          <p:cNvSpPr/>
          <p:nvPr/>
        </p:nvSpPr>
        <p:spPr bwMode="auto">
          <a:xfrm>
            <a:off x="52578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52578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52578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grpSp>
        <p:nvGrpSpPr>
          <p:cNvPr id="2" name="Grouper 94"/>
          <p:cNvGrpSpPr/>
          <p:nvPr/>
        </p:nvGrpSpPr>
        <p:grpSpPr>
          <a:xfrm>
            <a:off x="0" y="990600"/>
            <a:ext cx="7620000" cy="5594750"/>
            <a:chOff x="685800" y="990600"/>
            <a:chExt cx="7620000" cy="5594750"/>
          </a:xfrm>
        </p:grpSpPr>
        <p:pic>
          <p:nvPicPr>
            <p:cNvPr id="89" name="Image 88" descr="Album_PremiersNombres_123_Planches 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85800" y="990600"/>
              <a:ext cx="7620000" cy="5594750"/>
            </a:xfrm>
            <a:prstGeom prst="rect">
              <a:avLst/>
            </a:prstGeom>
          </p:spPr>
        </p:pic>
        <p:sp>
          <p:nvSpPr>
            <p:cNvPr id="91" name="Rectangle 90"/>
            <p:cNvSpPr/>
            <p:nvPr/>
          </p:nvSpPr>
          <p:spPr bwMode="auto">
            <a:xfrm>
              <a:off x="838200" y="1143000"/>
              <a:ext cx="7086600" cy="5334000"/>
            </a:xfrm>
            <a:prstGeom prst="rect">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93" name="Connecteur droit 92"/>
            <p:cNvCxnSpPr/>
            <p:nvPr/>
          </p:nvCxnSpPr>
          <p:spPr bwMode="auto">
            <a:xfrm rot="5400000">
              <a:off x="1677194" y="3809206"/>
              <a:ext cx="5334000"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
          <p:nvSpPr>
            <p:cNvPr id="94" name="Rectangle 93"/>
            <p:cNvSpPr/>
            <p:nvPr/>
          </p:nvSpPr>
          <p:spPr bwMode="auto">
            <a:xfrm>
              <a:off x="4345200" y="1173600"/>
              <a:ext cx="228600" cy="522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grpSp>
      <p:sp>
        <p:nvSpPr>
          <p:cNvPr id="96" name="Rectangle 95"/>
          <p:cNvSpPr/>
          <p:nvPr/>
        </p:nvSpPr>
        <p:spPr bwMode="auto">
          <a:xfrm>
            <a:off x="52578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72390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52578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age 11" descr="Fruits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733801" y="1143000"/>
            <a:ext cx="3505200" cy="5334000"/>
          </a:xfrm>
          <a:prstGeom prst="rect">
            <a:avLst/>
          </a:prstGeom>
          <a:ln>
            <a:solidFill>
              <a:srgbClr val="0000FF"/>
            </a:solidFill>
          </a:ln>
        </p:spPr>
      </p:pic>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sp>
        <p:nvSpPr>
          <p:cNvPr id="96" name="Rectangle 95"/>
          <p:cNvSpPr/>
          <p:nvPr/>
        </p:nvSpPr>
        <p:spPr bwMode="auto">
          <a:xfrm>
            <a:off x="52578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52578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52578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1" name="Image 10" descr="Fruitbis3.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0800" y="1143000"/>
            <a:ext cx="3683000" cy="5334000"/>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age 11" descr="Fruits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733801" y="1143000"/>
            <a:ext cx="3505200" cy="5334000"/>
          </a:xfrm>
          <a:prstGeom prst="rect">
            <a:avLst/>
          </a:prstGeom>
          <a:ln>
            <a:solidFill>
              <a:srgbClr val="0000FF"/>
            </a:solidFill>
          </a:ln>
        </p:spPr>
      </p:pic>
      <p:sp>
        <p:nvSpPr>
          <p:cNvPr id="70675" name="Rectangle 87"/>
          <p:cNvSpPr>
            <a:spLocks noChangeArrowheads="1"/>
          </p:cNvSpPr>
          <p:nvPr/>
        </p:nvSpPr>
        <p:spPr bwMode="auto">
          <a:xfrm>
            <a:off x="0" y="36493"/>
            <a:ext cx="9144000" cy="954107"/>
          </a:xfrm>
          <a:prstGeom prst="rect">
            <a:avLst/>
          </a:prstGeom>
          <a:solidFill>
            <a:schemeClr val="accent1"/>
          </a:solidFill>
          <a:ln w="9525">
            <a:noFill/>
            <a:miter lim="800000"/>
            <a:headEnd/>
            <a:tailEnd/>
          </a:ln>
        </p:spPr>
        <p:txBody>
          <a:bodyPr anchor="ctr">
            <a:prstTxWarp prst="textNoShape">
              <a:avLst/>
            </a:prstTxWarp>
            <a:spAutoFit/>
          </a:bodyPr>
          <a:lstStyle/>
          <a:p>
            <a:r>
              <a:rPr lang="fr-FR" sz="2800" b="1" dirty="0" smtClean="0"/>
              <a:t>Trois types de </a:t>
            </a:r>
            <a:r>
              <a:rPr lang="fr-FR" sz="2800" b="1" dirty="0" err="1" smtClean="0"/>
              <a:t>situations-problèmes</a:t>
            </a:r>
            <a:r>
              <a:rPr lang="fr-FR" sz="2800" b="1" dirty="0" smtClean="0"/>
              <a:t> dès la PS :</a:t>
            </a:r>
          </a:p>
          <a:p>
            <a:pPr marL="514350" indent="-514350">
              <a:buFont typeface="+mj-lt"/>
              <a:buAutoNum type="arabicPeriod"/>
            </a:pPr>
            <a:r>
              <a:rPr lang="fr-FR" sz="2800" b="1" dirty="0" smtClean="0"/>
              <a:t>Dans l’image, il y a N… (avec N = 3, 2 ou 1)</a:t>
            </a:r>
            <a:endParaRPr lang="fr-FR" sz="2800" b="1" dirty="0"/>
          </a:p>
        </p:txBody>
      </p:sp>
      <p:sp>
        <p:nvSpPr>
          <p:cNvPr id="96" name="Rectangle 95"/>
          <p:cNvSpPr/>
          <p:nvPr/>
        </p:nvSpPr>
        <p:spPr bwMode="auto">
          <a:xfrm>
            <a:off x="5257800" y="11430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7" name="Rectangle 96"/>
          <p:cNvSpPr/>
          <p:nvPr/>
        </p:nvSpPr>
        <p:spPr bwMode="auto">
          <a:xfrm>
            <a:off x="5257800" y="2971800"/>
            <a:ext cx="1981200" cy="1676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8" name="Rectangle 97"/>
          <p:cNvSpPr/>
          <p:nvPr/>
        </p:nvSpPr>
        <p:spPr bwMode="auto">
          <a:xfrm>
            <a:off x="7239000" y="4724400"/>
            <a:ext cx="1981200" cy="17526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pic>
        <p:nvPicPr>
          <p:cNvPr id="11" name="Image 10" descr="Fruitbis3.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0800" y="1143000"/>
            <a:ext cx="3683000" cy="5334000"/>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87"/>
          <p:cNvSpPr>
            <a:spLocks noChangeArrowheads="1"/>
          </p:cNvSpPr>
          <p:nvPr/>
        </p:nvSpPr>
        <p:spPr bwMode="auto">
          <a:xfrm>
            <a:off x="0" y="0"/>
            <a:ext cx="9144000" cy="1969770"/>
          </a:xfrm>
          <a:prstGeom prst="rect">
            <a:avLst/>
          </a:prstGeom>
          <a:solidFill>
            <a:schemeClr val="accent1"/>
          </a:solidFill>
          <a:ln w="9525">
            <a:noFill/>
            <a:miter lim="800000"/>
            <a:headEnd/>
            <a:tailEnd/>
          </a:ln>
        </p:spPr>
        <p:txBody>
          <a:bodyPr anchor="ctr">
            <a:prstTxWarp prst="textNoShape">
              <a:avLst/>
            </a:prstTxWarp>
            <a:spAutoFit/>
          </a:bodyPr>
          <a:lstStyle/>
          <a:p>
            <a:pPr>
              <a:spcAft>
                <a:spcPts val="600"/>
              </a:spcAft>
            </a:pPr>
            <a:r>
              <a:rPr lang="fr-FR" sz="2800" b="1" dirty="0" smtClean="0"/>
              <a:t>Trois types de </a:t>
            </a:r>
            <a:r>
              <a:rPr lang="fr-FR" sz="2800" b="1" dirty="0" err="1" smtClean="0"/>
              <a:t>situations-problèmes</a:t>
            </a:r>
            <a:r>
              <a:rPr lang="fr-FR" sz="2800" b="1" dirty="0" smtClean="0"/>
              <a:t> en </a:t>
            </a:r>
            <a:r>
              <a:rPr lang="fr-FR" sz="2800" b="1" dirty="0"/>
              <a:t>PS </a:t>
            </a:r>
            <a:r>
              <a:rPr lang="fr-FR" sz="2800" b="1" dirty="0" smtClean="0"/>
              <a:t>:</a:t>
            </a:r>
          </a:p>
          <a:p>
            <a:pPr marL="514350" indent="-514350">
              <a:spcAft>
                <a:spcPts val="600"/>
              </a:spcAft>
              <a:buFont typeface="+mj-lt"/>
              <a:buAutoNum type="arabicPeriod"/>
            </a:pPr>
            <a:r>
              <a:rPr lang="fr-FR" sz="2800" b="1" dirty="0" smtClean="0"/>
              <a:t>Dans l’image, il y a N… (avec N = 3, 2 ou 1)</a:t>
            </a:r>
          </a:p>
          <a:p>
            <a:pPr marL="514350" indent="-514350">
              <a:spcAft>
                <a:spcPts val="600"/>
              </a:spcAft>
              <a:buFont typeface="+mj-lt"/>
              <a:buAutoNum type="arabicPeriod"/>
            </a:pPr>
            <a:r>
              <a:rPr lang="fr-FR" sz="2800" b="1" dirty="0" smtClean="0"/>
              <a:t>Il y a 3 éléphants et 3 tabourets mais 1 éléphant n’est pas sur son tabouret…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76200"/>
            <a:ext cx="9144000" cy="1969770"/>
          </a:xfrm>
          <a:prstGeom prst="rect">
            <a:avLst/>
          </a:prstGeom>
          <a:solidFill>
            <a:schemeClr val="accent1"/>
          </a:solidFill>
          <a:ln w="9525">
            <a:noFill/>
            <a:miter lim="800000"/>
            <a:headEnd/>
            <a:tailEnd/>
          </a:ln>
        </p:spPr>
        <p:txBody>
          <a:bodyPr anchor="ctr">
            <a:prstTxWarp prst="textNoShape">
              <a:avLst/>
            </a:prstTxWarp>
            <a:spAutoFit/>
          </a:bodyPr>
          <a:lstStyle/>
          <a:p>
            <a:pPr>
              <a:spcAft>
                <a:spcPts val="600"/>
              </a:spcAft>
            </a:pPr>
            <a:r>
              <a:rPr lang="fr-FR" sz="2800" b="1" dirty="0" smtClean="0"/>
              <a:t>Trois types de </a:t>
            </a:r>
            <a:r>
              <a:rPr lang="fr-FR" sz="2800" b="1" dirty="0" err="1" smtClean="0"/>
              <a:t>situations-problèmes</a:t>
            </a:r>
            <a:r>
              <a:rPr lang="fr-FR" sz="2800" b="1" dirty="0" smtClean="0"/>
              <a:t> en </a:t>
            </a:r>
            <a:r>
              <a:rPr lang="fr-FR" sz="2800" b="1" dirty="0"/>
              <a:t>PS </a:t>
            </a:r>
            <a:r>
              <a:rPr lang="fr-FR" sz="2800" b="1" dirty="0" smtClean="0"/>
              <a:t>:</a:t>
            </a:r>
          </a:p>
          <a:p>
            <a:pPr marL="514350" indent="-514350">
              <a:spcAft>
                <a:spcPts val="600"/>
              </a:spcAft>
              <a:buFont typeface="+mj-lt"/>
              <a:buAutoNum type="arabicPeriod"/>
            </a:pPr>
            <a:r>
              <a:rPr lang="fr-FR" sz="2800" b="1" dirty="0" smtClean="0"/>
              <a:t>Dans l’image, il y a N… (avec N = 3, 2 ou 1)</a:t>
            </a:r>
          </a:p>
          <a:p>
            <a:pPr marL="514350" indent="-514350">
              <a:spcAft>
                <a:spcPts val="600"/>
              </a:spcAft>
              <a:buFont typeface="+mj-lt"/>
              <a:buAutoNum type="arabicPeriod"/>
            </a:pPr>
            <a:r>
              <a:rPr lang="fr-FR" sz="2800" b="1" dirty="0" smtClean="0"/>
              <a:t>Il y a 3 éléphants et 3 tabourets mais 1 éléphant n’est pas sur son tabouret…</a:t>
            </a:r>
          </a:p>
        </p:txBody>
      </p:sp>
      <p:grpSp>
        <p:nvGrpSpPr>
          <p:cNvPr id="2" name="Grouper 4"/>
          <p:cNvGrpSpPr/>
          <p:nvPr/>
        </p:nvGrpSpPr>
        <p:grpSpPr>
          <a:xfrm>
            <a:off x="609600" y="2209800"/>
            <a:ext cx="7696200" cy="4572000"/>
            <a:chOff x="609600" y="2209800"/>
            <a:chExt cx="7696200" cy="4572000"/>
          </a:xfrm>
        </p:grpSpPr>
        <p:pic>
          <p:nvPicPr>
            <p:cNvPr id="3" name="Image 2" descr="CouvAlbumCalculer.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09600" y="2209800"/>
              <a:ext cx="3403600" cy="4541817"/>
            </a:xfrm>
            <a:prstGeom prst="rect">
              <a:avLst/>
            </a:prstGeom>
          </p:spPr>
        </p:pic>
        <p:pic>
          <p:nvPicPr>
            <p:cNvPr id="4" name="Image 3" descr="Album bis.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009601" y="2286000"/>
              <a:ext cx="3296199" cy="44958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9782725633794.jpeg"/>
          <p:cNvPicPr>
            <a:picLocks noChangeAspect="1"/>
          </p:cNvPicPr>
          <p:nvPr/>
        </p:nvPicPr>
        <p:blipFill>
          <a:blip r:embed="rId2"/>
          <a:stretch>
            <a:fillRect/>
          </a:stretch>
        </p:blipFill>
        <p:spPr>
          <a:xfrm>
            <a:off x="2743200" y="914400"/>
            <a:ext cx="4055448" cy="5332825"/>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72563378_01-64_CalculerCirque_20150410 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cxnSp>
        <p:nvCxnSpPr>
          <p:cNvPr id="7" name="Connecteur droit 6"/>
          <p:cNvCxnSpPr>
            <a:stCxn id="5" idx="0"/>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ZoneTexte 10"/>
          <p:cNvSpPr txBox="1">
            <a:spLocks noChangeArrowheads="1"/>
          </p:cNvSpPr>
          <p:nvPr/>
        </p:nvSpPr>
        <p:spPr bwMode="auto">
          <a:xfrm>
            <a:off x="0" y="0"/>
            <a:ext cx="9144000" cy="2133600"/>
          </a:xfrm>
          <a:prstGeom prst="rect">
            <a:avLst/>
          </a:prstGeom>
          <a:solidFill>
            <a:srgbClr val="FFFF00"/>
          </a:solidFill>
          <a:ln w="9525">
            <a:noFill/>
            <a:miter lim="800000"/>
            <a:headEnd/>
            <a:tailEnd/>
          </a:ln>
        </p:spPr>
        <p:txBody>
          <a:bodyPr>
            <a:prstTxWarp prst="textNoShape">
              <a:avLst/>
            </a:prstTxWarp>
          </a:bodyPr>
          <a:lstStyle/>
          <a:p>
            <a:r>
              <a:rPr lang="fr-FR" sz="2800" b="1" dirty="0"/>
              <a:t>Enseigner le </a:t>
            </a:r>
            <a:r>
              <a:rPr lang="fr-FR" sz="2800" b="1" dirty="0" err="1">
                <a:solidFill>
                  <a:srgbClr val="FF0000"/>
                </a:solidFill>
              </a:rPr>
              <a:t>comptage-numérotage</a:t>
            </a:r>
            <a:r>
              <a:rPr lang="fr-FR" sz="2800" b="1" dirty="0"/>
              <a:t>,</a:t>
            </a:r>
          </a:p>
          <a:p>
            <a:r>
              <a:rPr lang="fr-FR" sz="2800" b="1" dirty="0"/>
              <a:t>c’est théâtraliser la correspondance terme à terme :</a:t>
            </a:r>
          </a:p>
          <a:p>
            <a:endParaRPr lang="fr-FR" sz="2800" b="1" dirty="0" smtClean="0"/>
          </a:p>
          <a:p>
            <a:r>
              <a:rPr lang="fr-FR" sz="2800" b="1" dirty="0" smtClean="0"/>
              <a:t>		1 </a:t>
            </a:r>
            <a:r>
              <a:rPr lang="fr-FR" sz="2800" b="1" dirty="0" err="1" smtClean="0"/>
              <a:t>mot-nombre</a:t>
            </a:r>
            <a:r>
              <a:rPr lang="fr-FR" sz="2800" b="1" dirty="0" smtClean="0"/>
              <a:t>   </a:t>
            </a:r>
            <a:r>
              <a:rPr lang="fr-FR" sz="2800" b="1" dirty="0" err="1" smtClean="0">
                <a:latin typeface="Wingdings" pitchFamily="-110" charset="2"/>
                <a:ea typeface="Wingdings" pitchFamily="-110" charset="2"/>
                <a:cs typeface="Wingdings" pitchFamily="-110" charset="2"/>
              </a:rPr>
              <a:t></a:t>
            </a:r>
            <a:r>
              <a:rPr lang="fr-FR" sz="2800" b="1" dirty="0" err="1">
                <a:latin typeface="Wingdings" pitchFamily="-110" charset="2"/>
                <a:ea typeface="Wingdings" pitchFamily="-110" charset="2"/>
                <a:cs typeface="Wingdings" pitchFamily="-110" charset="2"/>
              </a:rPr>
              <a:t></a:t>
            </a:r>
            <a:r>
              <a:rPr lang="fr-FR" sz="2800" b="1" dirty="0">
                <a:latin typeface="Wingdings" pitchFamily="-110" charset="2"/>
                <a:ea typeface="Wingdings" pitchFamily="-110" charset="2"/>
                <a:cs typeface="Wingdings" pitchFamily="-110" charset="2"/>
              </a:rPr>
              <a:t> </a:t>
            </a:r>
            <a:r>
              <a:rPr lang="fr-FR" sz="2800" b="1" dirty="0"/>
              <a:t>1 unité</a:t>
            </a:r>
          </a:p>
        </p:txBody>
      </p:sp>
      <p:grpSp>
        <p:nvGrpSpPr>
          <p:cNvPr id="2" name="Grouper 20"/>
          <p:cNvGrpSpPr>
            <a:grpSpLocks/>
          </p:cNvGrpSpPr>
          <p:nvPr/>
        </p:nvGrpSpPr>
        <p:grpSpPr bwMode="auto">
          <a:xfrm>
            <a:off x="206375" y="2667000"/>
            <a:ext cx="8513763" cy="1295400"/>
            <a:chOff x="1143000" y="3352800"/>
            <a:chExt cx="7010400" cy="1066800"/>
          </a:xfrm>
        </p:grpSpPr>
        <p:sp>
          <p:nvSpPr>
            <p:cNvPr id="18436" name="Rectangle 21"/>
            <p:cNvSpPr>
              <a:spLocks noChangeArrowheads="1"/>
            </p:cNvSpPr>
            <p:nvPr/>
          </p:nvSpPr>
          <p:spPr bwMode="auto">
            <a:xfrm>
              <a:off x="1143000" y="3352800"/>
              <a:ext cx="7010400" cy="1066800"/>
            </a:xfrm>
            <a:prstGeom prst="rect">
              <a:avLst/>
            </a:prstGeom>
            <a:solidFill>
              <a:srgbClr val="FFFF00">
                <a:alpha val="58038"/>
              </a:srgbClr>
            </a:solidFill>
            <a:ln w="19050">
              <a:solidFill>
                <a:schemeClr val="tx1"/>
              </a:solidFill>
              <a:round/>
              <a:headEnd/>
              <a:tailEnd/>
            </a:ln>
          </p:spPr>
          <p:txBody>
            <a:bodyPr>
              <a:prstTxWarp prst="textNoShape">
                <a:avLst/>
              </a:prstTxWarp>
            </a:bodyPr>
            <a:lstStyle/>
            <a:p>
              <a:endParaRPr lang="fr-FR"/>
            </a:p>
          </p:txBody>
        </p:sp>
        <p:grpSp>
          <p:nvGrpSpPr>
            <p:cNvPr id="3" name="Grouper 41"/>
            <p:cNvGrpSpPr>
              <a:grpSpLocks/>
            </p:cNvGrpSpPr>
            <p:nvPr/>
          </p:nvGrpSpPr>
          <p:grpSpPr bwMode="auto">
            <a:xfrm>
              <a:off x="1447800" y="3429000"/>
              <a:ext cx="6477000" cy="910981"/>
              <a:chOff x="1447800" y="3429000"/>
              <a:chExt cx="6477000" cy="910981"/>
            </a:xfrm>
          </p:grpSpPr>
          <p:pic>
            <p:nvPicPr>
              <p:cNvPr id="18438" name="Image 23" descr="lapin.pdf"/>
              <p:cNvPicPr>
                <a:picLocks noChangeAspect="1"/>
              </p:cNvPicPr>
              <p:nvPr/>
            </p:nvPicPr>
            <p:blipFill>
              <a:blip r:embed="rId2"/>
              <a:srcRect/>
              <a:stretch>
                <a:fillRect/>
              </a:stretch>
            </p:blipFill>
            <p:spPr bwMode="auto">
              <a:xfrm>
                <a:off x="1447800" y="3429000"/>
                <a:ext cx="762000" cy="910981"/>
              </a:xfrm>
              <a:prstGeom prst="rect">
                <a:avLst/>
              </a:prstGeom>
              <a:noFill/>
              <a:ln w="9525">
                <a:noFill/>
                <a:miter lim="800000"/>
                <a:headEnd/>
                <a:tailEnd/>
              </a:ln>
            </p:spPr>
          </p:pic>
          <p:pic>
            <p:nvPicPr>
              <p:cNvPr id="18439" name="Image 24" descr="lapin.pdf"/>
              <p:cNvPicPr>
                <a:picLocks noChangeAspect="1"/>
              </p:cNvPicPr>
              <p:nvPr/>
            </p:nvPicPr>
            <p:blipFill>
              <a:blip r:embed="rId3"/>
              <a:srcRect/>
              <a:stretch>
                <a:fillRect/>
              </a:stretch>
            </p:blipFill>
            <p:spPr bwMode="auto">
              <a:xfrm>
                <a:off x="2590800" y="3429000"/>
                <a:ext cx="762000" cy="910981"/>
              </a:xfrm>
              <a:prstGeom prst="rect">
                <a:avLst/>
              </a:prstGeom>
              <a:noFill/>
              <a:ln w="9525">
                <a:noFill/>
                <a:miter lim="800000"/>
                <a:headEnd/>
                <a:tailEnd/>
              </a:ln>
            </p:spPr>
          </p:pic>
          <p:pic>
            <p:nvPicPr>
              <p:cNvPr id="18440" name="Image 25" descr="lapin.pdf"/>
              <p:cNvPicPr>
                <a:picLocks noChangeAspect="1"/>
              </p:cNvPicPr>
              <p:nvPr/>
            </p:nvPicPr>
            <p:blipFill>
              <a:blip r:embed="rId4"/>
              <a:srcRect/>
              <a:stretch>
                <a:fillRect/>
              </a:stretch>
            </p:blipFill>
            <p:spPr bwMode="auto">
              <a:xfrm>
                <a:off x="3733800" y="3429000"/>
                <a:ext cx="762000" cy="910981"/>
              </a:xfrm>
              <a:prstGeom prst="rect">
                <a:avLst/>
              </a:prstGeom>
              <a:noFill/>
              <a:ln w="9525">
                <a:noFill/>
                <a:miter lim="800000"/>
                <a:headEnd/>
                <a:tailEnd/>
              </a:ln>
            </p:spPr>
          </p:pic>
          <p:pic>
            <p:nvPicPr>
              <p:cNvPr id="18441" name="Image 26" descr="lapin.pdf"/>
              <p:cNvPicPr>
                <a:picLocks noChangeAspect="1"/>
              </p:cNvPicPr>
              <p:nvPr/>
            </p:nvPicPr>
            <p:blipFill>
              <a:blip r:embed="rId5"/>
              <a:srcRect/>
              <a:stretch>
                <a:fillRect/>
              </a:stretch>
            </p:blipFill>
            <p:spPr bwMode="auto">
              <a:xfrm>
                <a:off x="4876800" y="3429000"/>
                <a:ext cx="762000" cy="910981"/>
              </a:xfrm>
              <a:prstGeom prst="rect">
                <a:avLst/>
              </a:prstGeom>
              <a:noFill/>
              <a:ln w="9525">
                <a:noFill/>
                <a:miter lim="800000"/>
                <a:headEnd/>
                <a:tailEnd/>
              </a:ln>
            </p:spPr>
          </p:pic>
          <p:pic>
            <p:nvPicPr>
              <p:cNvPr id="18442" name="Image 27" descr="lapin.pdf"/>
              <p:cNvPicPr>
                <a:picLocks noChangeAspect="1"/>
              </p:cNvPicPr>
              <p:nvPr/>
            </p:nvPicPr>
            <p:blipFill>
              <a:blip r:embed="rId6"/>
              <a:srcRect/>
              <a:stretch>
                <a:fillRect/>
              </a:stretch>
            </p:blipFill>
            <p:spPr bwMode="auto">
              <a:xfrm>
                <a:off x="6019800" y="3429000"/>
                <a:ext cx="762000" cy="910981"/>
              </a:xfrm>
              <a:prstGeom prst="rect">
                <a:avLst/>
              </a:prstGeom>
              <a:noFill/>
              <a:ln w="9525">
                <a:noFill/>
                <a:miter lim="800000"/>
                <a:headEnd/>
                <a:tailEnd/>
              </a:ln>
            </p:spPr>
          </p:pic>
          <p:pic>
            <p:nvPicPr>
              <p:cNvPr id="18443" name="Image 28" descr="lapin.pdf"/>
              <p:cNvPicPr>
                <a:picLocks noChangeAspect="1"/>
              </p:cNvPicPr>
              <p:nvPr/>
            </p:nvPicPr>
            <p:blipFill>
              <a:blip r:embed="rId7"/>
              <a:srcRect/>
              <a:stretch>
                <a:fillRect/>
              </a:stretch>
            </p:blipFill>
            <p:spPr bwMode="auto">
              <a:xfrm>
                <a:off x="7162800" y="3429000"/>
                <a:ext cx="762000" cy="910981"/>
              </a:xfrm>
              <a:prstGeom prst="rect">
                <a:avLst/>
              </a:prstGeom>
              <a:noFill/>
              <a:ln w="9525">
                <a:noFill/>
                <a:miter lim="800000"/>
                <a:headEnd/>
                <a:tailEnd/>
              </a:ln>
            </p:spPr>
          </p:pic>
        </p:grpSp>
      </p:grpSp>
      <p:sp>
        <p:nvSpPr>
          <p:cNvPr id="14" name="Line 90"/>
          <p:cNvSpPr>
            <a:spLocks noChangeShapeType="1"/>
          </p:cNvSpPr>
          <p:nvPr/>
        </p:nvSpPr>
        <p:spPr bwMode="auto">
          <a:xfrm>
            <a:off x="1026601" y="3581401"/>
            <a:ext cx="1565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5" name="Line 91"/>
          <p:cNvSpPr>
            <a:spLocks noChangeShapeType="1"/>
          </p:cNvSpPr>
          <p:nvPr/>
        </p:nvSpPr>
        <p:spPr bwMode="auto">
          <a:xfrm flipH="1">
            <a:off x="850801" y="3581401"/>
            <a:ext cx="179999" cy="192599"/>
          </a:xfrm>
          <a:prstGeom prst="line">
            <a:avLst/>
          </a:prstGeom>
          <a:noFill/>
          <a:ln w="38100" cap="flat" cmpd="sng" algn="ctr">
            <a:solidFill>
              <a:srgbClr val="FF092A"/>
            </a:solidFill>
            <a:prstDash val="solid"/>
            <a:round/>
            <a:headEnd type="none" w="med" len="med"/>
            <a:tailEnd type="none" w="med" len="med"/>
          </a:ln>
        </p:spPr>
        <p:txBody>
          <a:bodyPr wrap="none" anchor="ctr">
            <a:prstTxWarp prst="textNoShape">
              <a:avLst/>
            </a:prstTxWarp>
          </a:bodyPr>
          <a:lstStyle/>
          <a:p>
            <a:endParaRPr lang="fr-FR"/>
          </a:p>
        </p:txBody>
      </p:sp>
      <p:sp>
        <p:nvSpPr>
          <p:cNvPr id="16" name="Line 90"/>
          <p:cNvSpPr>
            <a:spLocks noChangeShapeType="1"/>
          </p:cNvSpPr>
          <p:nvPr/>
        </p:nvSpPr>
        <p:spPr bwMode="auto">
          <a:xfrm rot="16200000">
            <a:off x="838200" y="3657600"/>
            <a:ext cx="381000" cy="381000"/>
          </a:xfrm>
          <a:prstGeom prst="line">
            <a:avLst/>
          </a:prstGeom>
          <a:noFill/>
          <a:ln w="38100" cap="flat" cmpd="sng" algn="ctr">
            <a:solidFill>
              <a:srgbClr val="FF092A"/>
            </a:solidFill>
            <a:prstDash val="solid"/>
            <a:round/>
            <a:headEnd type="none" w="med" len="med"/>
            <a:tailEnd type="none" w="med" len="med"/>
          </a:ln>
          <a:scene3d>
            <a:camera prst="orthographicFront">
              <a:rot lat="0" lon="0" rev="2700000"/>
            </a:camera>
            <a:lightRig rig="threePt" dir="t"/>
          </a:scene3d>
        </p:spPr>
        <p:txBody>
          <a:bodyPr wrap="none" anchor="ctr">
            <a:prstTxWarp prst="textNoShape">
              <a:avLst/>
            </a:prstTxWarp>
          </a:bodyPr>
          <a:lstStyle/>
          <a:p>
            <a:endParaRPr lang="fr-FR"/>
          </a:p>
        </p:txBody>
      </p:sp>
      <p:sp>
        <p:nvSpPr>
          <p:cNvPr id="17" name="ZoneTexte 16"/>
          <p:cNvSpPr txBox="1"/>
          <p:nvPr/>
        </p:nvSpPr>
        <p:spPr>
          <a:xfrm>
            <a:off x="838200" y="2143780"/>
            <a:ext cx="457200" cy="523220"/>
          </a:xfrm>
          <a:prstGeom prst="rect">
            <a:avLst/>
          </a:prstGeom>
          <a:noFill/>
        </p:spPr>
        <p:txBody>
          <a:bodyPr wrap="square" rtlCol="0">
            <a:spAutoFit/>
          </a:bodyPr>
          <a:lstStyle/>
          <a:p>
            <a:r>
              <a:rPr lang="fr-FR" sz="2800" b="1" dirty="0" smtClean="0"/>
              <a:t>1</a:t>
            </a:r>
            <a:endParaRPr lang="fr-FR" sz="28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72563378_01-64_CalculerCirque_20150410 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cxnSp>
        <p:nvCxnSpPr>
          <p:cNvPr id="4" name="Connecteur droit 3"/>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72563378_01-64_CalculerCirque_20150410 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cxnSp>
        <p:nvCxnSpPr>
          <p:cNvPr id="5" name="Connecteur droit 4"/>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72563378_01-64_CalculerCirque_20150410 6.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cxnSp>
        <p:nvCxnSpPr>
          <p:cNvPr id="5" name="Connecteur droit 4"/>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72563378_01-64_CalculerCirque_20150410 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pic>
        <p:nvPicPr>
          <p:cNvPr id="3" name="Image 2" descr="Rideau.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1828800"/>
            <a:ext cx="3948818" cy="4572000"/>
          </a:xfrm>
          <a:prstGeom prst="rect">
            <a:avLst/>
          </a:prstGeom>
        </p:spPr>
      </p:pic>
      <p:cxnSp>
        <p:nvCxnSpPr>
          <p:cNvPr id="6" name="Connecteur droit 5"/>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72563378_01-64_CalculerCirque_20150410 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72693"/>
            <a:ext cx="9144000" cy="5912614"/>
          </a:xfrm>
          <a:prstGeom prst="rect">
            <a:avLst/>
          </a:prstGeom>
        </p:spPr>
      </p:pic>
      <p:cxnSp>
        <p:nvCxnSpPr>
          <p:cNvPr id="6" name="Connecteur droit 5"/>
          <p:cNvCxnSpPr/>
          <p:nvPr/>
        </p:nvCxnSpPr>
        <p:spPr bwMode="auto">
          <a:xfrm rot="16200000" flipH="1">
            <a:off x="1607946" y="3436746"/>
            <a:ext cx="5928107" cy="1588"/>
          </a:xfrm>
          <a:prstGeom prst="line">
            <a:avLst/>
          </a:prstGeom>
          <a:solidFill>
            <a:schemeClr val="accent1"/>
          </a:solidFill>
          <a:ln w="22225" cap="flat" cmpd="sng" algn="ctr">
            <a:solidFill>
              <a:schemeClr val="accent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75" name="Rectangle 87"/>
          <p:cNvSpPr>
            <a:spLocks noChangeArrowheads="1"/>
          </p:cNvSpPr>
          <p:nvPr/>
        </p:nvSpPr>
        <p:spPr bwMode="auto">
          <a:xfrm>
            <a:off x="0" y="0"/>
            <a:ext cx="9144000" cy="2908489"/>
          </a:xfrm>
          <a:prstGeom prst="rect">
            <a:avLst/>
          </a:prstGeom>
          <a:solidFill>
            <a:schemeClr val="accent1"/>
          </a:solidFill>
          <a:ln w="9525">
            <a:noFill/>
            <a:miter lim="800000"/>
            <a:headEnd/>
            <a:tailEnd/>
          </a:ln>
        </p:spPr>
        <p:txBody>
          <a:bodyPr anchor="ctr">
            <a:prstTxWarp prst="textNoShape">
              <a:avLst/>
            </a:prstTxWarp>
            <a:spAutoFit/>
          </a:bodyPr>
          <a:lstStyle/>
          <a:p>
            <a:pPr>
              <a:spcAft>
                <a:spcPts val="600"/>
              </a:spcAft>
            </a:pPr>
            <a:r>
              <a:rPr lang="fr-FR" sz="2800" b="1" dirty="0" smtClean="0"/>
              <a:t>Trois types de </a:t>
            </a:r>
            <a:r>
              <a:rPr lang="fr-FR" sz="2800" b="1" dirty="0" err="1" smtClean="0"/>
              <a:t>situations-problèmes</a:t>
            </a:r>
            <a:r>
              <a:rPr lang="fr-FR" sz="2800" b="1" dirty="0" smtClean="0"/>
              <a:t> en </a:t>
            </a:r>
            <a:r>
              <a:rPr lang="fr-FR" sz="2800" b="1" dirty="0"/>
              <a:t>PS </a:t>
            </a:r>
            <a:r>
              <a:rPr lang="fr-FR" sz="2800" b="1" dirty="0" smtClean="0"/>
              <a:t>:</a:t>
            </a:r>
          </a:p>
          <a:p>
            <a:pPr marL="514350" indent="-514350">
              <a:spcAft>
                <a:spcPts val="600"/>
              </a:spcAft>
              <a:buFont typeface="+mj-lt"/>
              <a:buAutoNum type="arabicPeriod"/>
            </a:pPr>
            <a:r>
              <a:rPr lang="fr-FR" sz="2800" b="1" dirty="0" smtClean="0"/>
              <a:t>Dans l’image, il y a N… (avec N = 3, 2 ou 1)</a:t>
            </a:r>
          </a:p>
          <a:p>
            <a:pPr marL="514350" indent="-514350">
              <a:spcAft>
                <a:spcPts val="600"/>
              </a:spcAft>
              <a:buFont typeface="+mj-lt"/>
              <a:buAutoNum type="arabicPeriod"/>
            </a:pPr>
            <a:r>
              <a:rPr lang="fr-FR" sz="2800" b="1" dirty="0" smtClean="0"/>
              <a:t>Il y a 3 éléphants et 3 tabourets mais 1 éléphant n’est pas sur son tabouret…</a:t>
            </a:r>
          </a:p>
          <a:p>
            <a:pPr marL="514350" indent="-514350">
              <a:spcAft>
                <a:spcPts val="600"/>
              </a:spcAft>
              <a:buFont typeface="+mj-lt"/>
              <a:buAutoNum type="arabicPeriod"/>
            </a:pPr>
            <a:r>
              <a:rPr lang="fr-FR" sz="2800" b="1" dirty="0" smtClean="0"/>
              <a:t>Il y a 3 nounours et 2 chaises.                               Combien de nounours vont rester debout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 9" descr="vers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3601212" y="4287012"/>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9" name="Image 8" descr="vers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3623564" y="2018792"/>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8" name="Image 7" descr="vers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3623564" y="-224026"/>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3" name="Image 2" descr="fiche-nombr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10800000">
            <a:off x="533400" y="1981200"/>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4" name="Image 3" descr="recto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rot="5400000">
            <a:off x="5680964" y="2229612"/>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5" name="Image 4" descr="recto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rot="16200000">
            <a:off x="5658612" y="4500373"/>
            <a:ext cx="1813560" cy="2566416"/>
          </a:xfrm>
          <a:prstGeom prst="rect">
            <a:avLst/>
          </a:prstGeom>
          <a:ln w="15875" cap="flat" cmpd="sng" algn="ctr">
            <a:solidFill>
              <a:schemeClr val="accent1">
                <a:lumMod val="50000"/>
              </a:schemeClr>
            </a:solidFill>
            <a:prstDash val="solid"/>
            <a:round/>
            <a:headEnd type="none" w="med" len="med"/>
            <a:tailEnd type="none" w="med" len="med"/>
          </a:ln>
        </p:spPr>
      </p:pic>
      <p:pic>
        <p:nvPicPr>
          <p:cNvPr id="6" name="Image 5" descr="recto3.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rot="5400000">
            <a:off x="5604765" y="4574"/>
            <a:ext cx="1813560" cy="2566416"/>
          </a:xfrm>
          <a:prstGeom prst="rect">
            <a:avLst/>
          </a:prstGeom>
          <a:ln w="15875" cap="flat" cmpd="sng" algn="ctr">
            <a:solidFill>
              <a:schemeClr val="accent1">
                <a:lumMod val="50000"/>
              </a:schemeClr>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recto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16200000">
            <a:off x="4863211" y="1080389"/>
            <a:ext cx="2871470" cy="4063492"/>
          </a:xfrm>
          <a:prstGeom prst="rect">
            <a:avLst/>
          </a:prstGeom>
          <a:ln w="15875" cap="flat" cmpd="sng" algn="ctr">
            <a:solidFill>
              <a:schemeClr val="accent1">
                <a:lumMod val="50000"/>
              </a:schemeClr>
            </a:solidFill>
            <a:prstDash val="solid"/>
            <a:round/>
            <a:headEnd type="none" w="med" len="med"/>
            <a:tailEnd type="none" w="med" len="med"/>
          </a:ln>
        </p:spPr>
      </p:pic>
      <p:pic>
        <p:nvPicPr>
          <p:cNvPr id="3" name="Image 2" descr="fiche-nombr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10800000">
            <a:off x="304800" y="1219200"/>
            <a:ext cx="2871470" cy="4063492"/>
          </a:xfrm>
          <a:prstGeom prst="rect">
            <a:avLst/>
          </a:prstGeom>
          <a:ln w="15875" cap="flat" cmpd="sng" algn="ctr">
            <a:solidFill>
              <a:schemeClr val="accent1">
                <a:lumMod val="50000"/>
              </a:schemeClr>
            </a:solidFill>
            <a:prstDash val="solid"/>
            <a:round/>
            <a:headEnd type="none" w="med" len="med"/>
            <a:tailEnd type="none" w="med" len="med"/>
          </a:ln>
        </p:spPr>
      </p:pic>
      <p:sp>
        <p:nvSpPr>
          <p:cNvPr id="11" name="ZoneTexte 10"/>
          <p:cNvSpPr txBox="1"/>
          <p:nvPr/>
        </p:nvSpPr>
        <p:spPr>
          <a:xfrm>
            <a:off x="2057400" y="3353812"/>
            <a:ext cx="457200" cy="3046988"/>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1</a:t>
            </a:r>
            <a:endParaRPr lang="fr-FR" sz="9600" dirty="0">
              <a:solidFill>
                <a:schemeClr val="accent1">
                  <a:lumMod val="50000"/>
                </a:schemeClr>
              </a:solidFill>
              <a:latin typeface="SG Cursive OT AC MedItalic"/>
              <a:cs typeface="SG Cursive OT AC MedItalic"/>
            </a:endParaRPr>
          </a:p>
        </p:txBody>
      </p:sp>
      <p:sp>
        <p:nvSpPr>
          <p:cNvPr id="12" name="ZoneTexte 11"/>
          <p:cNvSpPr txBox="1"/>
          <p:nvPr/>
        </p:nvSpPr>
        <p:spPr>
          <a:xfrm>
            <a:off x="1905000" y="1219200"/>
            <a:ext cx="685800" cy="1569660"/>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3</a:t>
            </a:r>
            <a:endParaRPr lang="fr-FR" sz="9600" dirty="0">
              <a:solidFill>
                <a:schemeClr val="accent1">
                  <a:lumMod val="50000"/>
                </a:schemeClr>
              </a:solidFill>
              <a:latin typeface="SG Cursive OT AC MedItalic"/>
              <a:cs typeface="SG Cursive OT AC MedItalic"/>
            </a:endParaRPr>
          </a:p>
        </p:txBody>
      </p:sp>
      <p:sp>
        <p:nvSpPr>
          <p:cNvPr id="14" name="Forme libre 13"/>
          <p:cNvSpPr/>
          <p:nvPr/>
        </p:nvSpPr>
        <p:spPr bwMode="auto">
          <a:xfrm>
            <a:off x="5247823" y="2804493"/>
            <a:ext cx="758508" cy="696714"/>
          </a:xfrm>
          <a:custGeom>
            <a:avLst/>
            <a:gdLst>
              <a:gd name="connsiteX0" fmla="*/ 0 w 758508"/>
              <a:gd name="connsiteY0" fmla="*/ 0 h 696714"/>
              <a:gd name="connsiteX1" fmla="*/ 758508 w 758508"/>
              <a:gd name="connsiteY1" fmla="*/ 696714 h 696714"/>
              <a:gd name="connsiteX2" fmla="*/ 0 w 758508"/>
              <a:gd name="connsiteY2" fmla="*/ 0 h 696714"/>
            </a:gdLst>
            <a:ahLst/>
            <a:cxnLst>
              <a:cxn ang="0">
                <a:pos x="connsiteX0" y="connsiteY0"/>
              </a:cxn>
              <a:cxn ang="0">
                <a:pos x="connsiteX1" y="connsiteY1"/>
              </a:cxn>
              <a:cxn ang="0">
                <a:pos x="connsiteX2" y="connsiteY2"/>
              </a:cxn>
            </a:cxnLst>
            <a:rect l="l" t="t" r="r" b="b"/>
            <a:pathLst>
              <a:path w="758508" h="696714">
                <a:moveTo>
                  <a:pt x="0" y="0"/>
                </a:moveTo>
                <a:lnTo>
                  <a:pt x="758508" y="696714"/>
                </a:lnTo>
                <a:lnTo>
                  <a:pt x="0" y="0"/>
                </a:lnTo>
                <a:close/>
              </a:path>
            </a:pathLst>
          </a:custGeom>
          <a:solidFill>
            <a:schemeClr val="accent1"/>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5" name="Ellipse 14"/>
          <p:cNvSpPr/>
          <p:nvPr/>
        </p:nvSpPr>
        <p:spPr bwMode="auto">
          <a:xfrm>
            <a:off x="5791200" y="1752600"/>
            <a:ext cx="2057400" cy="1295400"/>
          </a:xfrm>
          <a:prstGeom prst="ellipse">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grpSp>
        <p:nvGrpSpPr>
          <p:cNvPr id="2" name="Grouper 16"/>
          <p:cNvGrpSpPr/>
          <p:nvPr/>
        </p:nvGrpSpPr>
        <p:grpSpPr>
          <a:xfrm>
            <a:off x="5791200" y="228600"/>
            <a:ext cx="914400" cy="1219200"/>
            <a:chOff x="5334000" y="533400"/>
            <a:chExt cx="914400" cy="1219200"/>
          </a:xfrm>
        </p:grpSpPr>
        <p:sp>
          <p:nvSpPr>
            <p:cNvPr id="16" name="Ellipse 15"/>
            <p:cNvSpPr/>
            <p:nvPr/>
          </p:nvSpPr>
          <p:spPr bwMode="auto">
            <a:xfrm>
              <a:off x="5334000" y="533400"/>
              <a:ext cx="914400" cy="1219200"/>
            </a:xfrm>
            <a:prstGeom prst="ellipse">
              <a:avLst/>
            </a:prstGeom>
            <a:solidFill>
              <a:srgbClr val="E6B8D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7" name="Ellipse 16"/>
            <p:cNvSpPr/>
            <p:nvPr/>
          </p:nvSpPr>
          <p:spPr bwMode="auto">
            <a:xfrm>
              <a:off x="55626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8" name="Ellipse 17"/>
            <p:cNvSpPr/>
            <p:nvPr/>
          </p:nvSpPr>
          <p:spPr bwMode="auto">
            <a:xfrm>
              <a:off x="58674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19" name="Connecteur droit 18"/>
            <p:cNvCxnSpPr/>
            <p:nvPr/>
          </p:nvCxnSpPr>
          <p:spPr bwMode="auto">
            <a:xfrm rot="5400000">
              <a:off x="5638800" y="1295400"/>
              <a:ext cx="304800" cy="1588"/>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a:off x="5638800" y="1600200"/>
              <a:ext cx="304006" cy="794"/>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fiche-nombr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10800000">
            <a:off x="304800" y="1219200"/>
            <a:ext cx="2871470" cy="4063492"/>
          </a:xfrm>
          <a:prstGeom prst="rect">
            <a:avLst/>
          </a:prstGeom>
          <a:ln w="15875" cap="flat" cmpd="sng" algn="ctr">
            <a:solidFill>
              <a:schemeClr val="accent1">
                <a:lumMod val="50000"/>
              </a:schemeClr>
            </a:solidFill>
            <a:prstDash val="solid"/>
            <a:round/>
            <a:headEnd type="none" w="med" len="med"/>
            <a:tailEnd type="none" w="med" len="med"/>
          </a:ln>
        </p:spPr>
      </p:pic>
      <p:sp>
        <p:nvSpPr>
          <p:cNvPr id="11" name="ZoneTexte 10"/>
          <p:cNvSpPr txBox="1"/>
          <p:nvPr/>
        </p:nvSpPr>
        <p:spPr>
          <a:xfrm>
            <a:off x="2057400" y="3353812"/>
            <a:ext cx="457200" cy="3046988"/>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2</a:t>
            </a:r>
            <a:endParaRPr lang="fr-FR" sz="9600" dirty="0">
              <a:solidFill>
                <a:schemeClr val="accent1">
                  <a:lumMod val="50000"/>
                </a:schemeClr>
              </a:solidFill>
              <a:latin typeface="SG Cursive OT AC MedItalic"/>
              <a:cs typeface="SG Cursive OT AC MedItalic"/>
            </a:endParaRPr>
          </a:p>
        </p:txBody>
      </p:sp>
      <p:sp>
        <p:nvSpPr>
          <p:cNvPr id="12" name="ZoneTexte 11"/>
          <p:cNvSpPr txBox="1"/>
          <p:nvPr/>
        </p:nvSpPr>
        <p:spPr>
          <a:xfrm>
            <a:off x="1905000" y="1219200"/>
            <a:ext cx="685800" cy="1569660"/>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3</a:t>
            </a:r>
            <a:endParaRPr lang="fr-FR" sz="9600" dirty="0">
              <a:solidFill>
                <a:schemeClr val="accent1">
                  <a:lumMod val="50000"/>
                </a:schemeClr>
              </a:solidFill>
              <a:latin typeface="SG Cursive OT AC MedItalic"/>
              <a:cs typeface="SG Cursive OT AC MedItalic"/>
            </a:endParaRPr>
          </a:p>
        </p:txBody>
      </p:sp>
      <p:grpSp>
        <p:nvGrpSpPr>
          <p:cNvPr id="2" name="Grouper 17"/>
          <p:cNvGrpSpPr/>
          <p:nvPr/>
        </p:nvGrpSpPr>
        <p:grpSpPr>
          <a:xfrm>
            <a:off x="3931665" y="533400"/>
            <a:ext cx="4063492" cy="4319270"/>
            <a:chOff x="3931665" y="533400"/>
            <a:chExt cx="4063492" cy="4319270"/>
          </a:xfrm>
        </p:grpSpPr>
        <p:pic>
          <p:nvPicPr>
            <p:cNvPr id="8" name="Image 7" descr="vers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5400000">
              <a:off x="4527676" y="1385189"/>
              <a:ext cx="2871470" cy="4063492"/>
            </a:xfrm>
            <a:prstGeom prst="rect">
              <a:avLst/>
            </a:prstGeom>
            <a:ln w="15875" cap="flat" cmpd="sng" algn="ctr">
              <a:solidFill>
                <a:schemeClr val="accent1">
                  <a:lumMod val="50000"/>
                </a:schemeClr>
              </a:solidFill>
              <a:prstDash val="solid"/>
              <a:round/>
              <a:headEnd type="none" w="med" len="med"/>
              <a:tailEnd type="none" w="med" len="med"/>
            </a:ln>
          </p:spPr>
        </p:pic>
        <p:grpSp>
          <p:nvGrpSpPr>
            <p:cNvPr id="4" name="Grouper 16"/>
            <p:cNvGrpSpPr/>
            <p:nvPr/>
          </p:nvGrpSpPr>
          <p:grpSpPr>
            <a:xfrm>
              <a:off x="5334000" y="533400"/>
              <a:ext cx="914400" cy="1219200"/>
              <a:chOff x="5334000" y="533400"/>
              <a:chExt cx="914400" cy="1219200"/>
            </a:xfrm>
          </p:grpSpPr>
          <p:sp>
            <p:nvSpPr>
              <p:cNvPr id="6" name="Ellipse 5"/>
              <p:cNvSpPr/>
              <p:nvPr/>
            </p:nvSpPr>
            <p:spPr bwMode="auto">
              <a:xfrm>
                <a:off x="5334000" y="533400"/>
                <a:ext cx="914400" cy="1219200"/>
              </a:xfrm>
              <a:prstGeom prst="ellipse">
                <a:avLst/>
              </a:prstGeom>
              <a:solidFill>
                <a:srgbClr val="E6B8D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7" name="Ellipse 6"/>
              <p:cNvSpPr/>
              <p:nvPr/>
            </p:nvSpPr>
            <p:spPr bwMode="auto">
              <a:xfrm>
                <a:off x="55626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 name="Ellipse 8"/>
              <p:cNvSpPr/>
              <p:nvPr/>
            </p:nvSpPr>
            <p:spPr bwMode="auto">
              <a:xfrm>
                <a:off x="58674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13" name="Connecteur droit 12"/>
              <p:cNvCxnSpPr/>
              <p:nvPr/>
            </p:nvCxnSpPr>
            <p:spPr bwMode="auto">
              <a:xfrm rot="5400000">
                <a:off x="5638800" y="1295400"/>
                <a:ext cx="304800" cy="1588"/>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5" name="Connecteur droit 14"/>
              <p:cNvCxnSpPr/>
              <p:nvPr/>
            </p:nvCxnSpPr>
            <p:spPr bwMode="auto">
              <a:xfrm>
                <a:off x="5638800" y="1600200"/>
                <a:ext cx="304006" cy="794"/>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fiche-nombr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10800000">
            <a:off x="304800" y="1219200"/>
            <a:ext cx="2871470" cy="4063492"/>
          </a:xfrm>
          <a:prstGeom prst="rect">
            <a:avLst/>
          </a:prstGeom>
          <a:ln w="15875" cap="flat" cmpd="sng" algn="ctr">
            <a:solidFill>
              <a:schemeClr val="accent1">
                <a:lumMod val="50000"/>
              </a:schemeClr>
            </a:solidFill>
            <a:prstDash val="solid"/>
            <a:round/>
            <a:headEnd type="none" w="med" len="med"/>
            <a:tailEnd type="none" w="med" len="med"/>
          </a:ln>
        </p:spPr>
      </p:pic>
      <p:sp>
        <p:nvSpPr>
          <p:cNvPr id="11" name="ZoneTexte 10"/>
          <p:cNvSpPr txBox="1"/>
          <p:nvPr/>
        </p:nvSpPr>
        <p:spPr>
          <a:xfrm>
            <a:off x="2057400" y="3353812"/>
            <a:ext cx="457200" cy="3046988"/>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2</a:t>
            </a:r>
            <a:endParaRPr lang="fr-FR" sz="9600" dirty="0">
              <a:solidFill>
                <a:schemeClr val="accent1">
                  <a:lumMod val="50000"/>
                </a:schemeClr>
              </a:solidFill>
              <a:latin typeface="SG Cursive OT AC MedItalic"/>
              <a:cs typeface="SG Cursive OT AC MedItalic"/>
            </a:endParaRPr>
          </a:p>
        </p:txBody>
      </p:sp>
      <p:sp>
        <p:nvSpPr>
          <p:cNvPr id="12" name="ZoneTexte 11"/>
          <p:cNvSpPr txBox="1"/>
          <p:nvPr/>
        </p:nvSpPr>
        <p:spPr>
          <a:xfrm>
            <a:off x="1905000" y="1219200"/>
            <a:ext cx="685800" cy="1569660"/>
          </a:xfrm>
          <a:prstGeom prst="rect">
            <a:avLst/>
          </a:prstGeom>
          <a:noFill/>
        </p:spPr>
        <p:txBody>
          <a:bodyPr wrap="square" rtlCol="0">
            <a:spAutoFit/>
          </a:bodyPr>
          <a:lstStyle/>
          <a:p>
            <a:r>
              <a:rPr lang="fr-FR" sz="9600" dirty="0" smtClean="0">
                <a:solidFill>
                  <a:schemeClr val="accent1">
                    <a:lumMod val="50000"/>
                  </a:schemeClr>
                </a:solidFill>
                <a:latin typeface="SG Cursive OT AC MedItalic"/>
                <a:cs typeface="SG Cursive OT AC MedItalic"/>
              </a:rPr>
              <a:t>3</a:t>
            </a:r>
            <a:endParaRPr lang="fr-FR" sz="9600" dirty="0">
              <a:solidFill>
                <a:schemeClr val="accent1">
                  <a:lumMod val="50000"/>
                </a:schemeClr>
              </a:solidFill>
              <a:latin typeface="SG Cursive OT AC MedItalic"/>
              <a:cs typeface="SG Cursive OT AC MedItalic"/>
            </a:endParaRPr>
          </a:p>
        </p:txBody>
      </p:sp>
      <p:pic>
        <p:nvPicPr>
          <p:cNvPr id="6" name="Image 5" descr="recto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5400000">
            <a:off x="4489736" y="1365536"/>
            <a:ext cx="2907727" cy="4114800"/>
          </a:xfrm>
          <a:prstGeom prst="rect">
            <a:avLst/>
          </a:prstGeom>
          <a:ln w="15875" cap="flat" cmpd="sng" algn="ctr">
            <a:solidFill>
              <a:schemeClr val="accent1">
                <a:lumMod val="50000"/>
              </a:schemeClr>
            </a:solidFill>
            <a:prstDash val="solid"/>
            <a:round/>
            <a:headEnd type="none" w="med" len="med"/>
            <a:tailEnd type="none" w="med" len="med"/>
          </a:ln>
        </p:spPr>
      </p:pic>
      <p:sp>
        <p:nvSpPr>
          <p:cNvPr id="7" name="Forme libre 6"/>
          <p:cNvSpPr/>
          <p:nvPr/>
        </p:nvSpPr>
        <p:spPr bwMode="auto">
          <a:xfrm>
            <a:off x="4800600" y="3048000"/>
            <a:ext cx="152400" cy="609600"/>
          </a:xfrm>
          <a:custGeom>
            <a:avLst/>
            <a:gdLst>
              <a:gd name="connsiteX0" fmla="*/ 0 w 758508"/>
              <a:gd name="connsiteY0" fmla="*/ 0 h 696714"/>
              <a:gd name="connsiteX1" fmla="*/ 758508 w 758508"/>
              <a:gd name="connsiteY1" fmla="*/ 696714 h 696714"/>
              <a:gd name="connsiteX2" fmla="*/ 0 w 758508"/>
              <a:gd name="connsiteY2" fmla="*/ 0 h 696714"/>
            </a:gdLst>
            <a:ahLst/>
            <a:cxnLst>
              <a:cxn ang="0">
                <a:pos x="connsiteX0" y="connsiteY0"/>
              </a:cxn>
              <a:cxn ang="0">
                <a:pos x="connsiteX1" y="connsiteY1"/>
              </a:cxn>
              <a:cxn ang="0">
                <a:pos x="connsiteX2" y="connsiteY2"/>
              </a:cxn>
            </a:cxnLst>
            <a:rect l="l" t="t" r="r" b="b"/>
            <a:pathLst>
              <a:path w="758508" h="696714">
                <a:moveTo>
                  <a:pt x="0" y="0"/>
                </a:moveTo>
                <a:lnTo>
                  <a:pt x="758508" y="696714"/>
                </a:lnTo>
                <a:lnTo>
                  <a:pt x="0" y="0"/>
                </a:lnTo>
                <a:close/>
              </a:path>
            </a:pathLst>
          </a:custGeom>
          <a:solidFill>
            <a:schemeClr val="accent1"/>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9" name="Forme libre 8"/>
          <p:cNvSpPr/>
          <p:nvPr/>
        </p:nvSpPr>
        <p:spPr bwMode="auto">
          <a:xfrm>
            <a:off x="6096000" y="2971800"/>
            <a:ext cx="685800" cy="685800"/>
          </a:xfrm>
          <a:custGeom>
            <a:avLst/>
            <a:gdLst>
              <a:gd name="connsiteX0" fmla="*/ 0 w 758508"/>
              <a:gd name="connsiteY0" fmla="*/ 0 h 696714"/>
              <a:gd name="connsiteX1" fmla="*/ 758508 w 758508"/>
              <a:gd name="connsiteY1" fmla="*/ 696714 h 696714"/>
              <a:gd name="connsiteX2" fmla="*/ 0 w 758508"/>
              <a:gd name="connsiteY2" fmla="*/ 0 h 696714"/>
            </a:gdLst>
            <a:ahLst/>
            <a:cxnLst>
              <a:cxn ang="0">
                <a:pos x="connsiteX0" y="connsiteY0"/>
              </a:cxn>
              <a:cxn ang="0">
                <a:pos x="connsiteX1" y="connsiteY1"/>
              </a:cxn>
              <a:cxn ang="0">
                <a:pos x="connsiteX2" y="connsiteY2"/>
              </a:cxn>
            </a:cxnLst>
            <a:rect l="l" t="t" r="r" b="b"/>
            <a:pathLst>
              <a:path w="758508" h="696714">
                <a:moveTo>
                  <a:pt x="0" y="0"/>
                </a:moveTo>
                <a:lnTo>
                  <a:pt x="758508" y="696714"/>
                </a:lnTo>
                <a:lnTo>
                  <a:pt x="0" y="0"/>
                </a:lnTo>
                <a:close/>
              </a:path>
            </a:pathLst>
          </a:custGeom>
          <a:solidFill>
            <a:schemeClr val="accent1"/>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0" name="Ellipse 9"/>
          <p:cNvSpPr/>
          <p:nvPr/>
        </p:nvSpPr>
        <p:spPr bwMode="auto">
          <a:xfrm>
            <a:off x="6477000" y="1981200"/>
            <a:ext cx="1219200" cy="1219200"/>
          </a:xfrm>
          <a:prstGeom prst="ellipse">
            <a:avLst/>
          </a:prstGeom>
          <a:no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grpSp>
        <p:nvGrpSpPr>
          <p:cNvPr id="2" name="Grouper 12"/>
          <p:cNvGrpSpPr/>
          <p:nvPr/>
        </p:nvGrpSpPr>
        <p:grpSpPr>
          <a:xfrm>
            <a:off x="5334000" y="533400"/>
            <a:ext cx="914400" cy="1219200"/>
            <a:chOff x="5334000" y="533400"/>
            <a:chExt cx="914400" cy="1219200"/>
          </a:xfrm>
        </p:grpSpPr>
        <p:sp>
          <p:nvSpPr>
            <p:cNvPr id="14" name="Ellipse 13"/>
            <p:cNvSpPr/>
            <p:nvPr/>
          </p:nvSpPr>
          <p:spPr bwMode="auto">
            <a:xfrm>
              <a:off x="5334000" y="533400"/>
              <a:ext cx="914400" cy="1219200"/>
            </a:xfrm>
            <a:prstGeom prst="ellipse">
              <a:avLst/>
            </a:prstGeom>
            <a:solidFill>
              <a:srgbClr val="E6B8D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5" name="Ellipse 14"/>
            <p:cNvSpPr/>
            <p:nvPr/>
          </p:nvSpPr>
          <p:spPr bwMode="auto">
            <a:xfrm>
              <a:off x="55626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sp>
          <p:nvSpPr>
            <p:cNvPr id="16" name="Ellipse 15"/>
            <p:cNvSpPr/>
            <p:nvPr/>
          </p:nvSpPr>
          <p:spPr bwMode="auto">
            <a:xfrm>
              <a:off x="5867400" y="990600"/>
              <a:ext cx="100584" cy="1005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32" charset="0"/>
              </a:endParaRPr>
            </a:p>
          </p:txBody>
        </p:sp>
        <p:cxnSp>
          <p:nvCxnSpPr>
            <p:cNvPr id="17" name="Connecteur droit 16"/>
            <p:cNvCxnSpPr/>
            <p:nvPr/>
          </p:nvCxnSpPr>
          <p:spPr bwMode="auto">
            <a:xfrm rot="5400000">
              <a:off x="5638800" y="1295400"/>
              <a:ext cx="304800" cy="1588"/>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8" name="Connecteur droit 17"/>
            <p:cNvCxnSpPr/>
            <p:nvPr/>
          </p:nvCxnSpPr>
          <p:spPr bwMode="auto">
            <a:xfrm>
              <a:off x="5638800" y="1600200"/>
              <a:ext cx="304006" cy="794"/>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3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pitchFamily="32"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19840</TotalTime>
  <Words>4266</Words>
  <Application>Microsoft Macintosh PowerPoint</Application>
  <PresentationFormat>Présentation à l'écran (4:3)</PresentationFormat>
  <Paragraphs>337</Paragraphs>
  <Slides>115</Slides>
  <Notes>5</Notes>
  <HiddenSlides>0</HiddenSlides>
  <MMClips>0</MMClips>
  <ScaleCrop>false</ScaleCrop>
  <HeadingPairs>
    <vt:vector size="4" baseType="variant">
      <vt:variant>
        <vt:lpstr>Modèle de conception</vt:lpstr>
      </vt:variant>
      <vt:variant>
        <vt:i4>1</vt:i4>
      </vt:variant>
      <vt:variant>
        <vt:lpstr>Titres des diapositives</vt:lpstr>
      </vt:variant>
      <vt:variant>
        <vt:i4>115</vt:i4>
      </vt:variant>
    </vt:vector>
  </HeadingPairs>
  <TitlesOfParts>
    <vt:vector size="116" baseType="lpstr">
      <vt:lpstr>Nouvelle présentation</vt:lpstr>
      <vt:lpstr>Diapositive 1</vt:lpstr>
      <vt:lpstr>Diapositive 2</vt:lpstr>
      <vt:lpstr>Diapositive 3</vt:lpstr>
      <vt:lpstr>Diapositive 4</vt:lpstr>
      <vt:lpstr>Plan de la partie : « Comprendre… » </vt:lpstr>
      <vt:lpstr>Plan de la partie : « Comprendre… » </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Plan de la partie : « Comprendre… » </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Plan de la partie : « Comprendre… » </vt:lpstr>
      <vt:lpstr>Diapositive 45</vt:lpstr>
      <vt:lpstr>Diapositive 46</vt:lpstr>
      <vt:lpstr>Diapositive 47</vt:lpstr>
      <vt:lpstr>Diapositive 48</vt:lpstr>
      <vt:lpstr>Plan</vt:lpstr>
      <vt:lpstr>Diapositive 50</vt:lpstr>
      <vt:lpstr>Diapositive 51</vt:lpstr>
      <vt:lpstr>Diapositive 52</vt:lpstr>
      <vt:lpstr>Diapositive 53</vt:lpstr>
      <vt:lpstr>Plan de la partie : « Comprendre… » </vt:lpstr>
      <vt:lpstr>Diapositive 55</vt:lpstr>
      <vt:lpstr>Diapositive 56</vt:lpstr>
      <vt:lpstr>Diapositive 57</vt:lpstr>
      <vt:lpstr>Diapositive 58</vt:lpstr>
      <vt:lpstr>Diapositive 59</vt:lpstr>
      <vt:lpstr>Diapositive 60</vt:lpstr>
      <vt:lpstr>Diapositive 61</vt:lpstr>
      <vt:lpstr>Diapositive 62</vt:lpstr>
      <vt:lpstr>Deux premiers ouvrages où ces idées sont développées, même si le mode d’expression choisi n’est pas le meilleur</vt:lpstr>
      <vt:lpstr>Plan de la partie : les gestes professionnels…</vt:lpstr>
      <vt:lpstr>Diapositive 65</vt:lpstr>
      <vt:lpstr>Diapositive 66</vt:lpstr>
      <vt:lpstr>Diapositive 67</vt:lpstr>
      <vt:lpstr>Diapositive 68</vt:lpstr>
      <vt:lpstr>Diapositive 69</vt:lpstr>
      <vt:lpstr>Plan de la partie : les gestes professionnels…</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Plan de la partie : les gestes professionnels…</vt:lpstr>
      <vt:lpstr>Plan de la partie : les gestes professionnels…</vt:lpstr>
      <vt:lpstr>Diapositive 111</vt:lpstr>
      <vt:lpstr>Diapositive 112</vt:lpstr>
      <vt:lpstr>Diapositive 113</vt:lpstr>
      <vt:lpstr>Diapositive 114</vt:lpstr>
      <vt:lpstr>Diapositive 115</vt:lpstr>
    </vt:vector>
  </TitlesOfParts>
  <Company>cnrs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Comprendre  la numération décimale :  les deux formes de verbalisme  qui donnent l’illusion de cette compréhension</dc:title>
  <dc:creator>psy p8</dc:creator>
  <cp:lastModifiedBy>Rémi</cp:lastModifiedBy>
  <cp:revision>607</cp:revision>
  <dcterms:created xsi:type="dcterms:W3CDTF">2017-03-09T10:23:48Z</dcterms:created>
  <dcterms:modified xsi:type="dcterms:W3CDTF">2017-03-10T10:35:41Z</dcterms:modified>
</cp:coreProperties>
</file>