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55"/>
  </p:notesMasterIdLst>
  <p:sldIdLst>
    <p:sldId id="256" r:id="rId2"/>
    <p:sldId id="332" r:id="rId3"/>
    <p:sldId id="304" r:id="rId4"/>
    <p:sldId id="299" r:id="rId5"/>
    <p:sldId id="257" r:id="rId6"/>
    <p:sldId id="258" r:id="rId7"/>
    <p:sldId id="259" r:id="rId8"/>
    <p:sldId id="260" r:id="rId9"/>
    <p:sldId id="261" r:id="rId10"/>
    <p:sldId id="262" r:id="rId11"/>
    <p:sldId id="263" r:id="rId12"/>
    <p:sldId id="300" r:id="rId13"/>
    <p:sldId id="264" r:id="rId14"/>
    <p:sldId id="265" r:id="rId15"/>
    <p:sldId id="266" r:id="rId16"/>
    <p:sldId id="267" r:id="rId17"/>
    <p:sldId id="268" r:id="rId18"/>
    <p:sldId id="301" r:id="rId19"/>
    <p:sldId id="269" r:id="rId20"/>
    <p:sldId id="270" r:id="rId21"/>
    <p:sldId id="302" r:id="rId22"/>
    <p:sldId id="273" r:id="rId23"/>
    <p:sldId id="290" r:id="rId24"/>
    <p:sldId id="291" r:id="rId25"/>
    <p:sldId id="288" r:id="rId26"/>
    <p:sldId id="289" r:id="rId27"/>
    <p:sldId id="294" r:id="rId28"/>
    <p:sldId id="295" r:id="rId29"/>
    <p:sldId id="296" r:id="rId30"/>
    <p:sldId id="297" r:id="rId31"/>
    <p:sldId id="298" r:id="rId32"/>
    <p:sldId id="314" r:id="rId33"/>
    <p:sldId id="271" r:id="rId34"/>
    <p:sldId id="310" r:id="rId35"/>
    <p:sldId id="272" r:id="rId36"/>
    <p:sldId id="322" r:id="rId37"/>
    <p:sldId id="315" r:id="rId38"/>
    <p:sldId id="316" r:id="rId39"/>
    <p:sldId id="317" r:id="rId40"/>
    <p:sldId id="318" r:id="rId41"/>
    <p:sldId id="319" r:id="rId42"/>
    <p:sldId id="320" r:id="rId43"/>
    <p:sldId id="321" r:id="rId44"/>
    <p:sldId id="329" r:id="rId45"/>
    <p:sldId id="323" r:id="rId46"/>
    <p:sldId id="324" r:id="rId47"/>
    <p:sldId id="325" r:id="rId48"/>
    <p:sldId id="326" r:id="rId49"/>
    <p:sldId id="328" r:id="rId50"/>
    <p:sldId id="331" r:id="rId51"/>
    <p:sldId id="309" r:id="rId52"/>
    <p:sldId id="333" r:id="rId53"/>
    <p:sldId id="334" r:id="rId5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66"/>
    <a:srgbClr val="FF9900"/>
    <a:srgbClr val="009900"/>
    <a:srgbClr val="000000"/>
    <a:srgbClr val="C0C0C0"/>
    <a:srgbClr val="FF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94599" autoAdjust="0"/>
  </p:normalViewPr>
  <p:slideViewPr>
    <p:cSldViewPr>
      <p:cViewPr>
        <p:scale>
          <a:sx n="70" d="100"/>
          <a:sy n="70" d="100"/>
        </p:scale>
        <p:origin x="-11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D1AA039-2F38-43FC-B5EA-B2A26F1426B7}" type="slidenum">
              <a:rPr lang="fr-FR"/>
              <a:pPr>
                <a:defRPr/>
              </a:pPr>
              <a:t>‹N°›</a:t>
            </a:fld>
            <a:endParaRPr lang="fr-FR"/>
          </a:p>
        </p:txBody>
      </p:sp>
    </p:spTree>
    <p:extLst>
      <p:ext uri="{BB962C8B-B14F-4D97-AF65-F5344CB8AC3E}">
        <p14:creationId xmlns:p14="http://schemas.microsoft.com/office/powerpoint/2010/main" val="2661504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D1AA039-2F38-43FC-B5EA-B2A26F1426B7}" type="slidenum">
              <a:rPr lang="fr-FR" smtClean="0"/>
              <a:pPr>
                <a:defRPr/>
              </a:pPr>
              <a:t>52</a:t>
            </a:fld>
            <a:endParaRPr lang="fr-FR"/>
          </a:p>
        </p:txBody>
      </p:sp>
    </p:spTree>
    <p:extLst>
      <p:ext uri="{BB962C8B-B14F-4D97-AF65-F5344CB8AC3E}">
        <p14:creationId xmlns:p14="http://schemas.microsoft.com/office/powerpoint/2010/main" val="195464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58607FC7-4266-4B35-8F2D-A14EFD9E7D23}" type="datetime1">
              <a:rPr lang="fr-FR" altLang="fr-FR" smtClean="0"/>
              <a:t>06/02/2017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6A32CCDF-B552-4F44-894F-435105AA9919}" type="slidenum">
              <a:rPr lang="fr-FR"/>
              <a:pPr>
                <a:defRPr/>
              </a:pPr>
              <a:t>‹N°›</a:t>
            </a:fld>
            <a:endParaRPr lang="fr-FR"/>
          </a:p>
        </p:txBody>
      </p:sp>
    </p:spTree>
    <p:extLst>
      <p:ext uri="{BB962C8B-B14F-4D97-AF65-F5344CB8AC3E}">
        <p14:creationId xmlns:p14="http://schemas.microsoft.com/office/powerpoint/2010/main" val="371062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164177F-47C9-4636-B2CD-759F5BE2DF67}" type="datetime1">
              <a:rPr lang="fr-FR" altLang="fr-FR" smtClean="0"/>
              <a:t>06/02/2017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F9F0E3CC-6643-42A9-9044-4E683FE258AE}" type="slidenum">
              <a:rPr lang="fr-FR"/>
              <a:pPr>
                <a:defRPr/>
              </a:pPr>
              <a:t>‹N°›</a:t>
            </a:fld>
            <a:endParaRPr lang="fr-FR"/>
          </a:p>
        </p:txBody>
      </p:sp>
    </p:spTree>
    <p:extLst>
      <p:ext uri="{BB962C8B-B14F-4D97-AF65-F5344CB8AC3E}">
        <p14:creationId xmlns:p14="http://schemas.microsoft.com/office/powerpoint/2010/main" val="5304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626FF52-BD3F-4070-9E4F-51BC91449F9F}" type="datetime1">
              <a:rPr lang="fr-FR" altLang="fr-FR" smtClean="0"/>
              <a:t>06/02/2017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AE812850-1135-4EAB-AB34-F1D5C090CB2D}" type="slidenum">
              <a:rPr lang="fr-FR"/>
              <a:pPr>
                <a:defRPr/>
              </a:pPr>
              <a:t>‹N°›</a:t>
            </a:fld>
            <a:endParaRPr lang="fr-FR"/>
          </a:p>
        </p:txBody>
      </p:sp>
    </p:spTree>
    <p:extLst>
      <p:ext uri="{BB962C8B-B14F-4D97-AF65-F5344CB8AC3E}">
        <p14:creationId xmlns:p14="http://schemas.microsoft.com/office/powerpoint/2010/main" val="16999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AC5879C-6BB0-4472-808D-9B134E404A3C}" type="datetime1">
              <a:rPr lang="fr-FR" altLang="fr-FR" smtClean="0"/>
              <a:t>06/02/2017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7F6AF1BA-F600-4486-ACD7-9181A5FAC39A}" type="slidenum">
              <a:rPr lang="fr-FR"/>
              <a:pPr>
                <a:defRPr/>
              </a:pPr>
              <a:t>‹N°›</a:t>
            </a:fld>
            <a:endParaRPr lang="fr-FR"/>
          </a:p>
        </p:txBody>
      </p:sp>
    </p:spTree>
    <p:extLst>
      <p:ext uri="{BB962C8B-B14F-4D97-AF65-F5344CB8AC3E}">
        <p14:creationId xmlns:p14="http://schemas.microsoft.com/office/powerpoint/2010/main" val="262210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02CC264-41C3-47BB-88FF-6B8923A57D3D}" type="datetime1">
              <a:rPr lang="fr-FR" altLang="fr-FR" smtClean="0"/>
              <a:t>06/02/2017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A52D473F-CD56-4B42-A2FB-A9C3582F24CE}" type="slidenum">
              <a:rPr lang="fr-FR"/>
              <a:pPr>
                <a:defRPr/>
              </a:pPr>
              <a:t>‹N°›</a:t>
            </a:fld>
            <a:endParaRPr lang="fr-FR"/>
          </a:p>
        </p:txBody>
      </p:sp>
    </p:spTree>
    <p:extLst>
      <p:ext uri="{BB962C8B-B14F-4D97-AF65-F5344CB8AC3E}">
        <p14:creationId xmlns:p14="http://schemas.microsoft.com/office/powerpoint/2010/main" val="221145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EEDBE920-0BB9-42B9-90AC-213E088CFC7E}" type="datetime1">
              <a:rPr lang="fr-FR" altLang="fr-FR" smtClean="0"/>
              <a:t>06/02/2017</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a:defRPr/>
            </a:lvl1pPr>
          </a:lstStyle>
          <a:p>
            <a:pPr>
              <a:defRPr/>
            </a:pPr>
            <a:fld id="{0F770BA8-8BB9-4AB4-BC9C-847F29DE67C6}" type="slidenum">
              <a:rPr lang="fr-FR"/>
              <a:pPr>
                <a:defRPr/>
              </a:pPr>
              <a:t>‹N°›</a:t>
            </a:fld>
            <a:endParaRPr lang="fr-FR"/>
          </a:p>
        </p:txBody>
      </p:sp>
    </p:spTree>
    <p:extLst>
      <p:ext uri="{BB962C8B-B14F-4D97-AF65-F5344CB8AC3E}">
        <p14:creationId xmlns:p14="http://schemas.microsoft.com/office/powerpoint/2010/main" val="242852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13A86DEB-DE37-4F84-AC7F-8C396BCCCA4E}" type="datetime1">
              <a:rPr lang="fr-FR" altLang="fr-FR" smtClean="0"/>
              <a:t>06/02/2017</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9" name="Espace réservé du numéro de diapositive 5"/>
          <p:cNvSpPr>
            <a:spLocks noGrp="1"/>
          </p:cNvSpPr>
          <p:nvPr>
            <p:ph type="sldNum" sz="quarter" idx="12"/>
          </p:nvPr>
        </p:nvSpPr>
        <p:spPr/>
        <p:txBody>
          <a:bodyPr/>
          <a:lstStyle>
            <a:lvl1pPr>
              <a:defRPr/>
            </a:lvl1pPr>
          </a:lstStyle>
          <a:p>
            <a:pPr>
              <a:defRPr/>
            </a:pPr>
            <a:fld id="{BE2D7964-F59F-4994-BD6A-113BE698A228}" type="slidenum">
              <a:rPr lang="fr-FR"/>
              <a:pPr>
                <a:defRPr/>
              </a:pPr>
              <a:t>‹N°›</a:t>
            </a:fld>
            <a:endParaRPr lang="fr-FR"/>
          </a:p>
        </p:txBody>
      </p:sp>
    </p:spTree>
    <p:extLst>
      <p:ext uri="{BB962C8B-B14F-4D97-AF65-F5344CB8AC3E}">
        <p14:creationId xmlns:p14="http://schemas.microsoft.com/office/powerpoint/2010/main" val="324726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2CDEEF45-9A34-4F87-A1A1-2036D666DF35}" type="datetime1">
              <a:rPr lang="fr-FR" altLang="fr-FR" smtClean="0"/>
              <a:t>06/02/2017</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5" name="Espace réservé du numéro de diapositive 5"/>
          <p:cNvSpPr>
            <a:spLocks noGrp="1"/>
          </p:cNvSpPr>
          <p:nvPr>
            <p:ph type="sldNum" sz="quarter" idx="12"/>
          </p:nvPr>
        </p:nvSpPr>
        <p:spPr/>
        <p:txBody>
          <a:bodyPr/>
          <a:lstStyle>
            <a:lvl1pPr>
              <a:defRPr/>
            </a:lvl1pPr>
          </a:lstStyle>
          <a:p>
            <a:pPr>
              <a:defRPr/>
            </a:pPr>
            <a:fld id="{ACF2FE6C-1197-44D1-8B0D-950C07B1B79D}" type="slidenum">
              <a:rPr lang="fr-FR"/>
              <a:pPr>
                <a:defRPr/>
              </a:pPr>
              <a:t>‹N°›</a:t>
            </a:fld>
            <a:endParaRPr lang="fr-FR"/>
          </a:p>
        </p:txBody>
      </p:sp>
    </p:spTree>
    <p:extLst>
      <p:ext uri="{BB962C8B-B14F-4D97-AF65-F5344CB8AC3E}">
        <p14:creationId xmlns:p14="http://schemas.microsoft.com/office/powerpoint/2010/main" val="53503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851F42D-99F7-4818-8CD9-DF20132CD1AD}" type="datetime1">
              <a:rPr lang="fr-FR" altLang="fr-FR" smtClean="0"/>
              <a:t>06/02/2017</a:t>
            </a:fld>
            <a:endParaRPr lang="fr-FR" altLang="fr-FR"/>
          </a:p>
        </p:txBody>
      </p:sp>
      <p:sp>
        <p:nvSpPr>
          <p:cNvPr id="3"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4" name="Espace réservé du numéro de diapositive 5"/>
          <p:cNvSpPr>
            <a:spLocks noGrp="1"/>
          </p:cNvSpPr>
          <p:nvPr>
            <p:ph type="sldNum" sz="quarter" idx="12"/>
          </p:nvPr>
        </p:nvSpPr>
        <p:spPr/>
        <p:txBody>
          <a:bodyPr/>
          <a:lstStyle>
            <a:lvl1pPr>
              <a:defRPr/>
            </a:lvl1pPr>
          </a:lstStyle>
          <a:p>
            <a:pPr>
              <a:defRPr/>
            </a:pPr>
            <a:fld id="{4FCD7F18-DC29-4A1D-9F20-C019AFB39C2C}" type="slidenum">
              <a:rPr lang="fr-FR"/>
              <a:pPr>
                <a:defRPr/>
              </a:pPr>
              <a:t>‹N°›</a:t>
            </a:fld>
            <a:endParaRPr lang="fr-FR"/>
          </a:p>
        </p:txBody>
      </p:sp>
    </p:spTree>
    <p:extLst>
      <p:ext uri="{BB962C8B-B14F-4D97-AF65-F5344CB8AC3E}">
        <p14:creationId xmlns:p14="http://schemas.microsoft.com/office/powerpoint/2010/main" val="422646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3FDD720-A768-4F42-85AF-2DB8A6279FAA}" type="datetime1">
              <a:rPr lang="fr-FR" altLang="fr-FR" smtClean="0"/>
              <a:t>06/02/2017</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a:defRPr/>
            </a:lvl1pPr>
          </a:lstStyle>
          <a:p>
            <a:pPr>
              <a:defRPr/>
            </a:pPr>
            <a:fld id="{C0714BB4-904D-49DC-9B60-859BEB224052}" type="slidenum">
              <a:rPr lang="fr-FR"/>
              <a:pPr>
                <a:defRPr/>
              </a:pPr>
              <a:t>‹N°›</a:t>
            </a:fld>
            <a:endParaRPr lang="fr-FR"/>
          </a:p>
        </p:txBody>
      </p:sp>
    </p:spTree>
    <p:extLst>
      <p:ext uri="{BB962C8B-B14F-4D97-AF65-F5344CB8AC3E}">
        <p14:creationId xmlns:p14="http://schemas.microsoft.com/office/powerpoint/2010/main" val="221432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03B6C64-8F7B-4256-B0F0-4AA474FED8A9}" type="datetime1">
              <a:rPr lang="fr-FR" altLang="fr-FR" smtClean="0"/>
              <a:t>06/02/2017</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a:defRPr/>
            </a:lvl1pPr>
          </a:lstStyle>
          <a:p>
            <a:pPr>
              <a:defRPr/>
            </a:pPr>
            <a:fld id="{A0218AC6-01C2-44D8-8D1B-5472160E5193}" type="slidenum">
              <a:rPr lang="fr-FR"/>
              <a:pPr>
                <a:defRPr/>
              </a:pPr>
              <a:t>‹N°›</a:t>
            </a:fld>
            <a:endParaRPr lang="fr-FR"/>
          </a:p>
        </p:txBody>
      </p:sp>
    </p:spTree>
    <p:extLst>
      <p:ext uri="{BB962C8B-B14F-4D97-AF65-F5344CB8AC3E}">
        <p14:creationId xmlns:p14="http://schemas.microsoft.com/office/powerpoint/2010/main" val="382145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FD3C4D9-0411-4AFE-A875-B6677639780E}" type="datetime1">
              <a:rPr lang="fr-FR" altLang="fr-FR" smtClean="0"/>
              <a:t>06/02/2017</a:t>
            </a:fld>
            <a:endParaRPr lang="fr-FR" alt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lt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E89CB2F-0D8C-4252-A6B2-A210257EE24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7.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50.xml"/><Relationship Id="rId3" Type="http://schemas.openxmlformats.org/officeDocument/2006/relationships/slide" Target="slide3.xml"/><Relationship Id="rId7" Type="http://schemas.openxmlformats.org/officeDocument/2006/relationships/slide" Target="slide18.xml"/><Relationship Id="rId12" Type="http://schemas.openxmlformats.org/officeDocument/2006/relationships/slide" Target="slide4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7.xml"/><Relationship Id="rId5" Type="http://schemas.openxmlformats.org/officeDocument/2006/relationships/slide" Target="slide4.xml"/><Relationship Id="rId10" Type="http://schemas.openxmlformats.org/officeDocument/2006/relationships/slide" Target="slide32.xml"/><Relationship Id="rId4" Type="http://schemas.openxmlformats.org/officeDocument/2006/relationships/slide" Target="slide1.xml"/><Relationship Id="rId9" Type="http://schemas.openxmlformats.org/officeDocument/2006/relationships/slide" Target="slide26.xml"/></Relationships>
</file>

<file path=ppt/slides/_rels/slide30.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slide" Target="slide36.xml"/><Relationship Id="rId5" Type="http://schemas.openxmlformats.org/officeDocument/2006/relationships/image" Target="../media/image8.jpeg"/><Relationship Id="rId4" Type="http://schemas.openxmlformats.org/officeDocument/2006/relationships/slide" Target="slide32.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3.xml"/><Relationship Id="rId7" Type="http://schemas.openxmlformats.org/officeDocument/2006/relationships/slide" Target="slide41.xml"/><Relationship Id="rId2"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slide" Target="slide40.xml"/><Relationship Id="rId5" Type="http://schemas.openxmlformats.org/officeDocument/2006/relationships/slide" Target="slide39.xml"/><Relationship Id="rId10" Type="http://schemas.openxmlformats.org/officeDocument/2006/relationships/slide" Target="slide52.xml"/><Relationship Id="rId4" Type="http://schemas.openxmlformats.org/officeDocument/2006/relationships/slide" Target="slide38.xml"/><Relationship Id="rId9" Type="http://schemas.openxmlformats.org/officeDocument/2006/relationships/slide" Target="slide43.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8.xml"/><Relationship Id="rId1" Type="http://schemas.openxmlformats.org/officeDocument/2006/relationships/slideLayout" Target="../slideLayouts/slideLayout1.xml"/><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9.xml"/><Relationship Id="rId1" Type="http://schemas.openxmlformats.org/officeDocument/2006/relationships/slideLayout" Target="../slideLayouts/slideLayout1.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40.xml"/><Relationship Id="rId1" Type="http://schemas.openxmlformats.org/officeDocument/2006/relationships/slideLayout" Target="../slideLayouts/slideLayout1.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41.xml"/><Relationship Id="rId1" Type="http://schemas.openxmlformats.org/officeDocument/2006/relationships/slideLayout" Target="../slideLayouts/slideLayout1.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42.xml"/><Relationship Id="rId1" Type="http://schemas.openxmlformats.org/officeDocument/2006/relationships/slideLayout" Target="../slideLayouts/slideLayout1.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5.xml"/><Relationship Id="rId1" Type="http://schemas.openxmlformats.org/officeDocument/2006/relationships/slideLayout" Target="../slideLayouts/slideLayout1.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7.xml"/><Relationship Id="rId1" Type="http://schemas.openxmlformats.org/officeDocument/2006/relationships/slideLayout" Target="../slideLayouts/slideLayout1.xml"/><Relationship Id="rId4" Type="http://schemas.openxmlformats.org/officeDocument/2006/relationships/slide" Target="slide44.xml"/></Relationships>
</file>

<file path=ppt/slides/_rels/slide4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8.xml"/><Relationship Id="rId1" Type="http://schemas.openxmlformats.org/officeDocument/2006/relationships/slideLayout" Target="../slideLayouts/slideLayout1.xml"/><Relationship Id="rId4" Type="http://schemas.openxmlformats.org/officeDocument/2006/relationships/slide" Target="slide44.xml"/></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9.xml"/><Relationship Id="rId1" Type="http://schemas.openxmlformats.org/officeDocument/2006/relationships/slideLayout" Target="../slideLayouts/slideLayout1.xml"/><Relationship Id="rId4" Type="http://schemas.openxmlformats.org/officeDocument/2006/relationships/slide" Target="slide44.xml"/></Relationships>
</file>

<file path=ppt/slides/_rels/slide4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50.xml"/><Relationship Id="rId1" Type="http://schemas.openxmlformats.org/officeDocument/2006/relationships/slideLayout" Target="../slideLayouts/slideLayout1.xml"/><Relationship Id="rId4" Type="http://schemas.openxmlformats.org/officeDocument/2006/relationships/slide" Target="slide44.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49.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62688" y="5014913"/>
            <a:ext cx="2881312"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7"/>
          <p:cNvSpPr txBox="1">
            <a:spLocks noChangeArrowheads="1"/>
          </p:cNvSpPr>
          <p:nvPr/>
        </p:nvSpPr>
        <p:spPr bwMode="auto">
          <a:xfrm>
            <a:off x="107950" y="6308725"/>
            <a:ext cx="3346450" cy="415925"/>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defRPr/>
            </a:pPr>
            <a:r>
              <a:rPr lang="fr-FR" altLang="fr-FR" sz="1050" b="1" dirty="0" smtClean="0">
                <a:solidFill>
                  <a:schemeClr val="accent5">
                    <a:lumMod val="50000"/>
                  </a:schemeClr>
                </a:solidFill>
                <a:latin typeface="Arial" charset="0"/>
              </a:rPr>
              <a:t>Daniel Simon   –   chargé de mission harcèlement</a:t>
            </a:r>
          </a:p>
          <a:p>
            <a:pPr eaLnBrk="1" hangingPunct="1">
              <a:spcBef>
                <a:spcPct val="0"/>
              </a:spcBef>
              <a:spcAft>
                <a:spcPct val="0"/>
              </a:spcAft>
              <a:buClrTx/>
              <a:buFontTx/>
              <a:buNone/>
              <a:defRPr/>
            </a:pPr>
            <a:r>
              <a:rPr lang="fr-FR" altLang="fr-FR" sz="1050" b="1" dirty="0" smtClean="0">
                <a:solidFill>
                  <a:schemeClr val="accent5">
                    <a:lumMod val="50000"/>
                  </a:schemeClr>
                </a:solidFill>
                <a:latin typeface="Arial" charset="0"/>
              </a:rPr>
              <a:t>06 32 82 73 73  –   daniel.simon@ac-montpellier.fr</a:t>
            </a:r>
          </a:p>
        </p:txBody>
      </p:sp>
      <p:sp>
        <p:nvSpPr>
          <p:cNvPr id="2053" name="AutoShape 29">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055" name="Text Box 4"/>
          <p:cNvSpPr txBox="1">
            <a:spLocks noChangeArrowheads="1"/>
          </p:cNvSpPr>
          <p:nvPr/>
        </p:nvSpPr>
        <p:spPr bwMode="auto">
          <a:xfrm>
            <a:off x="827584" y="2708920"/>
            <a:ext cx="7559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800" b="1" dirty="0">
                <a:solidFill>
                  <a:schemeClr val="tx2"/>
                </a:solidFill>
                <a:latin typeface="Arial" charset="0"/>
                <a:cs typeface="Arial" charset="0"/>
              </a:rPr>
              <a:t>l’école</a:t>
            </a:r>
          </a:p>
          <a:p>
            <a:pPr algn="ctr" eaLnBrk="1" hangingPunct="1">
              <a:spcBef>
                <a:spcPct val="0"/>
              </a:spcBef>
              <a:buFontTx/>
              <a:buNone/>
            </a:pPr>
            <a:r>
              <a:rPr lang="fr-FR" altLang="fr-FR" sz="2800" b="1" dirty="0">
                <a:solidFill>
                  <a:schemeClr val="tx2"/>
                </a:solidFill>
                <a:latin typeface="Arial" charset="0"/>
                <a:cs typeface="Arial" charset="0"/>
              </a:rPr>
              <a:t>entre harcèlement et cyber-harcèlement</a:t>
            </a:r>
          </a:p>
        </p:txBody>
      </p:sp>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 y="-66280"/>
            <a:ext cx="9119616" cy="24871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692275" y="1838325"/>
            <a:ext cx="3582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rPr>
              <a:t>utilisation de surnoms dévalorisants</a:t>
            </a:r>
          </a:p>
        </p:txBody>
      </p:sp>
      <p:sp>
        <p:nvSpPr>
          <p:cNvPr id="10243" name="Text Box 4"/>
          <p:cNvSpPr txBox="1">
            <a:spLocks noChangeArrowheads="1"/>
          </p:cNvSpPr>
          <p:nvPr/>
        </p:nvSpPr>
        <p:spPr bwMode="auto">
          <a:xfrm>
            <a:off x="1692275" y="2636838"/>
            <a:ext cx="3019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rPr>
              <a:t>moqueries, insultes, menaces</a:t>
            </a:r>
          </a:p>
        </p:txBody>
      </p:sp>
      <p:sp>
        <p:nvSpPr>
          <p:cNvPr id="10244" name="Text Box 5"/>
          <p:cNvSpPr txBox="1">
            <a:spLocks noChangeArrowheads="1"/>
          </p:cNvSpPr>
          <p:nvPr/>
        </p:nvSpPr>
        <p:spPr bwMode="auto">
          <a:xfrm>
            <a:off x="1692275" y="3708400"/>
            <a:ext cx="250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rPr>
              <a:t>humiliations, chantages</a:t>
            </a:r>
          </a:p>
        </p:txBody>
      </p:sp>
      <p:sp>
        <p:nvSpPr>
          <p:cNvPr id="10245" name="Text Box 6"/>
          <p:cNvSpPr txBox="1">
            <a:spLocks noChangeArrowheads="1"/>
          </p:cNvSpPr>
          <p:nvPr/>
        </p:nvSpPr>
        <p:spPr bwMode="auto">
          <a:xfrm>
            <a:off x="1692275" y="4581525"/>
            <a:ext cx="3246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rPr>
              <a:t>propagation de fausses rumeurs</a:t>
            </a:r>
          </a:p>
        </p:txBody>
      </p:sp>
      <p:sp>
        <p:nvSpPr>
          <p:cNvPr id="10246" name="Text Box 7"/>
          <p:cNvSpPr txBox="1">
            <a:spLocks noChangeArrowheads="1"/>
          </p:cNvSpPr>
          <p:nvPr/>
        </p:nvSpPr>
        <p:spPr bwMode="auto">
          <a:xfrm>
            <a:off x="1692275" y="5445125"/>
            <a:ext cx="4049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rPr>
              <a:t>pratiques de discrimination et d’exclusion</a:t>
            </a:r>
          </a:p>
        </p:txBody>
      </p:sp>
      <p:sp>
        <p:nvSpPr>
          <p:cNvPr id="10247" name="Rectangle 8"/>
          <p:cNvSpPr>
            <a:spLocks noChangeArrowheads="1"/>
          </p:cNvSpPr>
          <p:nvPr/>
        </p:nvSpPr>
        <p:spPr bwMode="auto">
          <a:xfrm>
            <a:off x="0" y="-26988"/>
            <a:ext cx="9144000" cy="457201"/>
          </a:xfrm>
          <a:prstGeom prst="rect">
            <a:avLst/>
          </a:prstGeom>
          <a:solidFill>
            <a:schemeClr val="accent1"/>
          </a:solidFill>
          <a:ln>
            <a:noFill/>
          </a:ln>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800" dirty="0" smtClean="0">
                <a:solidFill>
                  <a:schemeClr val="bg1"/>
                </a:solidFill>
                <a:effectLst>
                  <a:outerShdw blurRad="38100" dist="38100" dir="2700000" algn="tl">
                    <a:srgbClr val="000000">
                      <a:alpha val="43137"/>
                    </a:srgbClr>
                  </a:outerShdw>
                </a:effectLst>
                <a:latin typeface="Arial" charset="0"/>
                <a:cs typeface="Arial" charset="0"/>
              </a:rPr>
              <a:t>Les différentes formes de harcèlement</a:t>
            </a:r>
            <a:r>
              <a:rPr lang="fr-FR" altLang="fr-FR" sz="2400" dirty="0" smtClean="0">
                <a:solidFill>
                  <a:schemeClr val="bg1"/>
                </a:solidFill>
                <a:effectLst>
                  <a:outerShdw blurRad="38100" dist="38100" dir="2700000" algn="tl">
                    <a:srgbClr val="000000">
                      <a:alpha val="43137"/>
                    </a:srgbClr>
                  </a:outerShdw>
                </a:effectLst>
                <a:latin typeface="Arial" charset="0"/>
                <a:cs typeface="Arial" charset="0"/>
              </a:rPr>
              <a:t> </a:t>
            </a:r>
            <a:r>
              <a:rPr lang="fr-FR" altLang="fr-FR" sz="1400" dirty="0" smtClean="0">
                <a:solidFill>
                  <a:schemeClr val="bg1"/>
                </a:solidFill>
                <a:effectLst>
                  <a:outerShdw blurRad="38100" dist="38100" dir="2700000" algn="tl">
                    <a:srgbClr val="000000">
                      <a:alpha val="43137"/>
                    </a:srgbClr>
                  </a:outerShdw>
                </a:effectLst>
                <a:latin typeface="Arial" charset="0"/>
                <a:cs typeface="Arial" charset="0"/>
              </a:rPr>
              <a:t>(suite)</a:t>
            </a:r>
          </a:p>
        </p:txBody>
      </p:sp>
      <p:sp>
        <p:nvSpPr>
          <p:cNvPr id="10248" name="Rectangle 9"/>
          <p:cNvSpPr>
            <a:spLocks noChangeArrowheads="1"/>
          </p:cNvSpPr>
          <p:nvPr/>
        </p:nvSpPr>
        <p:spPr bwMode="auto">
          <a:xfrm>
            <a:off x="468313" y="936625"/>
            <a:ext cx="35480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Quelques formes de harcèlement moral</a:t>
            </a:r>
          </a:p>
        </p:txBody>
      </p:sp>
      <p:sp>
        <p:nvSpPr>
          <p:cNvPr id="10249" name="AutoShape 18">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0250" name="AutoShape 19">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10251" name="AutoShape 21">
            <a:hlinkClick r:id="rId2" action="ppaction://hlinksldjump" tooltip="Approche phénomène 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4" name="Connecteur droit 13"/>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26988"/>
            <a:ext cx="9144000" cy="369888"/>
          </a:xfrm>
          <a:prstGeom prst="rect">
            <a:avLst/>
          </a:prstGeom>
          <a:solidFill>
            <a:schemeClr val="accent1"/>
          </a:solid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800" dirty="0" smtClean="0">
                <a:solidFill>
                  <a:schemeClr val="bg1"/>
                </a:solidFill>
                <a:effectLst>
                  <a:outerShdw blurRad="38100" dist="38100" dir="2700000" algn="tl">
                    <a:srgbClr val="000000">
                      <a:alpha val="43137"/>
                    </a:srgbClr>
                  </a:outerShdw>
                </a:effectLst>
                <a:latin typeface="Arial" charset="0"/>
                <a:cs typeface="Arial" charset="0"/>
              </a:rPr>
              <a:t>Une forme de harcèlement moral : le cyber harcèlement</a:t>
            </a:r>
          </a:p>
        </p:txBody>
      </p:sp>
      <p:sp>
        <p:nvSpPr>
          <p:cNvPr id="11267" name="Text Box 3"/>
          <p:cNvSpPr txBox="1">
            <a:spLocks noChangeArrowheads="1"/>
          </p:cNvSpPr>
          <p:nvPr/>
        </p:nvSpPr>
        <p:spPr bwMode="auto">
          <a:xfrm>
            <a:off x="468313" y="1052513"/>
            <a:ext cx="86756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cs typeface="Arial" charset="0"/>
              </a:rPr>
              <a:t>SMS, chat, commentaires et vidéos postés sur les réseaux sociaux, photos prises avec les téléphones portables, etc., </a:t>
            </a:r>
          </a:p>
          <a:p>
            <a:pPr eaLnBrk="1" hangingPunct="1">
              <a:spcBef>
                <a:spcPct val="0"/>
              </a:spcBef>
              <a:buFontTx/>
              <a:buNone/>
            </a:pPr>
            <a:endParaRPr lang="fr-FR" altLang="fr-FR" sz="1400" b="1">
              <a:solidFill>
                <a:schemeClr val="tx2"/>
              </a:solidFill>
              <a:latin typeface="Arial" charset="0"/>
              <a:cs typeface="Arial" charset="0"/>
            </a:endParaRPr>
          </a:p>
          <a:p>
            <a:pPr algn="ctr" eaLnBrk="1" hangingPunct="1">
              <a:spcBef>
                <a:spcPct val="0"/>
              </a:spcBef>
              <a:buFontTx/>
              <a:buNone/>
            </a:pPr>
            <a:r>
              <a:rPr lang="fr-FR" altLang="fr-FR" sz="1400" b="1">
                <a:solidFill>
                  <a:srgbClr val="C00000"/>
                </a:solidFill>
                <a:latin typeface="Arial" charset="0"/>
                <a:cs typeface="Arial" charset="0"/>
              </a:rPr>
              <a:t>il place la victime dans un état d’insécurité permanent </a:t>
            </a:r>
          </a:p>
        </p:txBody>
      </p:sp>
      <p:sp>
        <p:nvSpPr>
          <p:cNvPr id="11268" name="Text Box 5"/>
          <p:cNvSpPr txBox="1">
            <a:spLocks noChangeArrowheads="1"/>
          </p:cNvSpPr>
          <p:nvPr/>
        </p:nvSpPr>
        <p:spPr bwMode="auto">
          <a:xfrm>
            <a:off x="192088" y="2636838"/>
            <a:ext cx="2076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b="1">
                <a:solidFill>
                  <a:schemeClr val="tx2"/>
                </a:solidFill>
                <a:latin typeface="Arial" charset="0"/>
                <a:cs typeface="Arial" charset="0"/>
              </a:rPr>
              <a:t>quelques exemples</a:t>
            </a:r>
          </a:p>
        </p:txBody>
      </p:sp>
      <p:sp>
        <p:nvSpPr>
          <p:cNvPr id="11269" name="Text Box 6"/>
          <p:cNvSpPr txBox="1">
            <a:spLocks noChangeArrowheads="1"/>
          </p:cNvSpPr>
          <p:nvPr/>
        </p:nvSpPr>
        <p:spPr bwMode="auto">
          <a:xfrm>
            <a:off x="609600" y="3068638"/>
            <a:ext cx="2103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rgbClr val="C00000"/>
                </a:solidFill>
                <a:latin typeface="Arial" charset="0"/>
              </a:rPr>
              <a:t>moqueries</a:t>
            </a:r>
            <a:r>
              <a:rPr lang="fr-FR" altLang="fr-FR" sz="1400" b="1">
                <a:solidFill>
                  <a:schemeClr val="tx2"/>
                </a:solidFill>
                <a:latin typeface="Arial" charset="0"/>
              </a:rPr>
              <a:t> en ligne</a:t>
            </a:r>
          </a:p>
        </p:txBody>
      </p:sp>
      <p:sp>
        <p:nvSpPr>
          <p:cNvPr id="11270" name="Text Box 7"/>
          <p:cNvSpPr txBox="1">
            <a:spLocks noChangeArrowheads="1"/>
          </p:cNvSpPr>
          <p:nvPr/>
        </p:nvSpPr>
        <p:spPr bwMode="auto">
          <a:xfrm>
            <a:off x="554038" y="3644900"/>
            <a:ext cx="704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pPr>
            <a:r>
              <a:rPr lang="fr-FR" altLang="fr-FR" sz="1400" b="1">
                <a:solidFill>
                  <a:schemeClr val="tx2"/>
                </a:solidFill>
                <a:latin typeface="Arial" charset="0"/>
              </a:rPr>
              <a:t>propagation de </a:t>
            </a:r>
            <a:r>
              <a:rPr lang="fr-FR" altLang="fr-FR" sz="1400" b="1">
                <a:solidFill>
                  <a:srgbClr val="C00000"/>
                </a:solidFill>
                <a:latin typeface="Arial" charset="0"/>
              </a:rPr>
              <a:t>rumeurs </a:t>
            </a:r>
            <a:r>
              <a:rPr lang="fr-FR" altLang="fr-FR" sz="1400" b="1">
                <a:solidFill>
                  <a:schemeClr val="tx2"/>
                </a:solidFill>
                <a:latin typeface="Arial" charset="0"/>
              </a:rPr>
              <a:t>par téléphone mobile ou internet</a:t>
            </a:r>
          </a:p>
        </p:txBody>
      </p:sp>
      <p:sp>
        <p:nvSpPr>
          <p:cNvPr id="11271" name="Text Box 8"/>
          <p:cNvSpPr txBox="1">
            <a:spLocks noChangeArrowheads="1"/>
          </p:cNvSpPr>
          <p:nvPr/>
        </p:nvSpPr>
        <p:spPr bwMode="auto">
          <a:xfrm>
            <a:off x="590550" y="4221163"/>
            <a:ext cx="722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chemeClr val="tx2"/>
                </a:solidFill>
                <a:latin typeface="Arial" charset="0"/>
              </a:rPr>
              <a:t>création d’une </a:t>
            </a:r>
            <a:r>
              <a:rPr lang="fr-FR" altLang="fr-FR" sz="1400" b="1">
                <a:solidFill>
                  <a:srgbClr val="C00000"/>
                </a:solidFill>
                <a:latin typeface="Arial" charset="0"/>
              </a:rPr>
              <a:t>page</a:t>
            </a:r>
            <a:r>
              <a:rPr lang="fr-FR" altLang="fr-FR" sz="1400" b="1">
                <a:solidFill>
                  <a:schemeClr val="tx2"/>
                </a:solidFill>
                <a:latin typeface="Arial" charset="0"/>
              </a:rPr>
              <a:t> ou d’un </a:t>
            </a:r>
            <a:r>
              <a:rPr lang="fr-FR" altLang="fr-FR" sz="1400" b="1">
                <a:solidFill>
                  <a:srgbClr val="C00000"/>
                </a:solidFill>
                <a:latin typeface="Arial" charset="0"/>
              </a:rPr>
              <a:t>profil </a:t>
            </a:r>
            <a:r>
              <a:rPr lang="fr-FR" altLang="fr-FR" sz="1400" b="1">
                <a:solidFill>
                  <a:schemeClr val="tx2"/>
                </a:solidFill>
                <a:latin typeface="Arial" charset="0"/>
              </a:rPr>
              <a:t>à l’encontre d’une personne</a:t>
            </a:r>
          </a:p>
        </p:txBody>
      </p:sp>
      <p:sp>
        <p:nvSpPr>
          <p:cNvPr id="11272" name="Text Box 9"/>
          <p:cNvSpPr txBox="1">
            <a:spLocks noChangeArrowheads="1"/>
          </p:cNvSpPr>
          <p:nvPr/>
        </p:nvSpPr>
        <p:spPr bwMode="auto">
          <a:xfrm>
            <a:off x="542925" y="4797425"/>
            <a:ext cx="5846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chemeClr val="tx2"/>
                </a:solidFill>
                <a:latin typeface="Arial" charset="0"/>
              </a:rPr>
              <a:t>envoi de </a:t>
            </a:r>
            <a:r>
              <a:rPr lang="fr-FR" altLang="fr-FR" sz="1400" b="1">
                <a:solidFill>
                  <a:srgbClr val="C00000"/>
                </a:solidFill>
                <a:latin typeface="Arial" charset="0"/>
              </a:rPr>
              <a:t>photographies</a:t>
            </a:r>
            <a:r>
              <a:rPr lang="fr-FR" altLang="fr-FR" sz="1400" b="1">
                <a:solidFill>
                  <a:schemeClr val="tx2"/>
                </a:solidFill>
                <a:latin typeface="Arial" charset="0"/>
              </a:rPr>
              <a:t> sexuellement explicites ou humiliantes</a:t>
            </a:r>
          </a:p>
        </p:txBody>
      </p:sp>
      <p:sp>
        <p:nvSpPr>
          <p:cNvPr id="11273" name="Text Box 10"/>
          <p:cNvSpPr txBox="1">
            <a:spLocks noChangeArrowheads="1"/>
          </p:cNvSpPr>
          <p:nvPr/>
        </p:nvSpPr>
        <p:spPr bwMode="auto">
          <a:xfrm>
            <a:off x="571500" y="5300663"/>
            <a:ext cx="724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chemeClr val="tx2"/>
                </a:solidFill>
                <a:latin typeface="Arial" charset="0"/>
              </a:rPr>
              <a:t>publication d’une </a:t>
            </a:r>
            <a:r>
              <a:rPr lang="fr-FR" altLang="fr-FR" sz="1400" b="1">
                <a:solidFill>
                  <a:srgbClr val="C00000"/>
                </a:solidFill>
                <a:latin typeface="Arial" charset="0"/>
              </a:rPr>
              <a:t>vidéo</a:t>
            </a:r>
            <a:r>
              <a:rPr lang="fr-FR" altLang="fr-FR" sz="1400" b="1">
                <a:solidFill>
                  <a:schemeClr val="tx2"/>
                </a:solidFill>
                <a:latin typeface="Arial" charset="0"/>
              </a:rPr>
              <a:t> de la victime en mauvaise posture</a:t>
            </a:r>
          </a:p>
        </p:txBody>
      </p:sp>
      <p:sp>
        <p:nvSpPr>
          <p:cNvPr id="11274" name="Text Box 11"/>
          <p:cNvSpPr txBox="1">
            <a:spLocks noChangeArrowheads="1"/>
          </p:cNvSpPr>
          <p:nvPr/>
        </p:nvSpPr>
        <p:spPr bwMode="auto">
          <a:xfrm>
            <a:off x="590550" y="5805488"/>
            <a:ext cx="765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pPr>
            <a:r>
              <a:rPr lang="fr-FR" altLang="fr-FR" sz="1400" b="1">
                <a:solidFill>
                  <a:schemeClr val="tx2"/>
                </a:solidFill>
                <a:latin typeface="Arial" charset="0"/>
              </a:rPr>
              <a:t>envoi de </a:t>
            </a:r>
            <a:r>
              <a:rPr lang="fr-FR" altLang="fr-FR" sz="1400" b="1">
                <a:solidFill>
                  <a:srgbClr val="C00000"/>
                </a:solidFill>
                <a:latin typeface="Arial" charset="0"/>
              </a:rPr>
              <a:t>messages injurieux </a:t>
            </a:r>
            <a:r>
              <a:rPr lang="fr-FR" altLang="fr-FR" sz="1400" b="1">
                <a:solidFill>
                  <a:schemeClr val="tx2"/>
                </a:solidFill>
                <a:latin typeface="Arial" charset="0"/>
              </a:rPr>
              <a:t>ou </a:t>
            </a:r>
            <a:r>
              <a:rPr lang="fr-FR" altLang="fr-FR" sz="1400" b="1">
                <a:solidFill>
                  <a:srgbClr val="C00000"/>
                </a:solidFill>
                <a:latin typeface="Arial" charset="0"/>
              </a:rPr>
              <a:t>menaçants </a:t>
            </a:r>
            <a:r>
              <a:rPr lang="fr-FR" altLang="fr-FR" sz="1400" b="1">
                <a:solidFill>
                  <a:schemeClr val="tx2"/>
                </a:solidFill>
                <a:latin typeface="Arial" charset="0"/>
              </a:rPr>
              <a:t>par SMS ou courrier électronique</a:t>
            </a:r>
          </a:p>
        </p:txBody>
      </p:sp>
      <p:sp>
        <p:nvSpPr>
          <p:cNvPr id="11275" name="AutoShape 21">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1276" name="AutoShape 22">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11277" name="AutoShape 24">
            <a:hlinkClick r:id="rId2" action="ppaction://hlinksldjump" tooltip="approche du 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5" name="Connecteur droit 14"/>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26988"/>
            <a:ext cx="91440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Les acteurs du harcèlement en milieu scolaire</a:t>
            </a:r>
          </a:p>
        </p:txBody>
      </p:sp>
      <p:sp>
        <p:nvSpPr>
          <p:cNvPr id="12291" name="Text Box 5">
            <a:hlinkClick r:id="rId2" action="ppaction://hlinksldjump" tooltip="la relation triangulaire"/>
          </p:cNvPr>
          <p:cNvSpPr txBox="1">
            <a:spLocks noChangeArrowheads="1"/>
          </p:cNvSpPr>
          <p:nvPr/>
        </p:nvSpPr>
        <p:spPr bwMode="auto">
          <a:xfrm>
            <a:off x="3206750" y="1341438"/>
            <a:ext cx="2671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rgbClr val="C00000"/>
                </a:solidFill>
                <a:latin typeface="Arial" charset="0"/>
                <a:cs typeface="Arial" charset="0"/>
              </a:rPr>
              <a:t>La relation triangulaire</a:t>
            </a:r>
          </a:p>
        </p:txBody>
      </p:sp>
      <p:sp>
        <p:nvSpPr>
          <p:cNvPr id="12292" name="Text Box 6">
            <a:hlinkClick r:id="rId3" action="ppaction://hlinksldjump" tooltip="harceleur"/>
          </p:cNvPr>
          <p:cNvSpPr txBox="1">
            <a:spLocks noChangeArrowheads="1"/>
          </p:cNvSpPr>
          <p:nvPr/>
        </p:nvSpPr>
        <p:spPr bwMode="auto">
          <a:xfrm rot="-2804142">
            <a:off x="2068512" y="2527301"/>
            <a:ext cx="131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chemeClr val="tx2"/>
                </a:solidFill>
                <a:latin typeface="Arial" charset="0"/>
                <a:cs typeface="Arial" charset="0"/>
              </a:rPr>
              <a:t>Harc</a:t>
            </a:r>
            <a:r>
              <a:rPr lang="fr-FR" altLang="fr-FR" sz="2000" b="1">
                <a:solidFill>
                  <a:schemeClr val="tx2"/>
                </a:solidFill>
                <a:latin typeface="Arial" charset="0"/>
                <a:cs typeface="Arial" charset="0"/>
              </a:rPr>
              <a:t>eleur</a:t>
            </a:r>
          </a:p>
        </p:txBody>
      </p:sp>
      <p:sp>
        <p:nvSpPr>
          <p:cNvPr id="12293" name="Text Box 7">
            <a:hlinkClick r:id="rId4" action="ppaction://hlinksldjump" tooltip="victime"/>
          </p:cNvPr>
          <p:cNvSpPr txBox="1">
            <a:spLocks noChangeArrowheads="1"/>
          </p:cNvSpPr>
          <p:nvPr/>
        </p:nvSpPr>
        <p:spPr bwMode="auto">
          <a:xfrm>
            <a:off x="3963988" y="5516563"/>
            <a:ext cx="1001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chemeClr val="tx2"/>
                </a:solidFill>
                <a:latin typeface="Arial" charset="0"/>
                <a:cs typeface="Arial" charset="0"/>
              </a:rPr>
              <a:t>Victime</a:t>
            </a:r>
          </a:p>
        </p:txBody>
      </p:sp>
      <p:sp>
        <p:nvSpPr>
          <p:cNvPr id="12294" name="Text Box 8">
            <a:hlinkClick r:id="rId5" action="ppaction://hlinksldjump" tooltip="spectateur"/>
          </p:cNvPr>
          <p:cNvSpPr txBox="1">
            <a:spLocks noChangeArrowheads="1"/>
          </p:cNvSpPr>
          <p:nvPr/>
        </p:nvSpPr>
        <p:spPr bwMode="auto">
          <a:xfrm rot="2813466">
            <a:off x="5490369" y="2551906"/>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chemeClr val="tx2"/>
                </a:solidFill>
                <a:latin typeface="Arial" charset="0"/>
                <a:cs typeface="Arial" charset="0"/>
              </a:rPr>
              <a:t>Spectateurs</a:t>
            </a:r>
          </a:p>
        </p:txBody>
      </p:sp>
      <p:sp>
        <p:nvSpPr>
          <p:cNvPr id="12295" name="AutoShape 9"/>
          <p:cNvSpPr>
            <a:spLocks noChangeArrowheads="1"/>
          </p:cNvSpPr>
          <p:nvPr/>
        </p:nvSpPr>
        <p:spPr bwMode="auto">
          <a:xfrm rot="10800000">
            <a:off x="3059113" y="2997200"/>
            <a:ext cx="2881312" cy="2305050"/>
          </a:xfrm>
          <a:prstGeom prst="triangle">
            <a:avLst>
              <a:gd name="adj" fmla="val 50000"/>
            </a:avLst>
          </a:prstGeom>
          <a:solidFill>
            <a:srgbClr val="CC3300"/>
          </a:solidFill>
          <a:ln w="19050">
            <a:solidFill>
              <a:schemeClr val="tx1"/>
            </a:solidFill>
            <a:miter lim="800000"/>
            <a:headEnd/>
            <a:tailEnd/>
          </a:ln>
        </p:spPr>
        <p:txBody>
          <a:bodyPr rot="10800000"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2296" name="AutoShape 13">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2297" name="AutoShape 14">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12298" name="AutoShape 15">
            <a:hlinkClick r:id="rId6" action="ppaction://hlinksldjump" tooltip="retour Menu"/>
          </p:cNvPr>
          <p:cNvSpPr>
            <a:spLocks noChangeAspect="1" noChangeArrowheads="1"/>
          </p:cNvSpPr>
          <p:nvPr/>
        </p:nvSpPr>
        <p:spPr bwMode="auto">
          <a:xfrm>
            <a:off x="4500563" y="6634163"/>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2" name="Connecteur droit 1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26988"/>
            <a:ext cx="91440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Les acteurs du harcèlement</a:t>
            </a:r>
          </a:p>
        </p:txBody>
      </p:sp>
      <p:sp>
        <p:nvSpPr>
          <p:cNvPr id="13315" name="Text Box 3"/>
          <p:cNvSpPr txBox="1">
            <a:spLocks noChangeArrowheads="1"/>
          </p:cNvSpPr>
          <p:nvPr/>
        </p:nvSpPr>
        <p:spPr bwMode="auto">
          <a:xfrm>
            <a:off x="395288" y="965200"/>
            <a:ext cx="83724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La </a:t>
            </a:r>
            <a:r>
              <a:rPr lang="fr-FR" altLang="fr-FR" sz="1400" b="1">
                <a:solidFill>
                  <a:srgbClr val="C00000"/>
                </a:solidFill>
                <a:latin typeface="Arial" charset="0"/>
              </a:rPr>
              <a:t>relation triangulaire </a:t>
            </a:r>
            <a:r>
              <a:rPr lang="fr-FR" altLang="fr-FR" sz="1400" b="1">
                <a:solidFill>
                  <a:schemeClr val="tx2"/>
                </a:solidFill>
                <a:latin typeface="Arial" charset="0"/>
              </a:rPr>
              <a:t>entre </a:t>
            </a:r>
          </a:p>
          <a:p>
            <a:pPr lvl="2" eaLnBrk="1" hangingPunct="1">
              <a:spcBef>
                <a:spcPct val="0"/>
              </a:spcBef>
              <a:buFont typeface="Wingdings" pitchFamily="2" charset="2"/>
              <a:buChar char="q"/>
            </a:pPr>
            <a:r>
              <a:rPr lang="fr-FR" altLang="fr-FR" sz="1400" b="1">
                <a:solidFill>
                  <a:schemeClr val="tx2"/>
                </a:solidFill>
                <a:latin typeface="Arial" charset="0"/>
              </a:rPr>
              <a:t>  victime </a:t>
            </a:r>
          </a:p>
          <a:p>
            <a:pPr lvl="2" eaLnBrk="1" hangingPunct="1">
              <a:spcBef>
                <a:spcPct val="0"/>
              </a:spcBef>
              <a:buFont typeface="Wingdings" pitchFamily="2" charset="2"/>
              <a:buChar char="q"/>
            </a:pPr>
            <a:r>
              <a:rPr lang="fr-FR" altLang="fr-FR" sz="1400" b="1">
                <a:solidFill>
                  <a:schemeClr val="tx2"/>
                </a:solidFill>
                <a:latin typeface="Arial" charset="0"/>
              </a:rPr>
              <a:t>  agresseur</a:t>
            </a:r>
          </a:p>
          <a:p>
            <a:pPr lvl="2" eaLnBrk="1" hangingPunct="1">
              <a:spcBef>
                <a:spcPct val="0"/>
              </a:spcBef>
              <a:buFont typeface="Wingdings" pitchFamily="2" charset="2"/>
              <a:buChar char="q"/>
            </a:pPr>
            <a:r>
              <a:rPr lang="fr-FR" altLang="fr-FR" sz="1400" b="1">
                <a:solidFill>
                  <a:schemeClr val="tx2"/>
                </a:solidFill>
                <a:latin typeface="Arial" charset="0"/>
              </a:rPr>
              <a:t>  spectateurs </a:t>
            </a:r>
          </a:p>
          <a:p>
            <a:pPr algn="r" eaLnBrk="1" hangingPunct="1">
              <a:spcBef>
                <a:spcPct val="0"/>
              </a:spcBef>
              <a:buFontTx/>
              <a:buNone/>
            </a:pPr>
            <a:endParaRPr lang="fr-FR" altLang="fr-FR" sz="1400" b="1">
              <a:solidFill>
                <a:schemeClr val="tx2"/>
              </a:solidFill>
              <a:latin typeface="Arial" charset="0"/>
            </a:endParaRPr>
          </a:p>
          <a:p>
            <a:pPr algn="ctr" eaLnBrk="1" hangingPunct="1">
              <a:spcBef>
                <a:spcPct val="0"/>
              </a:spcBef>
              <a:buFontTx/>
              <a:buNone/>
            </a:pPr>
            <a:r>
              <a:rPr lang="fr-FR" altLang="fr-FR" sz="1400" b="1">
                <a:solidFill>
                  <a:schemeClr val="tx2"/>
                </a:solidFill>
                <a:latin typeface="Arial" charset="0"/>
              </a:rPr>
              <a:t>est </a:t>
            </a:r>
            <a:r>
              <a:rPr lang="fr-FR" altLang="fr-FR" sz="1400" b="1">
                <a:solidFill>
                  <a:srgbClr val="C00000"/>
                </a:solidFill>
                <a:latin typeface="Arial" charset="0"/>
              </a:rPr>
              <a:t>essentielle</a:t>
            </a:r>
            <a:r>
              <a:rPr lang="fr-FR" altLang="fr-FR" sz="1400" b="1">
                <a:solidFill>
                  <a:schemeClr val="tx2"/>
                </a:solidFill>
                <a:latin typeface="Arial" charset="0"/>
              </a:rPr>
              <a:t> dans le harcèlement </a:t>
            </a:r>
          </a:p>
        </p:txBody>
      </p:sp>
      <p:sp>
        <p:nvSpPr>
          <p:cNvPr id="13316" name="Text Box 4"/>
          <p:cNvSpPr txBox="1">
            <a:spLocks noChangeArrowheads="1"/>
          </p:cNvSpPr>
          <p:nvPr/>
        </p:nvSpPr>
        <p:spPr bwMode="auto">
          <a:xfrm>
            <a:off x="611188" y="2997200"/>
            <a:ext cx="80851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Arial" charset="0"/>
              <a:buNone/>
            </a:pPr>
            <a:r>
              <a:rPr lang="fr-FR" altLang="fr-FR" sz="1400" b="1">
                <a:solidFill>
                  <a:schemeClr val="tx2"/>
                </a:solidFill>
                <a:latin typeface="Arial" charset="0"/>
              </a:rPr>
              <a:t>installe une relation de domination  sur la victime </a:t>
            </a:r>
          </a:p>
          <a:p>
            <a:pPr algn="just" eaLnBrk="1" hangingPunct="1">
              <a:spcBef>
                <a:spcPct val="0"/>
              </a:spcBef>
              <a:buFontTx/>
              <a:buNone/>
            </a:pPr>
            <a:endParaRPr lang="fr-FR" altLang="fr-FR" sz="1400" b="1">
              <a:solidFill>
                <a:schemeClr val="tx2"/>
              </a:solidFill>
              <a:latin typeface="Arial" charset="0"/>
            </a:endParaRPr>
          </a:p>
          <a:p>
            <a:pPr algn="just" eaLnBrk="1" hangingPunct="1">
              <a:spcBef>
                <a:spcPct val="0"/>
              </a:spcBef>
              <a:buFontTx/>
              <a:buNone/>
            </a:pPr>
            <a:r>
              <a:rPr lang="fr-FR" altLang="fr-FR" sz="1400" b="1">
                <a:solidFill>
                  <a:schemeClr val="tx2"/>
                </a:solidFill>
                <a:latin typeface="Arial" charset="0"/>
              </a:rPr>
              <a:t>fait de ses camarades-spectateurs les complices de ses actes, </a:t>
            </a:r>
          </a:p>
        </p:txBody>
      </p:sp>
      <p:sp>
        <p:nvSpPr>
          <p:cNvPr id="13317" name="Text Box 5"/>
          <p:cNvSpPr txBox="1">
            <a:spLocks noChangeArrowheads="1"/>
          </p:cNvSpPr>
          <p:nvPr/>
        </p:nvSpPr>
        <p:spPr bwMode="auto">
          <a:xfrm>
            <a:off x="539750" y="4292600"/>
            <a:ext cx="8085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b="1">
                <a:solidFill>
                  <a:schemeClr val="tx2"/>
                </a:solidFill>
                <a:latin typeface="Arial" charset="0"/>
              </a:rPr>
              <a:t>ne trouvant ni défense ni empathie chez ses pairs, s’enferme dans l’isolement </a:t>
            </a:r>
          </a:p>
        </p:txBody>
      </p:sp>
      <p:sp>
        <p:nvSpPr>
          <p:cNvPr id="13318" name="Text Box 6"/>
          <p:cNvSpPr txBox="1">
            <a:spLocks noChangeArrowheads="1"/>
          </p:cNvSpPr>
          <p:nvPr/>
        </p:nvSpPr>
        <p:spPr bwMode="auto">
          <a:xfrm>
            <a:off x="611188" y="5516563"/>
            <a:ext cx="8012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b="1">
                <a:solidFill>
                  <a:schemeClr val="tx2"/>
                </a:solidFill>
                <a:latin typeface="Arial" charset="0"/>
                <a:cs typeface="Arial" charset="0"/>
              </a:rPr>
              <a:t>en soutenant, encourageant ou faisant semblant d’ignorer le harcèlement, renforcent la violence du harceleur </a:t>
            </a:r>
          </a:p>
        </p:txBody>
      </p:sp>
      <p:sp>
        <p:nvSpPr>
          <p:cNvPr id="13319" name="Rectangle 7"/>
          <p:cNvSpPr>
            <a:spLocks noChangeArrowheads="1"/>
          </p:cNvSpPr>
          <p:nvPr/>
        </p:nvSpPr>
        <p:spPr bwMode="auto">
          <a:xfrm>
            <a:off x="179388" y="5084763"/>
            <a:ext cx="1546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Les spectateurs</a:t>
            </a:r>
          </a:p>
        </p:txBody>
      </p:sp>
      <p:sp>
        <p:nvSpPr>
          <p:cNvPr id="13320" name="Rectangle 8"/>
          <p:cNvSpPr>
            <a:spLocks noChangeArrowheads="1"/>
          </p:cNvSpPr>
          <p:nvPr/>
        </p:nvSpPr>
        <p:spPr bwMode="auto">
          <a:xfrm>
            <a:off x="179388" y="3933825"/>
            <a:ext cx="106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La victime</a:t>
            </a:r>
          </a:p>
        </p:txBody>
      </p:sp>
      <p:sp>
        <p:nvSpPr>
          <p:cNvPr id="13321" name="Rectangle 9"/>
          <p:cNvSpPr>
            <a:spLocks noChangeArrowheads="1"/>
          </p:cNvSpPr>
          <p:nvPr/>
        </p:nvSpPr>
        <p:spPr bwMode="auto">
          <a:xfrm>
            <a:off x="107950" y="2636838"/>
            <a:ext cx="1249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Le harceleur</a:t>
            </a:r>
          </a:p>
        </p:txBody>
      </p:sp>
      <p:sp>
        <p:nvSpPr>
          <p:cNvPr id="13322" name="AutoShape 13">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3323" name="AutoShape 14">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13324" name="AutoShape 15">
            <a:hlinkClick r:id="rId2" action="ppaction://hlinksldjump" tooltip="acteurs du 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4" name="Connecteur droit 13"/>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95288" y="5529263"/>
            <a:ext cx="8156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pPr>
            <a:r>
              <a:rPr lang="fr-FR" altLang="fr-FR" sz="1400" b="1">
                <a:solidFill>
                  <a:schemeClr val="tx2"/>
                </a:solidFill>
                <a:latin typeface="Arial" charset="0"/>
                <a:cs typeface="Arial" charset="0"/>
              </a:rPr>
              <a:t>le </a:t>
            </a:r>
            <a:r>
              <a:rPr lang="fr-FR" altLang="fr-FR" sz="1400" b="1">
                <a:solidFill>
                  <a:srgbClr val="C00000"/>
                </a:solidFill>
                <a:latin typeface="Arial" charset="0"/>
                <a:cs typeface="Arial" charset="0"/>
              </a:rPr>
              <a:t>pouvoir </a:t>
            </a:r>
            <a:r>
              <a:rPr lang="fr-FR" altLang="fr-FR" sz="1400" b="1">
                <a:solidFill>
                  <a:schemeClr val="tx2"/>
                </a:solidFill>
                <a:latin typeface="Arial" charset="0"/>
                <a:cs typeface="Arial" charset="0"/>
              </a:rPr>
              <a:t>apparent peut donner </a:t>
            </a:r>
            <a:r>
              <a:rPr lang="fr-FR" altLang="fr-FR" sz="1400" b="1">
                <a:solidFill>
                  <a:srgbClr val="C00000"/>
                </a:solidFill>
                <a:latin typeface="Arial" charset="0"/>
                <a:cs typeface="Arial" charset="0"/>
              </a:rPr>
              <a:t>envie à son entourage de s’associer </a:t>
            </a:r>
            <a:r>
              <a:rPr lang="fr-FR" altLang="fr-FR" sz="1400" b="1">
                <a:solidFill>
                  <a:schemeClr val="tx2"/>
                </a:solidFill>
                <a:latin typeface="Arial" charset="0"/>
                <a:cs typeface="Arial" charset="0"/>
              </a:rPr>
              <a:t>à lui </a:t>
            </a:r>
            <a:r>
              <a:rPr lang="fr-FR" altLang="fr-FR" sz="1200" b="1">
                <a:solidFill>
                  <a:schemeClr val="tx2"/>
                </a:solidFill>
                <a:latin typeface="Arial" charset="0"/>
                <a:cs typeface="Arial" charset="0"/>
              </a:rPr>
              <a:t>en prenant également le rôle de harceleur</a:t>
            </a:r>
          </a:p>
        </p:txBody>
      </p:sp>
      <p:sp>
        <p:nvSpPr>
          <p:cNvPr id="14339" name="Text Box 4"/>
          <p:cNvSpPr txBox="1">
            <a:spLocks noChangeArrowheads="1"/>
          </p:cNvSpPr>
          <p:nvPr/>
        </p:nvSpPr>
        <p:spPr bwMode="auto">
          <a:xfrm>
            <a:off x="0" y="-26988"/>
            <a:ext cx="91440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Les acteurs du harcèlement : le harceleur</a:t>
            </a:r>
          </a:p>
        </p:txBody>
      </p:sp>
      <p:sp>
        <p:nvSpPr>
          <p:cNvPr id="14340" name="Rectangle 7"/>
          <p:cNvSpPr>
            <a:spLocks noChangeArrowheads="1"/>
          </p:cNvSpPr>
          <p:nvPr/>
        </p:nvSpPr>
        <p:spPr bwMode="auto">
          <a:xfrm>
            <a:off x="395288" y="1557338"/>
            <a:ext cx="8496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chemeClr val="tx2"/>
                </a:solidFill>
                <a:latin typeface="Arial" charset="0"/>
                <a:cs typeface="Arial" charset="0"/>
              </a:rPr>
              <a:t>il </a:t>
            </a:r>
            <a:r>
              <a:rPr lang="fr-FR" altLang="fr-FR" sz="1400" b="1">
                <a:solidFill>
                  <a:srgbClr val="C00000"/>
                </a:solidFill>
                <a:latin typeface="Arial" charset="0"/>
                <a:cs typeface="Arial" charset="0"/>
              </a:rPr>
              <a:t>s’affirme par la force et l’agressivité</a:t>
            </a:r>
            <a:r>
              <a:rPr lang="fr-FR" altLang="fr-FR" sz="1600" b="1">
                <a:solidFill>
                  <a:srgbClr val="C00000"/>
                </a:solidFill>
                <a:latin typeface="Arial" charset="0"/>
                <a:cs typeface="Arial" charset="0"/>
              </a:rPr>
              <a:t> </a:t>
            </a:r>
            <a:r>
              <a:rPr lang="fr-FR" altLang="fr-FR" sz="1400" b="1">
                <a:solidFill>
                  <a:schemeClr val="tx2"/>
                </a:solidFill>
                <a:latin typeface="Arial" charset="0"/>
                <a:cs typeface="Arial" charset="0"/>
              </a:rPr>
              <a:t>pour masquer une image de soi fragile</a:t>
            </a:r>
          </a:p>
        </p:txBody>
      </p:sp>
      <p:sp>
        <p:nvSpPr>
          <p:cNvPr id="14341" name="Rectangle 8"/>
          <p:cNvSpPr>
            <a:spLocks noChangeArrowheads="1"/>
          </p:cNvSpPr>
          <p:nvPr/>
        </p:nvSpPr>
        <p:spPr bwMode="auto">
          <a:xfrm>
            <a:off x="395288" y="2565400"/>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pPr>
            <a:r>
              <a:rPr lang="fr-FR" altLang="fr-FR" sz="1400" b="1">
                <a:solidFill>
                  <a:schemeClr val="tx2"/>
                </a:solidFill>
                <a:latin typeface="Arial" charset="0"/>
                <a:cs typeface="Arial" charset="0"/>
              </a:rPr>
              <a:t>il </a:t>
            </a:r>
            <a:r>
              <a:rPr lang="fr-FR" altLang="fr-FR" sz="1400" b="1">
                <a:solidFill>
                  <a:srgbClr val="C00000"/>
                </a:solidFill>
                <a:latin typeface="Arial" charset="0"/>
                <a:cs typeface="Arial" charset="0"/>
              </a:rPr>
              <a:t>désigne une victime </a:t>
            </a:r>
            <a:r>
              <a:rPr lang="fr-FR" altLang="fr-FR" sz="1400" b="1">
                <a:solidFill>
                  <a:schemeClr val="tx2"/>
                </a:solidFill>
                <a:latin typeface="Arial" charset="0"/>
                <a:cs typeface="Arial" charset="0"/>
              </a:rPr>
              <a:t>qu’il va </a:t>
            </a:r>
            <a:r>
              <a:rPr lang="fr-FR" altLang="fr-FR" sz="1400" b="1">
                <a:solidFill>
                  <a:srgbClr val="C00000"/>
                </a:solidFill>
                <a:latin typeface="Arial" charset="0"/>
                <a:cs typeface="Arial" charset="0"/>
              </a:rPr>
              <a:t>humilier</a:t>
            </a:r>
            <a:r>
              <a:rPr lang="fr-FR" altLang="fr-FR" sz="1400" b="1">
                <a:solidFill>
                  <a:schemeClr val="tx2"/>
                </a:solidFill>
                <a:latin typeface="Arial" charset="0"/>
                <a:cs typeface="Arial" charset="0"/>
              </a:rPr>
              <a:t> et </a:t>
            </a:r>
            <a:r>
              <a:rPr lang="fr-FR" altLang="fr-FR" sz="1400" b="1">
                <a:solidFill>
                  <a:srgbClr val="C00000"/>
                </a:solidFill>
                <a:latin typeface="Arial" charset="0"/>
                <a:cs typeface="Arial" charset="0"/>
              </a:rPr>
              <a:t>terroriser</a:t>
            </a:r>
            <a:r>
              <a:rPr lang="fr-FR" altLang="fr-FR" sz="1400" b="1">
                <a:solidFill>
                  <a:schemeClr val="tx2"/>
                </a:solidFill>
                <a:latin typeface="Arial" charset="0"/>
                <a:cs typeface="Arial" charset="0"/>
              </a:rPr>
              <a:t> afin d’affirmer son </a:t>
            </a:r>
            <a:r>
              <a:rPr lang="fr-FR" altLang="fr-FR" sz="1400" b="1">
                <a:solidFill>
                  <a:srgbClr val="C00000"/>
                </a:solidFill>
                <a:latin typeface="Arial" charset="0"/>
                <a:cs typeface="Arial" charset="0"/>
              </a:rPr>
              <a:t>désir de puissance </a:t>
            </a:r>
            <a:r>
              <a:rPr lang="fr-FR" altLang="fr-FR" sz="1400" b="1">
                <a:solidFill>
                  <a:schemeClr val="tx2"/>
                </a:solidFill>
                <a:latin typeface="Arial" charset="0"/>
                <a:cs typeface="Arial" charset="0"/>
              </a:rPr>
              <a:t>et d’assurance</a:t>
            </a:r>
          </a:p>
        </p:txBody>
      </p:sp>
      <p:sp>
        <p:nvSpPr>
          <p:cNvPr id="14342" name="Rectangle 9"/>
          <p:cNvSpPr>
            <a:spLocks noChangeArrowheads="1"/>
          </p:cNvSpPr>
          <p:nvPr/>
        </p:nvSpPr>
        <p:spPr bwMode="auto">
          <a:xfrm>
            <a:off x="403225" y="3719513"/>
            <a:ext cx="8056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pPr>
            <a:r>
              <a:rPr lang="fr-FR" altLang="fr-FR" sz="1400" b="1">
                <a:solidFill>
                  <a:srgbClr val="C00000"/>
                </a:solidFill>
                <a:latin typeface="Arial" charset="0"/>
                <a:cs typeface="Arial" charset="0"/>
              </a:rPr>
              <a:t>plus la situation dure</a:t>
            </a:r>
            <a:r>
              <a:rPr lang="fr-FR" altLang="fr-FR" sz="1400" b="1">
                <a:solidFill>
                  <a:schemeClr val="tx2"/>
                </a:solidFill>
                <a:latin typeface="Arial" charset="0"/>
                <a:cs typeface="Arial" charset="0"/>
              </a:rPr>
              <a:t>, plus il se considère dans son </a:t>
            </a:r>
            <a:r>
              <a:rPr lang="fr-FR" altLang="fr-FR" sz="1400" b="1">
                <a:solidFill>
                  <a:srgbClr val="C00000"/>
                </a:solidFill>
                <a:latin typeface="Arial" charset="0"/>
                <a:cs typeface="Arial" charset="0"/>
              </a:rPr>
              <a:t>bon droit </a:t>
            </a:r>
            <a:r>
              <a:rPr lang="fr-FR" altLang="fr-FR" sz="1400" b="1">
                <a:solidFill>
                  <a:schemeClr val="tx2"/>
                </a:solidFill>
                <a:latin typeface="Arial" charset="0"/>
                <a:cs typeface="Arial" charset="0"/>
              </a:rPr>
              <a:t>et devient </a:t>
            </a:r>
            <a:r>
              <a:rPr lang="fr-FR" altLang="fr-FR" sz="1400" b="1">
                <a:solidFill>
                  <a:srgbClr val="C00000"/>
                </a:solidFill>
                <a:latin typeface="Arial" charset="0"/>
                <a:cs typeface="Arial" charset="0"/>
              </a:rPr>
              <a:t>incapable d’éprouver de l’empathie</a:t>
            </a:r>
            <a:r>
              <a:rPr lang="fr-FR" altLang="fr-FR" sz="1400" b="1">
                <a:solidFill>
                  <a:schemeClr val="tx2"/>
                </a:solidFill>
                <a:latin typeface="Arial" charset="0"/>
                <a:cs typeface="Arial" charset="0"/>
              </a:rPr>
              <a:t> pour sa victime</a:t>
            </a:r>
          </a:p>
        </p:txBody>
      </p:sp>
      <p:sp>
        <p:nvSpPr>
          <p:cNvPr id="14343" name="Rectangle 10"/>
          <p:cNvSpPr>
            <a:spLocks noChangeArrowheads="1"/>
          </p:cNvSpPr>
          <p:nvPr/>
        </p:nvSpPr>
        <p:spPr bwMode="auto">
          <a:xfrm>
            <a:off x="395288" y="4797425"/>
            <a:ext cx="813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chemeClr val="tx2"/>
                </a:solidFill>
                <a:latin typeface="Arial" charset="0"/>
                <a:cs typeface="Arial" charset="0"/>
              </a:rPr>
              <a:t>le </a:t>
            </a:r>
            <a:r>
              <a:rPr lang="fr-FR" altLang="fr-FR" sz="1400" b="1">
                <a:solidFill>
                  <a:srgbClr val="C00000"/>
                </a:solidFill>
                <a:latin typeface="Arial" charset="0"/>
                <a:cs typeface="Arial" charset="0"/>
              </a:rPr>
              <a:t>silence des spectateurs valide </a:t>
            </a:r>
            <a:r>
              <a:rPr lang="fr-FR" altLang="fr-FR" sz="1400" b="1">
                <a:solidFill>
                  <a:schemeClr val="tx2"/>
                </a:solidFill>
                <a:latin typeface="Arial" charset="0"/>
                <a:cs typeface="Arial" charset="0"/>
              </a:rPr>
              <a:t>ce sentiment de légitimité</a:t>
            </a:r>
          </a:p>
        </p:txBody>
      </p:sp>
      <p:sp>
        <p:nvSpPr>
          <p:cNvPr id="14344" name="AutoShape 19">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4345" name="AutoShape 20">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14346" name="AutoShape 22">
            <a:hlinkClick r:id="rId2" action="ppaction://hlinksldjump" tooltip="acteurs du 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2" name="Connecteur droit 1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413000" y="2781300"/>
            <a:ext cx="6623050" cy="1816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  </a:t>
            </a:r>
            <a:r>
              <a:rPr lang="fr-FR" altLang="fr-FR" sz="1400" b="1">
                <a:solidFill>
                  <a:srgbClr val="C00000"/>
                </a:solidFill>
                <a:latin typeface="Arial" charset="0"/>
                <a:cs typeface="Arial" charset="0"/>
              </a:rPr>
              <a:t>peur</a:t>
            </a:r>
            <a:r>
              <a:rPr lang="fr-FR" altLang="fr-FR" sz="1400" b="1">
                <a:solidFill>
                  <a:schemeClr val="tx2"/>
                </a:solidFill>
                <a:latin typeface="Arial" charset="0"/>
                <a:cs typeface="Arial" charset="0"/>
              </a:rPr>
              <a:t> des représailles</a:t>
            </a:r>
          </a:p>
          <a:p>
            <a:pPr eaLnBrk="1" hangingPunct="1">
              <a:spcBef>
                <a:spcPct val="0"/>
              </a:spcBef>
              <a:buFontTx/>
              <a:buNone/>
            </a:pPr>
            <a:endParaRPr lang="fr-FR" altLang="fr-FR" sz="1400" b="1">
              <a:solidFill>
                <a:schemeClr val="tx2"/>
              </a:solidFill>
              <a:latin typeface="Arial" charset="0"/>
              <a:cs typeface="Arial" charset="0"/>
            </a:endParaRPr>
          </a:p>
          <a:p>
            <a:pPr eaLnBrk="1" hangingPunct="1">
              <a:spcBef>
                <a:spcPct val="0"/>
              </a:spcBef>
              <a:buFont typeface="Wingdings" pitchFamily="2" charset="2"/>
              <a:buChar char="q"/>
            </a:pPr>
            <a:r>
              <a:rPr lang="fr-FR" altLang="fr-FR" sz="1400" b="1">
                <a:solidFill>
                  <a:schemeClr val="tx2"/>
                </a:solidFill>
                <a:latin typeface="Arial" charset="0"/>
                <a:cs typeface="Arial" charset="0"/>
              </a:rPr>
              <a:t>  </a:t>
            </a:r>
            <a:r>
              <a:rPr lang="fr-FR" altLang="fr-FR" sz="1400" b="1">
                <a:solidFill>
                  <a:srgbClr val="C00000"/>
                </a:solidFill>
                <a:latin typeface="Arial" charset="0"/>
                <a:cs typeface="Arial" charset="0"/>
              </a:rPr>
              <a:t>honte </a:t>
            </a:r>
            <a:r>
              <a:rPr lang="fr-FR" altLang="fr-FR" sz="1400" b="1">
                <a:solidFill>
                  <a:schemeClr val="tx2"/>
                </a:solidFill>
                <a:latin typeface="Arial" charset="0"/>
                <a:cs typeface="Arial" charset="0"/>
              </a:rPr>
              <a:t>d’évoquer ses mésaventures</a:t>
            </a:r>
          </a:p>
          <a:p>
            <a:pPr eaLnBrk="1" hangingPunct="1">
              <a:spcBef>
                <a:spcPct val="0"/>
              </a:spcBef>
              <a:buFontTx/>
              <a:buNone/>
            </a:pPr>
            <a:endParaRPr lang="fr-FR" altLang="fr-FR" sz="1400" b="1">
              <a:solidFill>
                <a:schemeClr val="tx2"/>
              </a:solidFill>
              <a:latin typeface="Arial" charset="0"/>
              <a:cs typeface="Arial" charset="0"/>
            </a:endParaRPr>
          </a:p>
          <a:p>
            <a:pPr eaLnBrk="1" hangingPunct="1">
              <a:spcBef>
                <a:spcPct val="0"/>
              </a:spcBef>
              <a:buFont typeface="Wingdings" pitchFamily="2" charset="2"/>
              <a:buChar char="q"/>
            </a:pPr>
            <a:r>
              <a:rPr lang="fr-FR" altLang="fr-FR" sz="1400" b="1">
                <a:solidFill>
                  <a:schemeClr val="tx2"/>
                </a:solidFill>
                <a:latin typeface="Arial" charset="0"/>
                <a:cs typeface="Arial" charset="0"/>
              </a:rPr>
              <a:t>  </a:t>
            </a:r>
            <a:r>
              <a:rPr lang="fr-FR" altLang="fr-FR" sz="1400" b="1">
                <a:solidFill>
                  <a:srgbClr val="C00000"/>
                </a:solidFill>
                <a:latin typeface="Arial" charset="0"/>
                <a:cs typeface="Arial" charset="0"/>
              </a:rPr>
              <a:t>crainte </a:t>
            </a:r>
            <a:r>
              <a:rPr lang="fr-FR" altLang="fr-FR" sz="1400" b="1">
                <a:solidFill>
                  <a:schemeClr val="tx2"/>
                </a:solidFill>
                <a:latin typeface="Arial" charset="0"/>
                <a:cs typeface="Arial" charset="0"/>
              </a:rPr>
              <a:t>de ne </a:t>
            </a:r>
            <a:r>
              <a:rPr lang="fr-FR" altLang="fr-FR" sz="1400" b="1">
                <a:solidFill>
                  <a:srgbClr val="C00000"/>
                </a:solidFill>
                <a:latin typeface="Arial" charset="0"/>
                <a:cs typeface="Arial" charset="0"/>
              </a:rPr>
              <a:t>pas être cru </a:t>
            </a:r>
            <a:r>
              <a:rPr lang="fr-FR" altLang="fr-FR" sz="1400" b="1">
                <a:solidFill>
                  <a:schemeClr val="tx2"/>
                </a:solidFill>
                <a:latin typeface="Arial" charset="0"/>
                <a:cs typeface="Arial" charset="0"/>
              </a:rPr>
              <a:t>ou </a:t>
            </a:r>
            <a:r>
              <a:rPr lang="fr-FR" altLang="fr-FR" sz="1400" b="1">
                <a:solidFill>
                  <a:srgbClr val="C00000"/>
                </a:solidFill>
                <a:latin typeface="Arial" charset="0"/>
                <a:cs typeface="Arial" charset="0"/>
              </a:rPr>
              <a:t>soutenu</a:t>
            </a:r>
          </a:p>
          <a:p>
            <a:pPr eaLnBrk="1" hangingPunct="1">
              <a:spcBef>
                <a:spcPct val="0"/>
              </a:spcBef>
              <a:buFontTx/>
              <a:buNone/>
            </a:pPr>
            <a:endParaRPr lang="fr-FR" altLang="fr-FR" sz="1400" b="1">
              <a:solidFill>
                <a:schemeClr val="tx2"/>
              </a:solidFill>
              <a:latin typeface="Arial" charset="0"/>
              <a:cs typeface="Arial" charset="0"/>
            </a:endParaRPr>
          </a:p>
          <a:p>
            <a:pPr eaLnBrk="1" hangingPunct="1">
              <a:spcBef>
                <a:spcPct val="0"/>
              </a:spcBef>
              <a:buFont typeface="Wingdings" pitchFamily="2" charset="2"/>
              <a:buChar char="q"/>
            </a:pPr>
            <a:r>
              <a:rPr lang="fr-FR" altLang="fr-FR" sz="1400" b="1">
                <a:solidFill>
                  <a:schemeClr val="tx2"/>
                </a:solidFill>
                <a:latin typeface="Arial" charset="0"/>
                <a:cs typeface="Arial" charset="0"/>
              </a:rPr>
              <a:t>  </a:t>
            </a:r>
            <a:r>
              <a:rPr lang="fr-FR" altLang="fr-FR" sz="1400" b="1">
                <a:solidFill>
                  <a:srgbClr val="C00000"/>
                </a:solidFill>
                <a:latin typeface="Arial" charset="0"/>
                <a:cs typeface="Arial" charset="0"/>
              </a:rPr>
              <a:t>volonté de se débrouiller seul(e</a:t>
            </a:r>
            <a:r>
              <a:rPr lang="fr-FR" altLang="fr-FR" sz="1400" b="1">
                <a:solidFill>
                  <a:schemeClr val="tx2"/>
                </a:solidFill>
                <a:latin typeface="Arial" charset="0"/>
                <a:cs typeface="Arial" charset="0"/>
              </a:rPr>
              <a:t>), de ne pas passer pour </a:t>
            </a:r>
            <a:r>
              <a:rPr lang="fr-FR" altLang="fr-FR" sz="1400" b="1">
                <a:solidFill>
                  <a:srgbClr val="C00000"/>
                </a:solidFill>
                <a:latin typeface="Arial" charset="0"/>
                <a:cs typeface="Arial" charset="0"/>
              </a:rPr>
              <a:t>«un(e) gamin(e)» ou «une balance»</a:t>
            </a:r>
          </a:p>
        </p:txBody>
      </p:sp>
      <p:sp>
        <p:nvSpPr>
          <p:cNvPr id="15363" name="Text Box 3"/>
          <p:cNvSpPr txBox="1">
            <a:spLocks noChangeArrowheads="1"/>
          </p:cNvSpPr>
          <p:nvPr/>
        </p:nvSpPr>
        <p:spPr bwMode="auto">
          <a:xfrm>
            <a:off x="0" y="-26988"/>
            <a:ext cx="91440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Les acteurs du harcèlement : la victime</a:t>
            </a:r>
          </a:p>
        </p:txBody>
      </p:sp>
      <p:sp>
        <p:nvSpPr>
          <p:cNvPr id="15364" name="Rectangle 5"/>
          <p:cNvSpPr>
            <a:spLocks noChangeArrowheads="1"/>
          </p:cNvSpPr>
          <p:nvPr/>
        </p:nvSpPr>
        <p:spPr bwMode="auto">
          <a:xfrm>
            <a:off x="611188" y="1268413"/>
            <a:ext cx="8424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chemeClr val="tx2"/>
                </a:solidFill>
                <a:latin typeface="Arial" charset="0"/>
                <a:cs typeface="Arial" charset="0"/>
              </a:rPr>
              <a:t>souvent </a:t>
            </a:r>
            <a:r>
              <a:rPr lang="fr-FR" altLang="fr-FR" sz="1400" b="1">
                <a:solidFill>
                  <a:srgbClr val="C00000"/>
                </a:solidFill>
                <a:latin typeface="Arial" charset="0"/>
                <a:cs typeface="Arial" charset="0"/>
              </a:rPr>
              <a:t>incapable de se défendre </a:t>
            </a:r>
            <a:r>
              <a:rPr lang="fr-FR" altLang="fr-FR" sz="1400" b="1">
                <a:solidFill>
                  <a:schemeClr val="tx2"/>
                </a:solidFill>
                <a:latin typeface="Arial" charset="0"/>
                <a:cs typeface="Arial" charset="0"/>
              </a:rPr>
              <a:t>face à un agresseur plus puissant, en force ou en nombre.</a:t>
            </a:r>
          </a:p>
        </p:txBody>
      </p:sp>
      <p:sp>
        <p:nvSpPr>
          <p:cNvPr id="15365" name="Rectangle 6"/>
          <p:cNvSpPr>
            <a:spLocks noChangeArrowheads="1"/>
          </p:cNvSpPr>
          <p:nvPr/>
        </p:nvSpPr>
        <p:spPr bwMode="auto">
          <a:xfrm>
            <a:off x="611188" y="2133600"/>
            <a:ext cx="8112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rgbClr val="C00000"/>
                </a:solidFill>
                <a:latin typeface="Arial" charset="0"/>
                <a:cs typeface="Arial" charset="0"/>
              </a:rPr>
              <a:t>ne proteste ou ne dénonce </a:t>
            </a:r>
            <a:r>
              <a:rPr lang="fr-FR" altLang="fr-FR" sz="1400" b="1">
                <a:solidFill>
                  <a:schemeClr val="tx2"/>
                </a:solidFill>
                <a:latin typeface="Arial" charset="0"/>
                <a:cs typeface="Arial" charset="0"/>
              </a:rPr>
              <a:t>son bourreau que rarement par</a:t>
            </a:r>
          </a:p>
        </p:txBody>
      </p:sp>
      <p:sp>
        <p:nvSpPr>
          <p:cNvPr id="15366" name="Rectangle 7"/>
          <p:cNvSpPr>
            <a:spLocks noChangeArrowheads="1"/>
          </p:cNvSpPr>
          <p:nvPr/>
        </p:nvSpPr>
        <p:spPr bwMode="auto">
          <a:xfrm>
            <a:off x="34925" y="5524500"/>
            <a:ext cx="9145588" cy="304800"/>
          </a:xfrm>
          <a:prstGeom prst="rect">
            <a:avLst/>
          </a:prstGeom>
          <a:solidFill>
            <a:schemeClr val="accent5">
              <a:lumMod val="40000"/>
              <a:lumOff val="60000"/>
            </a:schemeClr>
          </a:solid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FR" altLang="fr-FR" sz="1400" b="1" dirty="0" smtClean="0">
                <a:solidFill>
                  <a:srgbClr val="C00000"/>
                </a:solidFill>
                <a:latin typeface="Arial" charset="0"/>
                <a:cs typeface="Arial" charset="0"/>
              </a:rPr>
              <a:t>Ce silence laisse la voie libre aux pratiques des agresseurs qui restent impunis</a:t>
            </a:r>
          </a:p>
        </p:txBody>
      </p:sp>
      <p:pic>
        <p:nvPicPr>
          <p:cNvPr id="15367" name="Picture 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3233738"/>
            <a:ext cx="190817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AutoShape 14">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5369" name="AutoShape 15">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15370" name="AutoShape 17">
            <a:hlinkClick r:id="rId3" action="ppaction://hlinksldjump" tooltip="acteurs du harcèlement"/>
          </p:cNvPr>
          <p:cNvSpPr>
            <a:spLocks noChangeAspect="1" noChangeArrowheads="1"/>
          </p:cNvSpPr>
          <p:nvPr/>
        </p:nvSpPr>
        <p:spPr bwMode="auto">
          <a:xfrm>
            <a:off x="4500563" y="6634163"/>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5371" name="Text Box 17"/>
          <p:cNvSpPr txBox="1">
            <a:spLocks noChangeArrowheads="1"/>
          </p:cNvSpPr>
          <p:nvPr/>
        </p:nvSpPr>
        <p:spPr bwMode="auto">
          <a:xfrm>
            <a:off x="6372225" y="6446663"/>
            <a:ext cx="779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chemeClr val="tx2"/>
                </a:solidFill>
                <a:latin typeface="Verdana" pitchFamily="34" charset="0"/>
              </a:rPr>
              <a:t>&gt;&gt;&gt;</a:t>
            </a:r>
          </a:p>
        </p:txBody>
      </p:sp>
      <p:cxnSp>
        <p:nvCxnSpPr>
          <p:cNvPr id="13" name="Connecteur droit 12"/>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4" name="ZoneTexte 2"/>
          <p:cNvSpPr txBox="1"/>
          <p:nvPr/>
        </p:nvSpPr>
        <p:spPr>
          <a:xfrm>
            <a:off x="7020272" y="6453336"/>
            <a:ext cx="1444306" cy="307777"/>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fr-FR" sz="1400" dirty="0" smtClean="0">
                <a:solidFill>
                  <a:schemeClr val="tx2"/>
                </a:solidFill>
              </a:rPr>
              <a:t>page suivante</a:t>
            </a:r>
            <a:endParaRPr lang="fr-FR" sz="1400"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11188" y="4581525"/>
            <a:ext cx="806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rgbClr val="C00000"/>
                </a:solidFill>
                <a:latin typeface="Arial" charset="0"/>
                <a:cs typeface="Arial" charset="0"/>
              </a:rPr>
              <a:t>états dépressifs graves</a:t>
            </a:r>
            <a:r>
              <a:rPr lang="fr-FR" altLang="fr-FR" sz="1400" b="1">
                <a:solidFill>
                  <a:schemeClr val="tx2"/>
                </a:solidFill>
                <a:latin typeface="Arial" charset="0"/>
                <a:cs typeface="Arial" charset="0"/>
              </a:rPr>
              <a:t>, pouvant aller jusqu’au développement de </a:t>
            </a:r>
            <a:r>
              <a:rPr lang="fr-FR" altLang="fr-FR" sz="1400" b="1">
                <a:solidFill>
                  <a:srgbClr val="C00000"/>
                </a:solidFill>
                <a:latin typeface="Arial" charset="0"/>
                <a:cs typeface="Arial" charset="0"/>
              </a:rPr>
              <a:t>troubles du comportement </a:t>
            </a:r>
            <a:r>
              <a:rPr lang="fr-FR" altLang="fr-FR" sz="1400" b="1">
                <a:solidFill>
                  <a:schemeClr val="tx2"/>
                </a:solidFill>
                <a:latin typeface="Arial" charset="0"/>
                <a:cs typeface="Arial" charset="0"/>
              </a:rPr>
              <a:t>et des </a:t>
            </a:r>
            <a:r>
              <a:rPr lang="fr-FR" altLang="fr-FR" sz="1400" b="1">
                <a:solidFill>
                  <a:srgbClr val="C00000"/>
                </a:solidFill>
                <a:latin typeface="Arial" charset="0"/>
                <a:cs typeface="Arial" charset="0"/>
              </a:rPr>
              <a:t>symptômes suicidaires</a:t>
            </a:r>
          </a:p>
        </p:txBody>
      </p:sp>
      <p:sp>
        <p:nvSpPr>
          <p:cNvPr id="16387" name="Text Box 3"/>
          <p:cNvSpPr txBox="1">
            <a:spLocks noChangeArrowheads="1"/>
          </p:cNvSpPr>
          <p:nvPr/>
        </p:nvSpPr>
        <p:spPr bwMode="auto">
          <a:xfrm>
            <a:off x="-36513" y="-26988"/>
            <a:ext cx="9217026"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Les acteurs du harcèlement : la victime</a:t>
            </a:r>
          </a:p>
        </p:txBody>
      </p:sp>
      <p:sp>
        <p:nvSpPr>
          <p:cNvPr id="16388" name="Rectangle 5"/>
          <p:cNvSpPr>
            <a:spLocks noChangeArrowheads="1"/>
          </p:cNvSpPr>
          <p:nvPr/>
        </p:nvSpPr>
        <p:spPr bwMode="auto">
          <a:xfrm>
            <a:off x="179388" y="1376363"/>
            <a:ext cx="5270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Le silence a un impact sur l’état psychologique de la victime</a:t>
            </a:r>
          </a:p>
        </p:txBody>
      </p:sp>
      <p:sp>
        <p:nvSpPr>
          <p:cNvPr id="16389" name="Rectangle 6"/>
          <p:cNvSpPr>
            <a:spLocks noChangeArrowheads="1"/>
          </p:cNvSpPr>
          <p:nvPr/>
        </p:nvSpPr>
        <p:spPr bwMode="auto">
          <a:xfrm>
            <a:off x="539750" y="2571750"/>
            <a:ext cx="813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sentiment de </a:t>
            </a:r>
            <a:r>
              <a:rPr lang="fr-FR" altLang="fr-FR" sz="1400" b="1">
                <a:solidFill>
                  <a:srgbClr val="C00000"/>
                </a:solidFill>
                <a:latin typeface="Arial" charset="0"/>
                <a:cs typeface="Arial" charset="0"/>
              </a:rPr>
              <a:t>honte</a:t>
            </a:r>
            <a:r>
              <a:rPr lang="fr-FR" altLang="fr-FR" sz="1400" b="1">
                <a:solidFill>
                  <a:schemeClr val="tx2"/>
                </a:solidFill>
                <a:latin typeface="Arial" charset="0"/>
                <a:cs typeface="Arial" charset="0"/>
              </a:rPr>
              <a:t>, de </a:t>
            </a:r>
            <a:r>
              <a:rPr lang="fr-FR" altLang="fr-FR" sz="1400" b="1">
                <a:solidFill>
                  <a:srgbClr val="C00000"/>
                </a:solidFill>
                <a:latin typeface="Arial" charset="0"/>
                <a:cs typeface="Arial" charset="0"/>
              </a:rPr>
              <a:t>perte d’estime </a:t>
            </a:r>
            <a:r>
              <a:rPr lang="fr-FR" altLang="fr-FR" sz="1400" b="1">
                <a:solidFill>
                  <a:schemeClr val="tx2"/>
                </a:solidFill>
                <a:latin typeface="Arial" charset="0"/>
                <a:cs typeface="Arial" charset="0"/>
              </a:rPr>
              <a:t>de soi, puis de </a:t>
            </a:r>
            <a:r>
              <a:rPr lang="fr-FR" altLang="fr-FR" sz="1400" b="1">
                <a:solidFill>
                  <a:srgbClr val="C00000"/>
                </a:solidFill>
                <a:latin typeface="Arial" charset="0"/>
                <a:cs typeface="Arial" charset="0"/>
              </a:rPr>
              <a:t>culpabilité</a:t>
            </a:r>
            <a:r>
              <a:rPr lang="fr-FR" altLang="fr-FR" sz="1400" b="1">
                <a:solidFill>
                  <a:schemeClr val="tx2"/>
                </a:solidFill>
                <a:latin typeface="Arial" charset="0"/>
                <a:cs typeface="Arial" charset="0"/>
              </a:rPr>
              <a:t> en se sentant </a:t>
            </a:r>
            <a:r>
              <a:rPr lang="fr-FR" altLang="fr-FR" sz="1400" b="1">
                <a:solidFill>
                  <a:srgbClr val="C00000"/>
                </a:solidFill>
                <a:latin typeface="Arial" charset="0"/>
                <a:cs typeface="Arial" charset="0"/>
              </a:rPr>
              <a:t>responsable des mauvais traitements </a:t>
            </a:r>
            <a:r>
              <a:rPr lang="fr-FR" altLang="fr-FR" sz="1400" b="1">
                <a:solidFill>
                  <a:schemeClr val="tx2"/>
                </a:solidFill>
                <a:latin typeface="Arial" charset="0"/>
                <a:cs typeface="Arial" charset="0"/>
              </a:rPr>
              <a:t>subis</a:t>
            </a:r>
          </a:p>
        </p:txBody>
      </p:sp>
      <p:sp>
        <p:nvSpPr>
          <p:cNvPr id="16390" name="Rectangle 7"/>
          <p:cNvSpPr>
            <a:spLocks noChangeArrowheads="1"/>
          </p:cNvSpPr>
          <p:nvPr/>
        </p:nvSpPr>
        <p:spPr bwMode="auto">
          <a:xfrm>
            <a:off x="539750" y="3644900"/>
            <a:ext cx="80645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sentiment d’</a:t>
            </a:r>
            <a:r>
              <a:rPr lang="fr-FR" altLang="fr-FR" sz="1400" b="1">
                <a:solidFill>
                  <a:srgbClr val="C00000"/>
                </a:solidFill>
                <a:latin typeface="Arial" charset="0"/>
                <a:cs typeface="Arial" charset="0"/>
              </a:rPr>
              <a:t>insécurité permanent</a:t>
            </a:r>
            <a:r>
              <a:rPr lang="fr-FR" altLang="fr-FR" sz="1400" b="1">
                <a:solidFill>
                  <a:schemeClr val="tx2"/>
                </a:solidFill>
                <a:latin typeface="Arial" charset="0"/>
                <a:cs typeface="Arial" charset="0"/>
              </a:rPr>
              <a:t>, aggravé par la régularité des intimidations</a:t>
            </a:r>
          </a:p>
        </p:txBody>
      </p:sp>
      <p:pic>
        <p:nvPicPr>
          <p:cNvPr id="16391"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5373688"/>
            <a:ext cx="19081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AutoShape 15">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6393" name="AutoShape 16">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16394" name="AutoShape 18">
            <a:hlinkClick r:id="rId3" action="ppaction://hlinksldjump" tooltip="acteurs du 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2" name="Connecteur droit 1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71550" y="5084763"/>
            <a:ext cx="73453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a:t>
            </a:r>
            <a:r>
              <a:rPr lang="fr-FR" altLang="fr-FR" sz="1400" b="1">
                <a:solidFill>
                  <a:srgbClr val="C00000"/>
                </a:solidFill>
                <a:latin typeface="Arial" charset="0"/>
                <a:cs typeface="Arial" charset="0"/>
              </a:rPr>
              <a:t>encourage</a:t>
            </a:r>
            <a:r>
              <a:rPr lang="fr-FR" altLang="fr-FR" sz="1400" b="1">
                <a:solidFill>
                  <a:schemeClr val="tx2"/>
                </a:solidFill>
                <a:latin typeface="Arial" charset="0"/>
                <a:cs typeface="Arial" charset="0"/>
              </a:rPr>
              <a:t> les situations de harcèlement ou y </a:t>
            </a:r>
            <a:r>
              <a:rPr lang="fr-FR" altLang="fr-FR" sz="1400" b="1">
                <a:solidFill>
                  <a:srgbClr val="C00000"/>
                </a:solidFill>
                <a:latin typeface="Arial" charset="0"/>
                <a:cs typeface="Arial" charset="0"/>
              </a:rPr>
              <a:t>participe</a:t>
            </a:r>
          </a:p>
          <a:p>
            <a:pPr algn="just" eaLnBrk="1" hangingPunct="1">
              <a:spcBef>
                <a:spcPct val="0"/>
              </a:spcBef>
              <a:buFontTx/>
              <a:buNone/>
            </a:pPr>
            <a:endParaRPr lang="fr-FR" altLang="fr-FR" sz="1400" b="1">
              <a:solidFill>
                <a:schemeClr val="tx2"/>
              </a:solidFill>
              <a:latin typeface="Arial" charset="0"/>
              <a:cs typeface="Arial" charset="0"/>
            </a:endParaRPr>
          </a:p>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a:t>
            </a:r>
            <a:r>
              <a:rPr lang="fr-FR" altLang="fr-FR" sz="1400" b="1">
                <a:solidFill>
                  <a:srgbClr val="C00000"/>
                </a:solidFill>
                <a:latin typeface="Arial" charset="0"/>
                <a:cs typeface="Arial" charset="0"/>
              </a:rPr>
              <a:t>colporte </a:t>
            </a:r>
            <a:r>
              <a:rPr lang="fr-FR" altLang="fr-FR" sz="1400" b="1">
                <a:solidFill>
                  <a:schemeClr val="tx2"/>
                </a:solidFill>
                <a:latin typeface="Arial" charset="0"/>
                <a:cs typeface="Arial" charset="0"/>
              </a:rPr>
              <a:t>des rumeurs</a:t>
            </a:r>
          </a:p>
          <a:p>
            <a:pPr algn="just" eaLnBrk="1" hangingPunct="1">
              <a:spcBef>
                <a:spcPct val="0"/>
              </a:spcBef>
              <a:buFontTx/>
              <a:buNone/>
            </a:pPr>
            <a:endParaRPr lang="fr-FR" altLang="fr-FR" sz="1400" b="1">
              <a:solidFill>
                <a:schemeClr val="tx2"/>
              </a:solidFill>
              <a:latin typeface="Arial" charset="0"/>
              <a:cs typeface="Arial" charset="0"/>
            </a:endParaRPr>
          </a:p>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a:t>
            </a:r>
            <a:r>
              <a:rPr lang="fr-FR" altLang="fr-FR" sz="1400" b="1">
                <a:solidFill>
                  <a:srgbClr val="C00000"/>
                </a:solidFill>
                <a:latin typeface="Arial" charset="0"/>
                <a:cs typeface="Arial" charset="0"/>
              </a:rPr>
              <a:t>s’associe </a:t>
            </a:r>
            <a:r>
              <a:rPr lang="fr-FR" altLang="fr-FR" sz="1400" b="1">
                <a:solidFill>
                  <a:schemeClr val="tx2"/>
                </a:solidFill>
                <a:latin typeface="Arial" charset="0"/>
                <a:cs typeface="Arial" charset="0"/>
              </a:rPr>
              <a:t>aux moqueries ou à des actes de violence</a:t>
            </a:r>
          </a:p>
        </p:txBody>
      </p:sp>
      <p:sp>
        <p:nvSpPr>
          <p:cNvPr id="17411" name="Text Box 3"/>
          <p:cNvSpPr txBox="1">
            <a:spLocks noChangeArrowheads="1"/>
          </p:cNvSpPr>
          <p:nvPr/>
        </p:nvSpPr>
        <p:spPr bwMode="auto">
          <a:xfrm>
            <a:off x="-36513" y="-26988"/>
            <a:ext cx="9180513"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Les acteurs du harcèlement : les spectateurs</a:t>
            </a:r>
          </a:p>
        </p:txBody>
      </p:sp>
      <p:sp>
        <p:nvSpPr>
          <p:cNvPr id="17412" name="Rectangle 5"/>
          <p:cNvSpPr>
            <a:spLocks noChangeArrowheads="1"/>
          </p:cNvSpPr>
          <p:nvPr/>
        </p:nvSpPr>
        <p:spPr bwMode="auto">
          <a:xfrm>
            <a:off x="468313" y="973138"/>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b="1">
                <a:solidFill>
                  <a:srgbClr val="C00000"/>
                </a:solidFill>
                <a:latin typeface="Arial" charset="0"/>
                <a:cs typeface="Arial" charset="0"/>
              </a:rPr>
              <a:t>le harcèlement se maintient parce que soutenu et encouragé par les spectateurs ou cautionné par leur silence</a:t>
            </a:r>
          </a:p>
        </p:txBody>
      </p:sp>
      <p:sp>
        <p:nvSpPr>
          <p:cNvPr id="17413" name="Rectangle 6"/>
          <p:cNvSpPr>
            <a:spLocks noChangeArrowheads="1"/>
          </p:cNvSpPr>
          <p:nvPr/>
        </p:nvSpPr>
        <p:spPr bwMode="auto">
          <a:xfrm>
            <a:off x="228600" y="2133600"/>
            <a:ext cx="211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i="1">
                <a:solidFill>
                  <a:schemeClr val="tx2"/>
                </a:solidFill>
                <a:latin typeface="Arial" charset="0"/>
                <a:cs typeface="Arial" charset="0"/>
              </a:rPr>
              <a:t>2 types de spectateurs</a:t>
            </a:r>
          </a:p>
        </p:txBody>
      </p:sp>
      <p:sp>
        <p:nvSpPr>
          <p:cNvPr id="17414" name="Rectangle 7"/>
          <p:cNvSpPr>
            <a:spLocks noChangeArrowheads="1"/>
          </p:cNvSpPr>
          <p:nvPr/>
        </p:nvSpPr>
        <p:spPr bwMode="auto">
          <a:xfrm>
            <a:off x="323850" y="2636838"/>
            <a:ext cx="2141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rgbClr val="C00000"/>
                </a:solidFill>
                <a:latin typeface="Arial" charset="0"/>
                <a:cs typeface="Arial" charset="0"/>
              </a:rPr>
              <a:t>le spectateur passif</a:t>
            </a:r>
          </a:p>
        </p:txBody>
      </p:sp>
      <p:sp>
        <p:nvSpPr>
          <p:cNvPr id="17415" name="Rectangle 8"/>
          <p:cNvSpPr>
            <a:spLocks noChangeArrowheads="1"/>
          </p:cNvSpPr>
          <p:nvPr/>
        </p:nvSpPr>
        <p:spPr bwMode="auto">
          <a:xfrm>
            <a:off x="958850" y="3068638"/>
            <a:ext cx="8185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  </a:t>
            </a:r>
            <a:r>
              <a:rPr lang="fr-FR" altLang="fr-FR" sz="1400" b="1">
                <a:solidFill>
                  <a:srgbClr val="C00000"/>
                </a:solidFill>
                <a:latin typeface="Arial" charset="0"/>
                <a:cs typeface="Arial" charset="0"/>
              </a:rPr>
              <a:t>ne participe pas </a:t>
            </a:r>
            <a:r>
              <a:rPr lang="fr-FR" altLang="fr-FR" sz="1400" b="1">
                <a:solidFill>
                  <a:schemeClr val="tx2"/>
                </a:solidFill>
                <a:latin typeface="Arial" charset="0"/>
                <a:cs typeface="Arial" charset="0"/>
              </a:rPr>
              <a:t>directement aux violences</a:t>
            </a:r>
          </a:p>
          <a:p>
            <a:pPr eaLnBrk="1" hangingPunct="1">
              <a:spcBef>
                <a:spcPct val="0"/>
              </a:spcBef>
              <a:buFont typeface="Wingdings" pitchFamily="2" charset="2"/>
              <a:buChar char="q"/>
            </a:pPr>
            <a:endParaRPr lang="fr-FR" altLang="fr-FR" sz="1400" b="1">
              <a:solidFill>
                <a:schemeClr val="tx2"/>
              </a:solidFill>
              <a:latin typeface="Arial" charset="0"/>
              <a:cs typeface="Arial" charset="0"/>
            </a:endParaRPr>
          </a:p>
          <a:p>
            <a:pPr eaLnBrk="1" hangingPunct="1">
              <a:spcBef>
                <a:spcPct val="0"/>
              </a:spcBef>
              <a:buFontTx/>
              <a:buNone/>
            </a:pPr>
            <a:endParaRPr lang="fr-FR" altLang="fr-FR" sz="1400" b="1">
              <a:solidFill>
                <a:schemeClr val="tx2"/>
              </a:solidFill>
              <a:latin typeface="Arial" charset="0"/>
              <a:cs typeface="Arial" charset="0"/>
            </a:endParaRPr>
          </a:p>
          <a:p>
            <a:pPr eaLnBrk="1" hangingPunct="1">
              <a:spcBef>
                <a:spcPct val="0"/>
              </a:spcBef>
              <a:buFont typeface="Wingdings" pitchFamily="2" charset="2"/>
              <a:buChar char="q"/>
            </a:pPr>
            <a:r>
              <a:rPr lang="fr-FR" altLang="fr-FR" sz="1400" b="1">
                <a:solidFill>
                  <a:srgbClr val="C00000"/>
                </a:solidFill>
                <a:latin typeface="Arial" charset="0"/>
                <a:cs typeface="Arial" charset="0"/>
              </a:rPr>
              <a:t>  ne s’y oppose pas </a:t>
            </a:r>
            <a:r>
              <a:rPr lang="fr-FR" altLang="fr-FR" sz="1400" b="1">
                <a:solidFill>
                  <a:schemeClr val="tx2"/>
                </a:solidFill>
                <a:latin typeface="Arial" charset="0"/>
                <a:cs typeface="Arial" charset="0"/>
              </a:rPr>
              <a:t>ou fait </a:t>
            </a:r>
            <a:r>
              <a:rPr lang="fr-FR" altLang="fr-FR" sz="1400" b="1">
                <a:solidFill>
                  <a:srgbClr val="C00000"/>
                </a:solidFill>
                <a:latin typeface="Arial" charset="0"/>
                <a:cs typeface="Arial" charset="0"/>
              </a:rPr>
              <a:t>semblant de les ignorer</a:t>
            </a:r>
          </a:p>
          <a:p>
            <a:pPr eaLnBrk="1" hangingPunct="1">
              <a:spcBef>
                <a:spcPct val="0"/>
              </a:spcBef>
              <a:buFontTx/>
              <a:buNone/>
            </a:pPr>
            <a:endParaRPr lang="fr-FR" altLang="fr-FR" sz="1400" b="1">
              <a:solidFill>
                <a:schemeClr val="tx2"/>
              </a:solidFill>
              <a:latin typeface="Arial" charset="0"/>
              <a:cs typeface="Arial" charset="0"/>
            </a:endParaRPr>
          </a:p>
          <a:p>
            <a:pPr algn="r" eaLnBrk="1" hangingPunct="1">
              <a:spcBef>
                <a:spcPct val="0"/>
              </a:spcBef>
              <a:buFontTx/>
              <a:buNone/>
            </a:pPr>
            <a:r>
              <a:rPr lang="fr-FR" altLang="fr-FR" sz="1400" b="1" i="1">
                <a:solidFill>
                  <a:schemeClr val="tx2"/>
                </a:solidFill>
                <a:latin typeface="Arial" charset="0"/>
                <a:cs typeface="Arial" charset="0"/>
              </a:rPr>
              <a:t>par </a:t>
            </a:r>
            <a:r>
              <a:rPr lang="fr-FR" altLang="fr-FR" sz="1400" b="1" i="1">
                <a:solidFill>
                  <a:srgbClr val="C00000"/>
                </a:solidFill>
                <a:latin typeface="Arial" charset="0"/>
                <a:cs typeface="Arial" charset="0"/>
              </a:rPr>
              <a:t>manque d’empathie</a:t>
            </a:r>
            <a:r>
              <a:rPr lang="fr-FR" altLang="fr-FR" sz="1400" b="1" i="1">
                <a:solidFill>
                  <a:schemeClr val="tx2"/>
                </a:solidFill>
                <a:latin typeface="Arial" charset="0"/>
                <a:cs typeface="Arial" charset="0"/>
              </a:rPr>
              <a:t>, par </a:t>
            </a:r>
            <a:r>
              <a:rPr lang="fr-FR" altLang="fr-FR" sz="1400" b="1" i="1">
                <a:solidFill>
                  <a:srgbClr val="C00000"/>
                </a:solidFill>
                <a:latin typeface="Arial" charset="0"/>
                <a:cs typeface="Arial" charset="0"/>
              </a:rPr>
              <a:t>peur de devenir victime </a:t>
            </a:r>
            <a:r>
              <a:rPr lang="fr-FR" altLang="fr-FR" sz="1400" b="1" i="1">
                <a:solidFill>
                  <a:schemeClr val="tx2"/>
                </a:solidFill>
                <a:latin typeface="Arial" charset="0"/>
                <a:cs typeface="Arial" charset="0"/>
              </a:rPr>
              <a:t>à son tour</a:t>
            </a:r>
          </a:p>
        </p:txBody>
      </p:sp>
      <p:sp>
        <p:nvSpPr>
          <p:cNvPr id="17416" name="Rectangle 9"/>
          <p:cNvSpPr>
            <a:spLocks noChangeArrowheads="1"/>
          </p:cNvSpPr>
          <p:nvPr/>
        </p:nvSpPr>
        <p:spPr bwMode="auto">
          <a:xfrm>
            <a:off x="395288" y="4652963"/>
            <a:ext cx="3641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rgbClr val="C00000"/>
                </a:solidFill>
                <a:latin typeface="Arial" charset="0"/>
                <a:cs typeface="Arial" charset="0"/>
              </a:rPr>
              <a:t>le spectateur actif, le « spect’acteur »</a:t>
            </a:r>
          </a:p>
        </p:txBody>
      </p:sp>
      <p:sp>
        <p:nvSpPr>
          <p:cNvPr id="17417" name="AutoShape 15">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7418" name="AutoShape 16">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17419" name="AutoShape 18">
            <a:hlinkClick r:id="rId2" action="ppaction://hlinksldjump" tooltip="les acteurs du 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3" name="Connecteur droit 12"/>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26988"/>
            <a:ext cx="91440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rPr>
              <a:t>Comment détecter une situation de harcèlement ?</a:t>
            </a:r>
          </a:p>
        </p:txBody>
      </p:sp>
      <p:sp>
        <p:nvSpPr>
          <p:cNvPr id="18435" name="Rectangle 5"/>
          <p:cNvSpPr>
            <a:spLocks noChangeArrowheads="1"/>
          </p:cNvSpPr>
          <p:nvPr/>
        </p:nvSpPr>
        <p:spPr bwMode="auto">
          <a:xfrm>
            <a:off x="1331913" y="2924175"/>
            <a:ext cx="447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rPr>
              <a:t>Difficulté</a:t>
            </a:r>
            <a:r>
              <a:rPr lang="fr-FR" altLang="fr-FR" sz="1400" b="1">
                <a:solidFill>
                  <a:schemeClr val="tx2"/>
                </a:solidFill>
                <a:latin typeface="Arial" charset="0"/>
              </a:rPr>
              <a:t> de détecter une situation de harcèlement</a:t>
            </a:r>
          </a:p>
        </p:txBody>
      </p:sp>
      <p:sp>
        <p:nvSpPr>
          <p:cNvPr id="18436" name="Rectangle 6"/>
          <p:cNvSpPr>
            <a:spLocks noChangeArrowheads="1"/>
          </p:cNvSpPr>
          <p:nvPr/>
        </p:nvSpPr>
        <p:spPr bwMode="auto">
          <a:xfrm>
            <a:off x="1331913" y="4076700"/>
            <a:ext cx="727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Nécessité d’</a:t>
            </a:r>
            <a:r>
              <a:rPr lang="fr-FR" altLang="fr-FR" sz="1400" b="1">
                <a:solidFill>
                  <a:srgbClr val="C00000"/>
                </a:solidFill>
                <a:latin typeface="Arial" charset="0"/>
              </a:rPr>
              <a:t>être attentif </a:t>
            </a:r>
            <a:r>
              <a:rPr lang="fr-FR" altLang="fr-FR" sz="1400" b="1">
                <a:solidFill>
                  <a:schemeClr val="tx2"/>
                </a:solidFill>
                <a:latin typeface="Arial" charset="0"/>
              </a:rPr>
              <a:t>aux changements de comportement</a:t>
            </a:r>
          </a:p>
        </p:txBody>
      </p:sp>
      <p:sp>
        <p:nvSpPr>
          <p:cNvPr id="18437" name="AutoShape 12">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8438" name="AutoShape 13">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18439" name="AutoShape 14">
            <a:hlinkClick r:id="rId2" action="ppaction://hlinksldjump" tooltip="retour Menu"/>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8440" name="AutoShape 12">
            <a:hlinkClick r:id="rId3" action="ppaction://hlinksldjump" tooltip="difficulté de détecter une situation de harcèlement"/>
          </p:cNvPr>
          <p:cNvSpPr>
            <a:spLocks noChangeArrowheads="1"/>
          </p:cNvSpPr>
          <p:nvPr/>
        </p:nvSpPr>
        <p:spPr bwMode="auto">
          <a:xfrm>
            <a:off x="1116013" y="2997200"/>
            <a:ext cx="179387" cy="179388"/>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8441" name="AutoShape 13">
            <a:hlinkClick r:id="rId4" action="ppaction://hlinksldjump" tooltip="être attentif aux changements de comportement"/>
          </p:cNvPr>
          <p:cNvSpPr>
            <a:spLocks noChangeArrowheads="1"/>
          </p:cNvSpPr>
          <p:nvPr/>
        </p:nvSpPr>
        <p:spPr bwMode="auto">
          <a:xfrm>
            <a:off x="1116013" y="4149725"/>
            <a:ext cx="179387" cy="179388"/>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1" name="Connecteur droit 10"/>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755650" y="5229225"/>
            <a:ext cx="7777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rgbClr val="C00000"/>
                </a:solidFill>
                <a:latin typeface="Arial" charset="0"/>
              </a:rPr>
              <a:t>  la méconnaissance des mécanismes du harcèlement retarde </a:t>
            </a:r>
            <a:r>
              <a:rPr lang="fr-FR" altLang="fr-FR" sz="1400" b="1">
                <a:solidFill>
                  <a:schemeClr val="tx2"/>
                </a:solidFill>
                <a:latin typeface="Arial" charset="0"/>
              </a:rPr>
              <a:t>la prise de conscience de l’entourage. </a:t>
            </a:r>
          </a:p>
        </p:txBody>
      </p:sp>
      <p:sp>
        <p:nvSpPr>
          <p:cNvPr id="19459" name="Rectangle 3"/>
          <p:cNvSpPr>
            <a:spLocks noChangeArrowheads="1"/>
          </p:cNvSpPr>
          <p:nvPr/>
        </p:nvSpPr>
        <p:spPr bwMode="auto">
          <a:xfrm>
            <a:off x="-36513" y="-26988"/>
            <a:ext cx="9217026"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rPr>
              <a:t>Comment détecter une situation de harcèlement ? </a:t>
            </a:r>
            <a:endParaRPr lang="fr-FR" altLang="fr-FR" sz="1400">
              <a:solidFill>
                <a:schemeClr val="bg1"/>
              </a:solidFill>
              <a:latin typeface="Arial" charset="0"/>
            </a:endParaRPr>
          </a:p>
        </p:txBody>
      </p:sp>
      <p:sp>
        <p:nvSpPr>
          <p:cNvPr id="19460" name="Rectangle 4"/>
          <p:cNvSpPr>
            <a:spLocks noChangeArrowheads="1"/>
          </p:cNvSpPr>
          <p:nvPr/>
        </p:nvSpPr>
        <p:spPr bwMode="auto">
          <a:xfrm>
            <a:off x="250825" y="1412875"/>
            <a:ext cx="532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Détecter une situation de harcèlement n’est </a:t>
            </a:r>
            <a:r>
              <a:rPr lang="fr-FR" altLang="fr-FR" sz="1400" b="1">
                <a:solidFill>
                  <a:srgbClr val="C00000"/>
                </a:solidFill>
                <a:latin typeface="Arial" charset="0"/>
              </a:rPr>
              <a:t>pas chose facile</a:t>
            </a:r>
          </a:p>
        </p:txBody>
      </p:sp>
      <p:sp>
        <p:nvSpPr>
          <p:cNvPr id="19461" name="Rectangle 5"/>
          <p:cNvSpPr>
            <a:spLocks noChangeArrowheads="1"/>
          </p:cNvSpPr>
          <p:nvPr/>
        </p:nvSpPr>
        <p:spPr bwMode="auto">
          <a:xfrm>
            <a:off x="827088" y="2349500"/>
            <a:ext cx="8024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rPr>
              <a:t>  actes </a:t>
            </a:r>
            <a:r>
              <a:rPr lang="fr-FR" altLang="fr-FR" sz="1400" b="1">
                <a:solidFill>
                  <a:srgbClr val="C00000"/>
                </a:solidFill>
                <a:latin typeface="Arial" charset="0"/>
              </a:rPr>
              <a:t>cachés</a:t>
            </a:r>
            <a:r>
              <a:rPr lang="fr-FR" altLang="fr-FR" sz="1400" b="1">
                <a:solidFill>
                  <a:schemeClr val="tx2"/>
                </a:solidFill>
                <a:latin typeface="Arial" charset="0"/>
              </a:rPr>
              <a:t>, </a:t>
            </a:r>
            <a:r>
              <a:rPr lang="fr-FR" altLang="fr-FR" sz="1400" b="1">
                <a:solidFill>
                  <a:srgbClr val="C00000"/>
                </a:solidFill>
                <a:latin typeface="Arial" charset="0"/>
              </a:rPr>
              <a:t>espacés</a:t>
            </a:r>
            <a:r>
              <a:rPr lang="fr-FR" altLang="fr-FR" sz="1400" b="1">
                <a:solidFill>
                  <a:schemeClr val="tx2"/>
                </a:solidFill>
                <a:latin typeface="Arial" charset="0"/>
              </a:rPr>
              <a:t> dans le temps</a:t>
            </a:r>
          </a:p>
        </p:txBody>
      </p:sp>
      <p:sp>
        <p:nvSpPr>
          <p:cNvPr id="19462" name="Rectangle 6"/>
          <p:cNvSpPr>
            <a:spLocks noChangeArrowheads="1"/>
          </p:cNvSpPr>
          <p:nvPr/>
        </p:nvSpPr>
        <p:spPr bwMode="auto">
          <a:xfrm>
            <a:off x="827088" y="4149725"/>
            <a:ext cx="7705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rPr>
              <a:t>  le mal-être de certaines victimes peut être interprété comme une manifestation du </a:t>
            </a:r>
            <a:r>
              <a:rPr lang="fr-FR" altLang="fr-FR" sz="1400" b="1">
                <a:solidFill>
                  <a:srgbClr val="C00000"/>
                </a:solidFill>
                <a:latin typeface="Arial" charset="0"/>
              </a:rPr>
              <a:t>tempérament peu sociable </a:t>
            </a:r>
            <a:r>
              <a:rPr lang="fr-FR" altLang="fr-FR" sz="1400" b="1">
                <a:solidFill>
                  <a:schemeClr val="tx2"/>
                </a:solidFill>
                <a:latin typeface="Arial" charset="0"/>
              </a:rPr>
              <a:t>de l’enfant</a:t>
            </a:r>
          </a:p>
        </p:txBody>
      </p:sp>
      <p:sp>
        <p:nvSpPr>
          <p:cNvPr id="19463" name="AutoShape 14">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9464" name="AutoShape 15">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19465" name="AutoShape 16">
            <a:hlinkClick r:id="rId2" action="ppaction://hlinksldjump" tooltip="comment détecter"/>
          </p:cNvPr>
          <p:cNvSpPr>
            <a:spLocks noChangeAspect="1" noChangeArrowheads="1"/>
          </p:cNvSpPr>
          <p:nvPr/>
        </p:nvSpPr>
        <p:spPr bwMode="auto">
          <a:xfrm>
            <a:off x="4500563" y="6634163"/>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19466" name="Rectangle 16"/>
          <p:cNvSpPr>
            <a:spLocks noChangeArrowheads="1"/>
          </p:cNvSpPr>
          <p:nvPr/>
        </p:nvSpPr>
        <p:spPr bwMode="auto">
          <a:xfrm>
            <a:off x="827088" y="3141663"/>
            <a:ext cx="7777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rPr>
              <a:t>  actes </a:t>
            </a:r>
            <a:r>
              <a:rPr lang="fr-FR" altLang="fr-FR" sz="1400" b="1">
                <a:solidFill>
                  <a:srgbClr val="C00000"/>
                </a:solidFill>
                <a:latin typeface="Arial" charset="0"/>
              </a:rPr>
              <a:t>perçus c</a:t>
            </a:r>
            <a:r>
              <a:rPr lang="fr-FR" altLang="fr-FR" sz="1400" b="1">
                <a:solidFill>
                  <a:schemeClr val="tx2"/>
                </a:solidFill>
                <a:latin typeface="Arial" charset="0"/>
              </a:rPr>
              <a:t>omme de simples </a:t>
            </a:r>
            <a:r>
              <a:rPr lang="fr-FR" altLang="fr-FR" sz="1400" b="1">
                <a:solidFill>
                  <a:srgbClr val="C00000"/>
                </a:solidFill>
                <a:latin typeface="Arial" charset="0"/>
              </a:rPr>
              <a:t>chamailleries</a:t>
            </a:r>
            <a:r>
              <a:rPr lang="fr-FR" altLang="fr-FR" sz="1400" b="1">
                <a:solidFill>
                  <a:schemeClr val="tx2"/>
                </a:solidFill>
                <a:latin typeface="Arial" charset="0"/>
              </a:rPr>
              <a:t> ou </a:t>
            </a:r>
            <a:r>
              <a:rPr lang="fr-FR" altLang="fr-FR" sz="1400" b="1">
                <a:solidFill>
                  <a:srgbClr val="C00000"/>
                </a:solidFill>
                <a:latin typeface="Arial" charset="0"/>
              </a:rPr>
              <a:t>taquineries</a:t>
            </a:r>
            <a:r>
              <a:rPr lang="fr-FR" altLang="fr-FR" sz="1400" b="1">
                <a:solidFill>
                  <a:schemeClr val="tx2"/>
                </a:solidFill>
                <a:latin typeface="Arial" charset="0"/>
              </a:rPr>
              <a:t> enfantines.</a:t>
            </a:r>
          </a:p>
        </p:txBody>
      </p:sp>
      <p:sp>
        <p:nvSpPr>
          <p:cNvPr id="19467" name="Text Box 17"/>
          <p:cNvSpPr txBox="1">
            <a:spLocks noChangeArrowheads="1"/>
          </p:cNvSpPr>
          <p:nvPr/>
        </p:nvSpPr>
        <p:spPr bwMode="auto">
          <a:xfrm>
            <a:off x="6312818" y="6446663"/>
            <a:ext cx="779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chemeClr val="tx2"/>
                </a:solidFill>
                <a:latin typeface="Verdana" pitchFamily="34" charset="0"/>
              </a:rPr>
              <a:t>&gt;&gt;&gt;</a:t>
            </a:r>
          </a:p>
        </p:txBody>
      </p:sp>
      <p:cxnSp>
        <p:nvCxnSpPr>
          <p:cNvPr id="13" name="Connecteur droit 12"/>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4" name="ZoneTexte 2"/>
          <p:cNvSpPr txBox="1"/>
          <p:nvPr/>
        </p:nvSpPr>
        <p:spPr>
          <a:xfrm>
            <a:off x="7020272" y="6453336"/>
            <a:ext cx="1444306" cy="307777"/>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fr-FR" sz="1400" dirty="0" smtClean="0">
                <a:solidFill>
                  <a:schemeClr val="tx2"/>
                </a:solidFill>
              </a:rPr>
              <a:t>page suivante</a:t>
            </a:r>
            <a:endParaRPr lang="fr-FR" sz="1400"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2005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4743436" y="6082299"/>
            <a:ext cx="4400564" cy="338554"/>
          </a:xfrm>
          <a:prstGeom prst="rect">
            <a:avLst/>
          </a:prstGeom>
          <a:noFill/>
        </p:spPr>
        <p:txBody>
          <a:bodyPr wrap="none" rtlCol="0">
            <a:spAutoFit/>
          </a:bodyPr>
          <a:lstStyle/>
          <a:p>
            <a:r>
              <a:rPr lang="fr-FR" sz="1600" b="1" dirty="0" smtClean="0">
                <a:solidFill>
                  <a:schemeClr val="tx2"/>
                </a:solidFill>
                <a:latin typeface="Arial" panose="020B0604020202020204" pitchFamily="34" charset="0"/>
                <a:cs typeface="Arial" panose="020B0604020202020204" pitchFamily="34" charset="0"/>
              </a:rPr>
              <a:t>Ecole Le Sycomore de </a:t>
            </a:r>
            <a:r>
              <a:rPr lang="fr-FR" sz="1600" b="1" dirty="0" err="1" smtClean="0">
                <a:solidFill>
                  <a:schemeClr val="tx2"/>
                </a:solidFill>
                <a:latin typeface="Arial" panose="020B0604020202020204" pitchFamily="34" charset="0"/>
                <a:cs typeface="Arial" panose="020B0604020202020204" pitchFamily="34" charset="0"/>
              </a:rPr>
              <a:t>Banassac</a:t>
            </a:r>
            <a:r>
              <a:rPr lang="fr-FR" sz="1600" b="1" dirty="0" smtClean="0">
                <a:solidFill>
                  <a:schemeClr val="tx2"/>
                </a:solidFill>
                <a:latin typeface="Arial" panose="020B0604020202020204" pitchFamily="34" charset="0"/>
                <a:cs typeface="Arial" panose="020B0604020202020204" pitchFamily="34" charset="0"/>
              </a:rPr>
              <a:t> en Lozère</a:t>
            </a:r>
            <a:endParaRPr lang="fr-FR" sz="1600" b="1" dirty="0">
              <a:solidFill>
                <a:schemeClr val="tx2"/>
              </a:solidFill>
              <a:latin typeface="Arial" panose="020B0604020202020204" pitchFamily="34" charset="0"/>
              <a:cs typeface="Arial" panose="020B0604020202020204" pitchFamily="34" charset="0"/>
            </a:endParaRPr>
          </a:p>
        </p:txBody>
      </p:sp>
      <p:sp>
        <p:nvSpPr>
          <p:cNvPr id="7" name="AutoShape 29">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Tree>
    <p:extLst>
      <p:ext uri="{BB962C8B-B14F-4D97-AF65-F5344CB8AC3E}">
        <p14:creationId xmlns:p14="http://schemas.microsoft.com/office/powerpoint/2010/main" val="296271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6513" y="-26988"/>
            <a:ext cx="9180513"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rPr>
              <a:t>Comment détecter une situation de harcèlement ? </a:t>
            </a:r>
            <a:r>
              <a:rPr lang="fr-FR" altLang="fr-FR" sz="1400">
                <a:solidFill>
                  <a:schemeClr val="bg1"/>
                </a:solidFill>
                <a:latin typeface="Arial" charset="0"/>
              </a:rPr>
              <a:t>(suite)</a:t>
            </a:r>
          </a:p>
        </p:txBody>
      </p:sp>
      <p:sp>
        <p:nvSpPr>
          <p:cNvPr id="20483" name="Rectangle 4"/>
          <p:cNvSpPr>
            <a:spLocks noChangeArrowheads="1"/>
          </p:cNvSpPr>
          <p:nvPr/>
        </p:nvSpPr>
        <p:spPr bwMode="auto">
          <a:xfrm>
            <a:off x="395288" y="889000"/>
            <a:ext cx="813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400" b="1">
                <a:solidFill>
                  <a:srgbClr val="C00000"/>
                </a:solidFill>
                <a:latin typeface="Arial" charset="0"/>
              </a:rPr>
              <a:t>en étant attentif aux changements de comportement</a:t>
            </a:r>
          </a:p>
          <a:p>
            <a:pPr algn="ctr" eaLnBrk="1" hangingPunct="1">
              <a:spcBef>
                <a:spcPct val="0"/>
              </a:spcBef>
              <a:buFontTx/>
              <a:buNone/>
            </a:pPr>
            <a:r>
              <a:rPr lang="fr-FR" altLang="fr-FR" sz="1400" b="1">
                <a:solidFill>
                  <a:srgbClr val="C00000"/>
                </a:solidFill>
                <a:latin typeface="Arial" charset="0"/>
              </a:rPr>
              <a:t>des enfants et des adolescents.</a:t>
            </a:r>
          </a:p>
        </p:txBody>
      </p:sp>
      <p:sp>
        <p:nvSpPr>
          <p:cNvPr id="20484" name="Rectangle 5"/>
          <p:cNvSpPr>
            <a:spLocks noChangeArrowheads="1"/>
          </p:cNvSpPr>
          <p:nvPr/>
        </p:nvSpPr>
        <p:spPr bwMode="auto">
          <a:xfrm>
            <a:off x="827088" y="2060575"/>
            <a:ext cx="77771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rPr>
              <a:t>  troubles du sommeil</a:t>
            </a:r>
          </a:p>
          <a:p>
            <a:pPr eaLnBrk="1" hangingPunct="1">
              <a:spcBef>
                <a:spcPct val="0"/>
              </a:spcBef>
              <a:buFont typeface="Wingdings" pitchFamily="2" charset="2"/>
              <a:buChar char="q"/>
            </a:pPr>
            <a:r>
              <a:rPr lang="fr-FR" altLang="fr-FR" sz="1400" b="1">
                <a:solidFill>
                  <a:schemeClr val="tx2"/>
                </a:solidFill>
                <a:latin typeface="Arial" charset="0"/>
              </a:rPr>
              <a:t>  irritabilité</a:t>
            </a:r>
          </a:p>
          <a:p>
            <a:pPr eaLnBrk="1" hangingPunct="1">
              <a:spcBef>
                <a:spcPct val="0"/>
              </a:spcBef>
              <a:buFont typeface="Wingdings" pitchFamily="2" charset="2"/>
              <a:buChar char="q"/>
            </a:pPr>
            <a:r>
              <a:rPr lang="fr-FR" altLang="fr-FR" sz="1400" b="1">
                <a:solidFill>
                  <a:schemeClr val="tx2"/>
                </a:solidFill>
                <a:latin typeface="Arial" charset="0"/>
              </a:rPr>
              <a:t>  agitation </a:t>
            </a:r>
          </a:p>
          <a:p>
            <a:pPr eaLnBrk="1" hangingPunct="1">
              <a:spcBef>
                <a:spcPct val="0"/>
              </a:spcBef>
              <a:buFont typeface="Wingdings" pitchFamily="2" charset="2"/>
              <a:buChar char="q"/>
            </a:pPr>
            <a:r>
              <a:rPr lang="fr-FR" altLang="fr-FR" sz="1400" b="1">
                <a:solidFill>
                  <a:schemeClr val="tx2"/>
                </a:solidFill>
                <a:latin typeface="Arial" charset="0"/>
              </a:rPr>
              <a:t>  susceptibilité</a:t>
            </a:r>
          </a:p>
          <a:p>
            <a:pPr eaLnBrk="1" hangingPunct="1">
              <a:spcBef>
                <a:spcPct val="0"/>
              </a:spcBef>
              <a:buFont typeface="Wingdings" pitchFamily="2" charset="2"/>
              <a:buChar char="q"/>
            </a:pPr>
            <a:r>
              <a:rPr lang="fr-FR" altLang="fr-FR" sz="1400" b="1">
                <a:solidFill>
                  <a:schemeClr val="tx2"/>
                </a:solidFill>
                <a:latin typeface="Arial" charset="0"/>
              </a:rPr>
              <a:t>  troubles liés à l’anxiété et/ou au stress </a:t>
            </a:r>
            <a:r>
              <a:rPr lang="fr-FR" altLang="fr-FR" sz="900" b="1" i="1">
                <a:solidFill>
                  <a:schemeClr val="tx2"/>
                </a:solidFill>
                <a:latin typeface="Arial" charset="0"/>
              </a:rPr>
              <a:t>(maux de ventre, eczéma etc.)</a:t>
            </a:r>
          </a:p>
        </p:txBody>
      </p:sp>
      <p:sp>
        <p:nvSpPr>
          <p:cNvPr id="20485" name="Rectangle 6"/>
          <p:cNvSpPr>
            <a:spLocks noChangeArrowheads="1"/>
          </p:cNvSpPr>
          <p:nvPr/>
        </p:nvSpPr>
        <p:spPr bwMode="auto">
          <a:xfrm>
            <a:off x="852488" y="4652963"/>
            <a:ext cx="81121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rPr>
              <a:t>  baisse des performances scolaires </a:t>
            </a:r>
            <a:r>
              <a:rPr lang="fr-FR" altLang="fr-FR" sz="1000" b="1" i="1">
                <a:solidFill>
                  <a:schemeClr val="tx2"/>
                </a:solidFill>
                <a:latin typeface="Arial" charset="0"/>
              </a:rPr>
              <a:t>(l’anxiété diminue les capacités d’attention)</a:t>
            </a:r>
          </a:p>
          <a:p>
            <a:pPr eaLnBrk="1" hangingPunct="1">
              <a:spcBef>
                <a:spcPct val="0"/>
              </a:spcBef>
              <a:buFont typeface="Wingdings" pitchFamily="2" charset="2"/>
              <a:buChar char="q"/>
            </a:pPr>
            <a:r>
              <a:rPr lang="fr-FR" altLang="fr-FR" sz="1400" b="1">
                <a:solidFill>
                  <a:schemeClr val="tx2"/>
                </a:solidFill>
                <a:latin typeface="Arial" charset="0"/>
              </a:rPr>
              <a:t>  troubles du comportement</a:t>
            </a:r>
          </a:p>
          <a:p>
            <a:pPr eaLnBrk="1" hangingPunct="1">
              <a:spcBef>
                <a:spcPct val="0"/>
              </a:spcBef>
              <a:buFont typeface="Wingdings" pitchFamily="2" charset="2"/>
              <a:buChar char="q"/>
            </a:pPr>
            <a:r>
              <a:rPr lang="fr-FR" altLang="fr-FR" sz="1400" b="1">
                <a:solidFill>
                  <a:schemeClr val="tx2"/>
                </a:solidFill>
                <a:latin typeface="Arial" charset="0"/>
              </a:rPr>
              <a:t>  attitude provocante</a:t>
            </a:r>
          </a:p>
          <a:p>
            <a:pPr eaLnBrk="1" hangingPunct="1">
              <a:spcBef>
                <a:spcPct val="0"/>
              </a:spcBef>
              <a:buFont typeface="Wingdings" pitchFamily="2" charset="2"/>
              <a:buChar char="q"/>
            </a:pPr>
            <a:r>
              <a:rPr lang="fr-FR" altLang="fr-FR" sz="1400" b="1">
                <a:solidFill>
                  <a:schemeClr val="tx2"/>
                </a:solidFill>
                <a:latin typeface="Arial" charset="0"/>
              </a:rPr>
              <a:t>  repli sur soi</a:t>
            </a:r>
          </a:p>
          <a:p>
            <a:pPr eaLnBrk="1" hangingPunct="1">
              <a:spcBef>
                <a:spcPct val="0"/>
              </a:spcBef>
              <a:buFont typeface="Wingdings" pitchFamily="2" charset="2"/>
              <a:buChar char="q"/>
            </a:pPr>
            <a:r>
              <a:rPr lang="fr-FR" altLang="fr-FR" sz="1400" b="1" i="1">
                <a:solidFill>
                  <a:schemeClr val="tx2"/>
                </a:solidFill>
                <a:latin typeface="Arial" charset="0"/>
              </a:rPr>
              <a:t>  etc.</a:t>
            </a:r>
          </a:p>
        </p:txBody>
      </p:sp>
      <p:sp>
        <p:nvSpPr>
          <p:cNvPr id="20486" name="Rectangle 7"/>
          <p:cNvSpPr>
            <a:spLocks noChangeArrowheads="1"/>
          </p:cNvSpPr>
          <p:nvPr/>
        </p:nvSpPr>
        <p:spPr bwMode="auto">
          <a:xfrm>
            <a:off x="179388" y="1628775"/>
            <a:ext cx="1187450" cy="307975"/>
          </a:xfrm>
          <a:prstGeom prst="rect">
            <a:avLst/>
          </a:prstGeom>
          <a:noFill/>
          <a:ln>
            <a:noFill/>
          </a:ln>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rPr>
              <a:t>Les parents</a:t>
            </a:r>
          </a:p>
        </p:txBody>
      </p:sp>
      <p:sp>
        <p:nvSpPr>
          <p:cNvPr id="20487" name="Rectangle 8"/>
          <p:cNvSpPr>
            <a:spLocks noChangeArrowheads="1"/>
          </p:cNvSpPr>
          <p:nvPr/>
        </p:nvSpPr>
        <p:spPr bwMode="auto">
          <a:xfrm>
            <a:off x="250825" y="4149725"/>
            <a:ext cx="2190750" cy="307975"/>
          </a:xfrm>
          <a:prstGeom prst="rect">
            <a:avLst/>
          </a:prstGeom>
          <a:noFill/>
          <a:ln>
            <a:noFill/>
          </a:ln>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rPr>
              <a:t>Les équipes éducatives</a:t>
            </a:r>
          </a:p>
        </p:txBody>
      </p:sp>
      <p:sp>
        <p:nvSpPr>
          <p:cNvPr id="20488" name="AutoShape 12">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0489" name="AutoShape 13">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20490" name="AutoShape 15">
            <a:hlinkClick r:id="rId2" action="ppaction://hlinksldjump" tooltip="menu général"/>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2" name="Connecteur droit 1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36513" y="-26988"/>
            <a:ext cx="9217026" cy="3683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rPr>
              <a:t>Une nouvelle forme de harcèlement moral :  le cyber harcèlement</a:t>
            </a:r>
          </a:p>
        </p:txBody>
      </p:sp>
      <p:sp>
        <p:nvSpPr>
          <p:cNvPr id="21507" name="Text Box 5"/>
          <p:cNvSpPr txBox="1">
            <a:spLocks noChangeArrowheads="1"/>
          </p:cNvSpPr>
          <p:nvPr/>
        </p:nvSpPr>
        <p:spPr bwMode="auto">
          <a:xfrm>
            <a:off x="700088" y="2133600"/>
            <a:ext cx="826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b="1">
                <a:solidFill>
                  <a:schemeClr val="tx2"/>
                </a:solidFill>
                <a:latin typeface="Arial" charset="0"/>
              </a:rPr>
              <a:t>L’utilisation des </a:t>
            </a:r>
            <a:r>
              <a:rPr lang="fr-FR" altLang="fr-FR" sz="1400" b="1">
                <a:solidFill>
                  <a:srgbClr val="C00000"/>
                </a:solidFill>
                <a:latin typeface="Arial" charset="0"/>
              </a:rPr>
              <a:t>nouvelles technologies </a:t>
            </a:r>
            <a:r>
              <a:rPr lang="fr-FR" altLang="fr-FR" sz="1400" b="1">
                <a:solidFill>
                  <a:schemeClr val="tx2"/>
                </a:solidFill>
                <a:latin typeface="Arial" charset="0"/>
              </a:rPr>
              <a:t>d’information et de communication pour humilier ou intimider un élève, de manière répétée</a:t>
            </a:r>
          </a:p>
        </p:txBody>
      </p:sp>
      <p:sp>
        <p:nvSpPr>
          <p:cNvPr id="21508" name="Text Box 6"/>
          <p:cNvSpPr txBox="1">
            <a:spLocks noChangeArrowheads="1"/>
          </p:cNvSpPr>
          <p:nvPr/>
        </p:nvSpPr>
        <p:spPr bwMode="auto">
          <a:xfrm>
            <a:off x="827088" y="3500438"/>
            <a:ext cx="3040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rPr>
              <a:t>Les formes </a:t>
            </a:r>
            <a:r>
              <a:rPr lang="fr-FR" altLang="fr-FR" sz="1400" b="1">
                <a:solidFill>
                  <a:schemeClr val="tx2"/>
                </a:solidFill>
                <a:latin typeface="Arial" charset="0"/>
              </a:rPr>
              <a:t>du cyber harcèlement</a:t>
            </a:r>
          </a:p>
        </p:txBody>
      </p:sp>
      <p:sp>
        <p:nvSpPr>
          <p:cNvPr id="21509" name="Text Box 7"/>
          <p:cNvSpPr txBox="1">
            <a:spLocks noChangeArrowheads="1"/>
          </p:cNvSpPr>
          <p:nvPr/>
        </p:nvSpPr>
        <p:spPr bwMode="auto">
          <a:xfrm>
            <a:off x="827088" y="4581525"/>
            <a:ext cx="3862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Un </a:t>
            </a:r>
            <a:r>
              <a:rPr lang="fr-FR" altLang="fr-FR" sz="1400" b="1">
                <a:solidFill>
                  <a:srgbClr val="C00000"/>
                </a:solidFill>
                <a:latin typeface="Arial" charset="0"/>
              </a:rPr>
              <a:t>nouvel harceleur </a:t>
            </a:r>
            <a:r>
              <a:rPr lang="fr-FR" altLang="fr-FR" sz="1400" b="1">
                <a:solidFill>
                  <a:schemeClr val="tx2"/>
                </a:solidFill>
                <a:latin typeface="Arial" charset="0"/>
              </a:rPr>
              <a:t>et un </a:t>
            </a:r>
            <a:r>
              <a:rPr lang="fr-FR" altLang="fr-FR" sz="1400" b="1">
                <a:solidFill>
                  <a:srgbClr val="C00000"/>
                </a:solidFill>
                <a:latin typeface="Arial" charset="0"/>
              </a:rPr>
              <a:t>nouvel harcelé</a:t>
            </a:r>
            <a:r>
              <a:rPr lang="fr-FR" altLang="fr-FR" sz="1400" b="1">
                <a:solidFill>
                  <a:schemeClr val="tx2"/>
                </a:solidFill>
                <a:latin typeface="Arial" charset="0"/>
              </a:rPr>
              <a:t>…</a:t>
            </a:r>
          </a:p>
        </p:txBody>
      </p:sp>
      <p:sp>
        <p:nvSpPr>
          <p:cNvPr id="21510" name="AutoShape 14">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1511" name="AutoShape 15">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21512" name="AutoShape 16">
            <a:hlinkClick r:id="rId2" action="ppaction://hlinksldjump" tooltip="retour Menu"/>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1513" name="Text Box 17"/>
          <p:cNvSpPr txBox="1">
            <a:spLocks noChangeArrowheads="1"/>
          </p:cNvSpPr>
          <p:nvPr/>
        </p:nvSpPr>
        <p:spPr bwMode="auto">
          <a:xfrm>
            <a:off x="827088" y="5589588"/>
            <a:ext cx="268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La </a:t>
            </a:r>
            <a:r>
              <a:rPr lang="fr-FR" altLang="fr-FR" sz="1400" b="1">
                <a:solidFill>
                  <a:srgbClr val="C00000"/>
                </a:solidFill>
                <a:latin typeface="Arial" charset="0"/>
              </a:rPr>
              <a:t>responsabilité</a:t>
            </a:r>
            <a:r>
              <a:rPr lang="fr-FR" altLang="fr-FR" sz="1400" b="1">
                <a:solidFill>
                  <a:schemeClr val="tx2"/>
                </a:solidFill>
                <a:latin typeface="Arial" charset="0"/>
              </a:rPr>
              <a:t> des adultes</a:t>
            </a:r>
          </a:p>
        </p:txBody>
      </p:sp>
      <p:sp>
        <p:nvSpPr>
          <p:cNvPr id="21514" name="AutoShape 16">
            <a:hlinkClick r:id="rId3" action="ppaction://hlinksldjump" tooltip="utilisation des nouvelles technologies"/>
          </p:cNvPr>
          <p:cNvSpPr>
            <a:spLocks noChangeArrowheads="1"/>
          </p:cNvSpPr>
          <p:nvPr/>
        </p:nvSpPr>
        <p:spPr bwMode="auto">
          <a:xfrm>
            <a:off x="468313" y="2205038"/>
            <a:ext cx="179387" cy="179387"/>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1515" name="AutoShape 17">
            <a:hlinkClick r:id="rId4" action="ppaction://hlinksldjump" tooltip="les formes du cyberharcèlement"/>
          </p:cNvPr>
          <p:cNvSpPr>
            <a:spLocks noChangeArrowheads="1"/>
          </p:cNvSpPr>
          <p:nvPr/>
        </p:nvSpPr>
        <p:spPr bwMode="auto">
          <a:xfrm>
            <a:off x="468313" y="3573463"/>
            <a:ext cx="179387" cy="179387"/>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1516" name="AutoShape 18">
            <a:hlinkClick r:id="rId5" action="ppaction://hlinksldjump" tooltip="un nouvel harceleur, un nouvel harcelé"/>
          </p:cNvPr>
          <p:cNvSpPr>
            <a:spLocks noChangeArrowheads="1"/>
          </p:cNvSpPr>
          <p:nvPr/>
        </p:nvSpPr>
        <p:spPr bwMode="auto">
          <a:xfrm>
            <a:off x="468313" y="4652963"/>
            <a:ext cx="179387" cy="179387"/>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1517" name="AutoShape 19">
            <a:hlinkClick r:id="rId6" action="ppaction://hlinksldjump" tooltip="la responsabilité des adultes"/>
          </p:cNvPr>
          <p:cNvSpPr>
            <a:spLocks noChangeArrowheads="1"/>
          </p:cNvSpPr>
          <p:nvPr/>
        </p:nvSpPr>
        <p:spPr bwMode="auto">
          <a:xfrm>
            <a:off x="468313" y="5661025"/>
            <a:ext cx="179387" cy="179388"/>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6" name="Connecteur droit 15"/>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116013" y="2633663"/>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400" b="1">
                <a:solidFill>
                  <a:srgbClr val="C00000"/>
                </a:solidFill>
                <a:latin typeface="Arial" charset="0"/>
              </a:rPr>
              <a:t>Le harcèlement entre élèves</a:t>
            </a:r>
          </a:p>
          <a:p>
            <a:pPr algn="ctr" eaLnBrk="1" hangingPunct="1">
              <a:spcBef>
                <a:spcPct val="0"/>
              </a:spcBef>
              <a:buFontTx/>
              <a:buNone/>
            </a:pPr>
            <a:r>
              <a:rPr lang="fr-FR" altLang="fr-FR" sz="1400" b="1">
                <a:solidFill>
                  <a:srgbClr val="C00000"/>
                </a:solidFill>
                <a:latin typeface="Arial" charset="0"/>
              </a:rPr>
              <a:t>peut débuter et se poursuivre en dehors de l’établissement scolaire </a:t>
            </a:r>
          </a:p>
        </p:txBody>
      </p:sp>
      <p:sp>
        <p:nvSpPr>
          <p:cNvPr id="22531" name="Rectangle 4"/>
          <p:cNvSpPr>
            <a:spLocks noChangeArrowheads="1"/>
          </p:cNvSpPr>
          <p:nvPr/>
        </p:nvSpPr>
        <p:spPr bwMode="auto">
          <a:xfrm>
            <a:off x="323850" y="1284288"/>
            <a:ext cx="84963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400" b="1" i="1">
                <a:solidFill>
                  <a:schemeClr val="tx2"/>
                </a:solidFill>
                <a:latin typeface="Arial" charset="0"/>
              </a:rPr>
              <a:t>Utiliser les </a:t>
            </a:r>
            <a:r>
              <a:rPr lang="fr-FR" altLang="fr-FR" sz="1400" b="1" i="1">
                <a:solidFill>
                  <a:srgbClr val="C00000"/>
                </a:solidFill>
                <a:latin typeface="Arial" charset="0"/>
              </a:rPr>
              <a:t>nouvelles technologies </a:t>
            </a:r>
            <a:r>
              <a:rPr lang="fr-FR" altLang="fr-FR" sz="1400" b="1" i="1">
                <a:solidFill>
                  <a:schemeClr val="tx2"/>
                </a:solidFill>
                <a:latin typeface="Arial" charset="0"/>
              </a:rPr>
              <a:t>d’information et de communication</a:t>
            </a:r>
          </a:p>
          <a:p>
            <a:pPr algn="ctr" eaLnBrk="1" hangingPunct="1">
              <a:spcBef>
                <a:spcPct val="0"/>
              </a:spcBef>
              <a:buFontTx/>
              <a:buNone/>
            </a:pPr>
            <a:r>
              <a:rPr lang="fr-FR" altLang="fr-FR" sz="1400" b="1" i="1">
                <a:solidFill>
                  <a:schemeClr val="tx2"/>
                </a:solidFill>
                <a:latin typeface="Arial" charset="0"/>
              </a:rPr>
              <a:t>pour </a:t>
            </a:r>
            <a:r>
              <a:rPr lang="fr-FR" altLang="fr-FR" sz="1400" b="1" i="1">
                <a:solidFill>
                  <a:srgbClr val="C00000"/>
                </a:solidFill>
                <a:latin typeface="Arial" charset="0"/>
              </a:rPr>
              <a:t>humilier</a:t>
            </a:r>
            <a:r>
              <a:rPr lang="fr-FR" altLang="fr-FR" sz="1400" b="1" i="1">
                <a:solidFill>
                  <a:schemeClr val="tx2"/>
                </a:solidFill>
                <a:latin typeface="Arial" charset="0"/>
              </a:rPr>
              <a:t> ou </a:t>
            </a:r>
            <a:r>
              <a:rPr lang="fr-FR" altLang="fr-FR" sz="1400" b="1" i="1">
                <a:solidFill>
                  <a:srgbClr val="C00000"/>
                </a:solidFill>
                <a:latin typeface="Arial" charset="0"/>
              </a:rPr>
              <a:t>intimide</a:t>
            </a:r>
            <a:r>
              <a:rPr lang="fr-FR" altLang="fr-FR" sz="1400" b="1" i="1">
                <a:solidFill>
                  <a:schemeClr val="tx2"/>
                </a:solidFill>
                <a:latin typeface="Arial" charset="0"/>
              </a:rPr>
              <a:t>r un élève,</a:t>
            </a:r>
          </a:p>
          <a:p>
            <a:pPr algn="ctr" eaLnBrk="1" hangingPunct="1">
              <a:spcBef>
                <a:spcPct val="0"/>
              </a:spcBef>
              <a:buFontTx/>
              <a:buNone/>
            </a:pPr>
            <a:r>
              <a:rPr lang="fr-FR" altLang="fr-FR" sz="1400" b="1" i="1">
                <a:solidFill>
                  <a:schemeClr val="tx2"/>
                </a:solidFill>
                <a:latin typeface="Arial" charset="0"/>
              </a:rPr>
              <a:t>de manière </a:t>
            </a:r>
            <a:r>
              <a:rPr lang="fr-FR" altLang="fr-FR" sz="1400" b="1" i="1">
                <a:solidFill>
                  <a:srgbClr val="C00000"/>
                </a:solidFill>
                <a:latin typeface="Arial" charset="0"/>
              </a:rPr>
              <a:t>répétée</a:t>
            </a:r>
          </a:p>
        </p:txBody>
      </p:sp>
      <p:sp>
        <p:nvSpPr>
          <p:cNvPr id="22532" name="Text Box 5"/>
          <p:cNvSpPr txBox="1">
            <a:spLocks noChangeArrowheads="1"/>
          </p:cNvSpPr>
          <p:nvPr/>
        </p:nvSpPr>
        <p:spPr bwMode="auto">
          <a:xfrm>
            <a:off x="3292475" y="4221163"/>
            <a:ext cx="42322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rPr>
              <a:t>  téléphones portables, smartphones</a:t>
            </a:r>
          </a:p>
          <a:p>
            <a:pPr eaLnBrk="1" hangingPunct="1">
              <a:spcBef>
                <a:spcPct val="0"/>
              </a:spcBef>
              <a:buFont typeface="Wingdings" pitchFamily="2" charset="2"/>
              <a:buChar char="q"/>
            </a:pPr>
            <a:r>
              <a:rPr lang="fr-FR" altLang="fr-FR" sz="1400" b="1">
                <a:solidFill>
                  <a:schemeClr val="tx2"/>
                </a:solidFill>
                <a:latin typeface="Arial" charset="0"/>
              </a:rPr>
              <a:t>  blogs</a:t>
            </a:r>
          </a:p>
          <a:p>
            <a:pPr eaLnBrk="1" hangingPunct="1">
              <a:spcBef>
                <a:spcPct val="0"/>
              </a:spcBef>
              <a:buFont typeface="Wingdings" pitchFamily="2" charset="2"/>
              <a:buChar char="q"/>
            </a:pPr>
            <a:r>
              <a:rPr lang="fr-FR" altLang="fr-FR" sz="1400" b="1">
                <a:solidFill>
                  <a:schemeClr val="tx2"/>
                </a:solidFill>
                <a:latin typeface="Arial" charset="0"/>
              </a:rPr>
              <a:t>  messageries instantanées</a:t>
            </a:r>
          </a:p>
          <a:p>
            <a:pPr eaLnBrk="1" hangingPunct="1">
              <a:spcBef>
                <a:spcPct val="0"/>
              </a:spcBef>
              <a:buFont typeface="Wingdings" pitchFamily="2" charset="2"/>
              <a:buChar char="q"/>
            </a:pPr>
            <a:r>
              <a:rPr lang="fr-FR" altLang="fr-FR" sz="1400" b="1">
                <a:solidFill>
                  <a:schemeClr val="tx2"/>
                </a:solidFill>
                <a:latin typeface="Arial" charset="0"/>
              </a:rPr>
              <a:t>  forums</a:t>
            </a:r>
          </a:p>
          <a:p>
            <a:pPr eaLnBrk="1" hangingPunct="1">
              <a:spcBef>
                <a:spcPct val="0"/>
              </a:spcBef>
              <a:buFont typeface="Wingdings" pitchFamily="2" charset="2"/>
              <a:buChar char="q"/>
            </a:pPr>
            <a:r>
              <a:rPr lang="fr-FR" altLang="fr-FR" sz="1400" b="1">
                <a:solidFill>
                  <a:schemeClr val="tx2"/>
                </a:solidFill>
                <a:latin typeface="Arial" charset="0"/>
              </a:rPr>
              <a:t>  chats</a:t>
            </a:r>
          </a:p>
          <a:p>
            <a:pPr eaLnBrk="1" hangingPunct="1">
              <a:spcBef>
                <a:spcPct val="0"/>
              </a:spcBef>
              <a:buFont typeface="Wingdings" pitchFamily="2" charset="2"/>
              <a:buChar char="q"/>
            </a:pPr>
            <a:r>
              <a:rPr lang="fr-FR" altLang="fr-FR" sz="1400" b="1">
                <a:solidFill>
                  <a:schemeClr val="tx2"/>
                </a:solidFill>
                <a:latin typeface="Arial" charset="0"/>
              </a:rPr>
              <a:t>  courriers électroniques</a:t>
            </a:r>
          </a:p>
          <a:p>
            <a:pPr eaLnBrk="1" hangingPunct="1">
              <a:spcBef>
                <a:spcPct val="0"/>
              </a:spcBef>
              <a:buFont typeface="Wingdings" pitchFamily="2" charset="2"/>
              <a:buChar char="q"/>
            </a:pPr>
            <a:r>
              <a:rPr lang="fr-FR" altLang="fr-FR" sz="1400" b="1">
                <a:solidFill>
                  <a:schemeClr val="tx2"/>
                </a:solidFill>
                <a:latin typeface="Arial" charset="0"/>
              </a:rPr>
              <a:t>  réseaux sociaux, etc. </a:t>
            </a:r>
          </a:p>
        </p:txBody>
      </p:sp>
      <p:pic>
        <p:nvPicPr>
          <p:cNvPr id="22533" name="Picture 6" descr="interne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750" y="3933825"/>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AutoShape 10">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2535" name="AutoShape 11">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22536" name="AutoShape 12">
            <a:hlinkClick r:id="rId3" action="ppaction://hlinksldjump" tooltip="forme nouvelle : cyber-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2537" name="Rectangle 4"/>
          <p:cNvSpPr>
            <a:spLocks noChangeArrowheads="1"/>
          </p:cNvSpPr>
          <p:nvPr/>
        </p:nvSpPr>
        <p:spPr bwMode="auto">
          <a:xfrm>
            <a:off x="-36513" y="-26988"/>
            <a:ext cx="9218613" cy="3683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tabLst>
                <a:tab pos="5740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740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740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740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740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40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40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40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40400" algn="l"/>
              </a:tabLst>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rPr>
              <a:t>Une nouvelle forme de harcèlement moral : le cyber harcèlement</a:t>
            </a:r>
          </a:p>
        </p:txBody>
      </p:sp>
      <p:sp>
        <p:nvSpPr>
          <p:cNvPr id="22538" name="Text Box 17"/>
          <p:cNvSpPr txBox="1">
            <a:spLocks noChangeArrowheads="1"/>
          </p:cNvSpPr>
          <p:nvPr/>
        </p:nvSpPr>
        <p:spPr bwMode="auto">
          <a:xfrm>
            <a:off x="6312818" y="6446663"/>
            <a:ext cx="779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chemeClr val="tx2"/>
                </a:solidFill>
                <a:latin typeface="Verdana" pitchFamily="34" charset="0"/>
              </a:rPr>
              <a:t>&gt;&gt;&gt;</a:t>
            </a:r>
          </a:p>
        </p:txBody>
      </p:sp>
      <p:cxnSp>
        <p:nvCxnSpPr>
          <p:cNvPr id="12" name="Connecteur droit 11"/>
          <p:cNvCxnSpPr/>
          <p:nvPr/>
        </p:nvCxnSpPr>
        <p:spPr>
          <a:xfrm>
            <a:off x="34925" y="287338"/>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34925" y="287338"/>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4" name="ZoneTexte 2"/>
          <p:cNvSpPr txBox="1"/>
          <p:nvPr/>
        </p:nvSpPr>
        <p:spPr>
          <a:xfrm>
            <a:off x="7020272" y="6453336"/>
            <a:ext cx="1444306" cy="307777"/>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fr-FR" sz="1400" dirty="0" smtClean="0">
                <a:solidFill>
                  <a:schemeClr val="tx2"/>
                </a:solidFill>
              </a:rPr>
              <a:t>page suivante</a:t>
            </a:r>
            <a:endParaRPr lang="fr-FR" sz="1400"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4213" y="2624138"/>
            <a:ext cx="7991475" cy="310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rPr>
              <a:t>  les </a:t>
            </a:r>
            <a:r>
              <a:rPr lang="fr-FR" altLang="fr-FR" sz="1400" b="1">
                <a:solidFill>
                  <a:srgbClr val="C00000"/>
                </a:solidFill>
                <a:latin typeface="Arial" charset="0"/>
              </a:rPr>
              <a:t>insultes, moqueries ou menaces</a:t>
            </a:r>
          </a:p>
          <a:p>
            <a:pPr algn="just" eaLnBrk="1" hangingPunct="1">
              <a:spcBef>
                <a:spcPct val="0"/>
              </a:spcBef>
              <a:buFont typeface="Wingdings" pitchFamily="2" charset="2"/>
              <a:buNone/>
            </a:pPr>
            <a:endParaRPr lang="fr-FR" altLang="fr-FR" sz="1400" b="1">
              <a:solidFill>
                <a:schemeClr val="tx2"/>
              </a:solidFill>
              <a:latin typeface="Arial" charset="0"/>
            </a:endParaRPr>
          </a:p>
          <a:p>
            <a:pPr algn="just" eaLnBrk="1" hangingPunct="1">
              <a:spcBef>
                <a:spcPct val="0"/>
              </a:spcBef>
              <a:buFont typeface="Wingdings" pitchFamily="2" charset="2"/>
              <a:buNone/>
            </a:pPr>
            <a:endParaRPr lang="fr-FR" altLang="fr-FR" sz="1400" b="1">
              <a:solidFill>
                <a:schemeClr val="tx2"/>
              </a:solidFill>
              <a:latin typeface="Arial" charset="0"/>
            </a:endParaRPr>
          </a:p>
          <a:p>
            <a:pPr algn="just" eaLnBrk="1" hangingPunct="1">
              <a:spcBef>
                <a:spcPct val="0"/>
              </a:spcBef>
              <a:buFont typeface="Wingdings" pitchFamily="2" charset="2"/>
              <a:buChar char="q"/>
            </a:pPr>
            <a:r>
              <a:rPr lang="fr-FR" altLang="fr-FR" sz="1400" b="1">
                <a:solidFill>
                  <a:schemeClr val="tx2"/>
                </a:solidFill>
                <a:latin typeface="Arial" charset="0"/>
              </a:rPr>
              <a:t>  la propagation de </a:t>
            </a:r>
            <a:r>
              <a:rPr lang="fr-FR" altLang="fr-FR" sz="1400" b="1">
                <a:solidFill>
                  <a:srgbClr val="C00000"/>
                </a:solidFill>
                <a:latin typeface="Arial" charset="0"/>
              </a:rPr>
              <a:t>rumeurs</a:t>
            </a:r>
          </a:p>
          <a:p>
            <a:pPr algn="just" eaLnBrk="1" hangingPunct="1">
              <a:spcBef>
                <a:spcPct val="0"/>
              </a:spcBef>
              <a:buFont typeface="Wingdings" pitchFamily="2" charset="2"/>
              <a:buNone/>
            </a:pPr>
            <a:endParaRPr lang="fr-FR" altLang="fr-FR" sz="1400" b="1">
              <a:solidFill>
                <a:schemeClr val="tx2"/>
              </a:solidFill>
              <a:latin typeface="Arial" charset="0"/>
            </a:endParaRPr>
          </a:p>
          <a:p>
            <a:pPr algn="just" eaLnBrk="1" hangingPunct="1">
              <a:spcBef>
                <a:spcPct val="0"/>
              </a:spcBef>
              <a:buFont typeface="Wingdings" pitchFamily="2" charset="2"/>
              <a:buNone/>
            </a:pPr>
            <a:endParaRPr lang="fr-FR" altLang="fr-FR" sz="1400" b="1">
              <a:solidFill>
                <a:schemeClr val="tx2"/>
              </a:solidFill>
              <a:latin typeface="Arial" charset="0"/>
            </a:endParaRPr>
          </a:p>
          <a:p>
            <a:pPr algn="just" eaLnBrk="1" hangingPunct="1">
              <a:spcBef>
                <a:spcPct val="0"/>
              </a:spcBef>
              <a:buFont typeface="Wingdings" pitchFamily="2" charset="2"/>
              <a:buChar char="q"/>
            </a:pPr>
            <a:r>
              <a:rPr lang="fr-FR" altLang="fr-FR" sz="1400" b="1">
                <a:solidFill>
                  <a:schemeClr val="tx2"/>
                </a:solidFill>
                <a:latin typeface="Arial" charset="0"/>
              </a:rPr>
              <a:t>  le </a:t>
            </a:r>
            <a:r>
              <a:rPr lang="fr-FR" altLang="fr-FR" sz="1400" b="1">
                <a:solidFill>
                  <a:srgbClr val="C00000"/>
                </a:solidFill>
                <a:latin typeface="Arial" charset="0"/>
              </a:rPr>
              <a:t>piratage</a:t>
            </a:r>
            <a:r>
              <a:rPr lang="fr-FR" altLang="fr-FR" sz="1400" b="1">
                <a:solidFill>
                  <a:schemeClr val="tx2"/>
                </a:solidFill>
                <a:latin typeface="Arial" charset="0"/>
              </a:rPr>
              <a:t> de comptes et l’</a:t>
            </a:r>
            <a:r>
              <a:rPr lang="fr-FR" altLang="fr-FR" sz="1400" b="1">
                <a:solidFill>
                  <a:srgbClr val="C00000"/>
                </a:solidFill>
                <a:latin typeface="Arial" charset="0"/>
              </a:rPr>
              <a:t>usurpation d’identité</a:t>
            </a:r>
          </a:p>
          <a:p>
            <a:pPr algn="just" eaLnBrk="1" hangingPunct="1">
              <a:spcBef>
                <a:spcPct val="0"/>
              </a:spcBef>
              <a:buFont typeface="Wingdings" pitchFamily="2" charset="2"/>
              <a:buNone/>
            </a:pPr>
            <a:endParaRPr lang="fr-FR" altLang="fr-FR" sz="1400" b="1">
              <a:solidFill>
                <a:schemeClr val="tx2"/>
              </a:solidFill>
              <a:latin typeface="Arial" charset="0"/>
            </a:endParaRPr>
          </a:p>
          <a:p>
            <a:pPr algn="just" eaLnBrk="1" hangingPunct="1">
              <a:spcBef>
                <a:spcPct val="0"/>
              </a:spcBef>
              <a:buFont typeface="Wingdings" pitchFamily="2" charset="2"/>
              <a:buNone/>
            </a:pPr>
            <a:endParaRPr lang="fr-FR" altLang="fr-FR" sz="1400" b="1">
              <a:solidFill>
                <a:schemeClr val="tx2"/>
              </a:solidFill>
              <a:latin typeface="Arial" charset="0"/>
            </a:endParaRPr>
          </a:p>
          <a:p>
            <a:pPr algn="just" eaLnBrk="1" hangingPunct="1">
              <a:spcBef>
                <a:spcPct val="0"/>
              </a:spcBef>
              <a:buFont typeface="Wingdings" pitchFamily="2" charset="2"/>
              <a:buChar char="q"/>
            </a:pPr>
            <a:r>
              <a:rPr lang="fr-FR" altLang="fr-FR" sz="1400" b="1">
                <a:solidFill>
                  <a:schemeClr val="tx2"/>
                </a:solidFill>
                <a:latin typeface="Arial" charset="0"/>
              </a:rPr>
              <a:t>  la création d’un sujet de discussion, d’un groupe ou d’une </a:t>
            </a:r>
            <a:r>
              <a:rPr lang="fr-FR" altLang="fr-FR" sz="1400" b="1">
                <a:solidFill>
                  <a:srgbClr val="C00000"/>
                </a:solidFill>
                <a:latin typeface="Arial" charset="0"/>
              </a:rPr>
              <a:t>page sur un réseau social sur un camarade de classe</a:t>
            </a:r>
          </a:p>
          <a:p>
            <a:pPr algn="just" eaLnBrk="1" hangingPunct="1">
              <a:spcBef>
                <a:spcPct val="0"/>
              </a:spcBef>
              <a:buFont typeface="Wingdings" pitchFamily="2" charset="2"/>
              <a:buNone/>
            </a:pPr>
            <a:endParaRPr lang="fr-FR" altLang="fr-FR" sz="1400" b="1">
              <a:solidFill>
                <a:schemeClr val="tx2"/>
              </a:solidFill>
              <a:latin typeface="Arial" charset="0"/>
            </a:endParaRPr>
          </a:p>
          <a:p>
            <a:pPr algn="just" eaLnBrk="1" hangingPunct="1">
              <a:spcBef>
                <a:spcPct val="0"/>
              </a:spcBef>
              <a:buFont typeface="Wingdings" pitchFamily="2" charset="2"/>
              <a:buNone/>
            </a:pPr>
            <a:endParaRPr lang="fr-FR" altLang="fr-FR" sz="1400" b="1">
              <a:solidFill>
                <a:schemeClr val="tx2"/>
              </a:solidFill>
              <a:latin typeface="Arial" charset="0"/>
            </a:endParaRPr>
          </a:p>
          <a:p>
            <a:pPr algn="just" eaLnBrk="1" hangingPunct="1">
              <a:spcBef>
                <a:spcPct val="0"/>
              </a:spcBef>
              <a:buFont typeface="Wingdings" pitchFamily="2" charset="2"/>
              <a:buChar char="q"/>
            </a:pPr>
            <a:r>
              <a:rPr lang="fr-FR" altLang="fr-FR" sz="1400" b="1">
                <a:solidFill>
                  <a:schemeClr val="tx2"/>
                </a:solidFill>
                <a:latin typeface="Arial" charset="0"/>
              </a:rPr>
              <a:t>  la </a:t>
            </a:r>
            <a:r>
              <a:rPr lang="fr-FR" altLang="fr-FR" sz="1400" b="1">
                <a:solidFill>
                  <a:srgbClr val="C00000"/>
                </a:solidFill>
                <a:latin typeface="Arial" charset="0"/>
              </a:rPr>
              <a:t>publication d’une photo ou d’une vidéo </a:t>
            </a:r>
            <a:r>
              <a:rPr lang="fr-FR" altLang="fr-FR" sz="1400" b="1">
                <a:solidFill>
                  <a:schemeClr val="tx2"/>
                </a:solidFill>
                <a:latin typeface="Arial" charset="0"/>
              </a:rPr>
              <a:t>de la victime en </a:t>
            </a:r>
            <a:r>
              <a:rPr lang="fr-FR" altLang="fr-FR" sz="1400" b="1">
                <a:solidFill>
                  <a:srgbClr val="C00000"/>
                </a:solidFill>
                <a:latin typeface="Arial" charset="0"/>
              </a:rPr>
              <a:t>mauvaise posture</a:t>
            </a:r>
          </a:p>
        </p:txBody>
      </p:sp>
      <p:sp>
        <p:nvSpPr>
          <p:cNvPr id="23555" name="Rectangle 4"/>
          <p:cNvSpPr>
            <a:spLocks noChangeArrowheads="1"/>
          </p:cNvSpPr>
          <p:nvPr/>
        </p:nvSpPr>
        <p:spPr bwMode="auto">
          <a:xfrm>
            <a:off x="179388" y="1611313"/>
            <a:ext cx="3322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b="1">
                <a:solidFill>
                  <a:schemeClr val="tx2"/>
                </a:solidFill>
                <a:latin typeface="Arial" charset="0"/>
              </a:rPr>
              <a:t>Il peut prendre plusieurs formes</a:t>
            </a:r>
          </a:p>
        </p:txBody>
      </p:sp>
      <p:sp>
        <p:nvSpPr>
          <p:cNvPr id="23556" name="AutoShape 9">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3557" name="AutoShape 10">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23558" name="AutoShape 12">
            <a:hlinkClick r:id="rId2" action="ppaction://hlinksldjump" tooltip="forme nouvelle : cyber-harcèlement"/>
          </p:cNvPr>
          <p:cNvSpPr>
            <a:spLocks noChangeAspect="1" noChangeArrowheads="1"/>
          </p:cNvSpPr>
          <p:nvPr/>
        </p:nvSpPr>
        <p:spPr bwMode="auto">
          <a:xfrm>
            <a:off x="4500563" y="6634163"/>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3559" name="Rectangle 4"/>
          <p:cNvSpPr>
            <a:spLocks noChangeArrowheads="1"/>
          </p:cNvSpPr>
          <p:nvPr/>
        </p:nvSpPr>
        <p:spPr bwMode="auto">
          <a:xfrm>
            <a:off x="0" y="-26988"/>
            <a:ext cx="9144000" cy="3683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rPr>
              <a:t>Une nouvelle forme de harcèlement moral : le cyber harcèlement</a:t>
            </a:r>
          </a:p>
        </p:txBody>
      </p:sp>
      <p:cxnSp>
        <p:nvCxnSpPr>
          <p:cNvPr id="10" name="Connecteur droit 9"/>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900113" y="2292350"/>
            <a:ext cx="7775575" cy="2462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defRPr/>
            </a:pPr>
            <a:r>
              <a:rPr lang="fr-FR" altLang="fr-FR" sz="1400" b="1" dirty="0" smtClean="0">
                <a:solidFill>
                  <a:schemeClr val="tx2"/>
                </a:solidFill>
                <a:latin typeface="Arial" charset="0"/>
              </a:rPr>
              <a:t>  la diffusion massive et instantanée des messages </a:t>
            </a:r>
            <a:r>
              <a:rPr lang="fr-FR" altLang="fr-FR" sz="1400" b="1" dirty="0" smtClean="0">
                <a:solidFill>
                  <a:srgbClr val="C00000"/>
                </a:solidFill>
                <a:latin typeface="Arial" charset="0"/>
              </a:rPr>
              <a:t>peut toucher un très large public</a:t>
            </a:r>
            <a:r>
              <a:rPr lang="fr-FR" altLang="fr-FR" sz="1400" b="1" dirty="0" smtClean="0">
                <a:solidFill>
                  <a:schemeClr val="accent4"/>
                </a:solidFill>
                <a:latin typeface="Arial" charset="0"/>
              </a:rPr>
              <a:t>, </a:t>
            </a:r>
            <a:r>
              <a:rPr lang="fr-FR" altLang="fr-FR" sz="1400" b="1" dirty="0" smtClean="0">
                <a:solidFill>
                  <a:schemeClr val="tx2"/>
                </a:solidFill>
                <a:latin typeface="Arial" charset="0"/>
              </a:rPr>
              <a:t>sans aucun contrôle</a:t>
            </a:r>
          </a:p>
          <a:p>
            <a:pPr algn="just" eaLnBrk="1" hangingPunct="1">
              <a:spcBef>
                <a:spcPct val="0"/>
              </a:spcBef>
              <a:buFontTx/>
              <a:buNone/>
              <a:defRPr/>
            </a:pPr>
            <a:endParaRPr lang="fr-FR" altLang="fr-FR" sz="1400" b="1" dirty="0" smtClean="0">
              <a:solidFill>
                <a:schemeClr val="accent4"/>
              </a:solidFill>
              <a:latin typeface="Arial" charset="0"/>
            </a:endParaRPr>
          </a:p>
          <a:p>
            <a:pPr algn="just" eaLnBrk="1" hangingPunct="1">
              <a:spcBef>
                <a:spcPct val="0"/>
              </a:spcBef>
              <a:buFontTx/>
              <a:buNone/>
              <a:defRPr/>
            </a:pPr>
            <a:endParaRPr lang="fr-FR" altLang="fr-FR" sz="1400" b="1" dirty="0" smtClean="0">
              <a:solidFill>
                <a:schemeClr val="accent4"/>
              </a:solidFill>
              <a:latin typeface="Arial" charset="0"/>
            </a:endParaRPr>
          </a:p>
          <a:p>
            <a:pPr algn="just" eaLnBrk="1" hangingPunct="1">
              <a:spcBef>
                <a:spcPct val="0"/>
              </a:spcBef>
              <a:buFont typeface="Wingdings" pitchFamily="2" charset="2"/>
              <a:buChar char="q"/>
              <a:defRPr/>
            </a:pPr>
            <a:r>
              <a:rPr lang="fr-FR" altLang="fr-FR" sz="1400" b="1" dirty="0" smtClean="0">
                <a:solidFill>
                  <a:schemeClr val="tx2"/>
                </a:solidFill>
                <a:latin typeface="Arial" charset="0"/>
              </a:rPr>
              <a:t>  les </a:t>
            </a:r>
            <a:r>
              <a:rPr lang="fr-FR" altLang="fr-FR" sz="1400" b="1" dirty="0" smtClean="0">
                <a:solidFill>
                  <a:srgbClr val="C00000"/>
                </a:solidFill>
                <a:latin typeface="Arial" charset="0"/>
              </a:rPr>
              <a:t>contenus </a:t>
            </a:r>
            <a:r>
              <a:rPr lang="fr-FR" altLang="fr-FR" sz="1400" b="1" dirty="0" smtClean="0">
                <a:solidFill>
                  <a:schemeClr val="tx2"/>
                </a:solidFill>
                <a:latin typeface="Arial" charset="0"/>
              </a:rPr>
              <a:t>diffusés peuvent demeurer </a:t>
            </a:r>
            <a:r>
              <a:rPr lang="fr-FR" altLang="fr-FR" sz="1400" b="1" dirty="0" smtClean="0">
                <a:solidFill>
                  <a:srgbClr val="C00000"/>
                </a:solidFill>
                <a:latin typeface="Arial" charset="0"/>
              </a:rPr>
              <a:t>en ligne</a:t>
            </a:r>
            <a:r>
              <a:rPr lang="fr-FR" altLang="fr-FR" sz="1400" b="1" dirty="0" smtClean="0">
                <a:solidFill>
                  <a:schemeClr val="accent4"/>
                </a:solidFill>
                <a:latin typeface="Arial" charset="0"/>
              </a:rPr>
              <a:t>, </a:t>
            </a:r>
            <a:r>
              <a:rPr lang="fr-FR" altLang="fr-FR" sz="1400" b="1" dirty="0" smtClean="0">
                <a:solidFill>
                  <a:schemeClr val="tx2"/>
                </a:solidFill>
                <a:latin typeface="Arial" charset="0"/>
              </a:rPr>
              <a:t>même si le harcèlement cesse</a:t>
            </a:r>
          </a:p>
          <a:p>
            <a:pPr algn="just" eaLnBrk="1" hangingPunct="1">
              <a:spcBef>
                <a:spcPct val="0"/>
              </a:spcBef>
              <a:buFont typeface="Wingdings" pitchFamily="2" charset="2"/>
              <a:buChar char="q"/>
              <a:defRPr/>
            </a:pPr>
            <a:endParaRPr lang="fr-FR" altLang="fr-FR" sz="1400" b="1" dirty="0" smtClean="0">
              <a:solidFill>
                <a:schemeClr val="accent4"/>
              </a:solidFill>
              <a:latin typeface="Arial" charset="0"/>
            </a:endParaRPr>
          </a:p>
          <a:p>
            <a:pPr algn="just" eaLnBrk="1" hangingPunct="1">
              <a:spcBef>
                <a:spcPct val="0"/>
              </a:spcBef>
              <a:buFontTx/>
              <a:buNone/>
              <a:defRPr/>
            </a:pPr>
            <a:endParaRPr lang="fr-FR" altLang="fr-FR" sz="1400" b="1" dirty="0" smtClean="0">
              <a:solidFill>
                <a:schemeClr val="tx2"/>
              </a:solidFill>
              <a:latin typeface="Arial" charset="0"/>
            </a:endParaRPr>
          </a:p>
          <a:p>
            <a:pPr algn="just" eaLnBrk="1" hangingPunct="1">
              <a:spcBef>
                <a:spcPct val="0"/>
              </a:spcBef>
              <a:buFont typeface="Wingdings" pitchFamily="2" charset="2"/>
              <a:buChar char="q"/>
              <a:defRPr/>
            </a:pPr>
            <a:r>
              <a:rPr lang="fr-FR" altLang="fr-FR" sz="1400" b="1" dirty="0" smtClean="0">
                <a:solidFill>
                  <a:schemeClr val="tx2"/>
                </a:solidFill>
                <a:latin typeface="Arial" charset="0"/>
              </a:rPr>
              <a:t>  le </a:t>
            </a:r>
            <a:r>
              <a:rPr lang="fr-FR" altLang="fr-FR" sz="1400" b="1" dirty="0" smtClean="0">
                <a:solidFill>
                  <a:srgbClr val="C00000"/>
                </a:solidFill>
                <a:latin typeface="Arial" charset="0"/>
              </a:rPr>
              <a:t>harceleur </a:t>
            </a:r>
            <a:r>
              <a:rPr lang="fr-FR" altLang="fr-FR" sz="1400" b="1" dirty="0" smtClean="0">
                <a:solidFill>
                  <a:schemeClr val="tx2"/>
                </a:solidFill>
                <a:latin typeface="Arial" charset="0"/>
              </a:rPr>
              <a:t>peut rester </a:t>
            </a:r>
            <a:r>
              <a:rPr lang="fr-FR" altLang="fr-FR" sz="1400" b="1" dirty="0" smtClean="0">
                <a:solidFill>
                  <a:srgbClr val="C00000"/>
                </a:solidFill>
                <a:latin typeface="Arial" charset="0"/>
              </a:rPr>
              <a:t>anonyme, </a:t>
            </a:r>
            <a:r>
              <a:rPr lang="fr-FR" altLang="fr-FR" sz="1400" b="1" dirty="0" smtClean="0">
                <a:solidFill>
                  <a:schemeClr val="tx2"/>
                </a:solidFill>
                <a:latin typeface="Arial" charset="0"/>
              </a:rPr>
              <a:t>caché derrière un </a:t>
            </a:r>
            <a:r>
              <a:rPr lang="fr-FR" altLang="fr-FR" sz="1400" b="1" dirty="0" smtClean="0">
                <a:solidFill>
                  <a:srgbClr val="C00000"/>
                </a:solidFill>
                <a:latin typeface="Arial" charset="0"/>
              </a:rPr>
              <a:t>pseudo</a:t>
            </a:r>
          </a:p>
          <a:p>
            <a:pPr algn="just" eaLnBrk="1" hangingPunct="1">
              <a:spcBef>
                <a:spcPct val="0"/>
              </a:spcBef>
              <a:buFontTx/>
              <a:buNone/>
              <a:defRPr/>
            </a:pPr>
            <a:endParaRPr lang="fr-FR" altLang="fr-FR" sz="1400" b="1" dirty="0" smtClean="0">
              <a:solidFill>
                <a:schemeClr val="accent4"/>
              </a:solidFill>
              <a:latin typeface="Arial" charset="0"/>
            </a:endParaRPr>
          </a:p>
          <a:p>
            <a:pPr algn="just" eaLnBrk="1" hangingPunct="1">
              <a:spcBef>
                <a:spcPct val="0"/>
              </a:spcBef>
              <a:buFontTx/>
              <a:buNone/>
              <a:defRPr/>
            </a:pPr>
            <a:endParaRPr lang="fr-FR" altLang="fr-FR" sz="1400" b="1" dirty="0" smtClean="0">
              <a:solidFill>
                <a:schemeClr val="accent4"/>
              </a:solidFill>
              <a:latin typeface="Arial" charset="0"/>
            </a:endParaRPr>
          </a:p>
          <a:p>
            <a:pPr algn="just" eaLnBrk="1" hangingPunct="1">
              <a:spcBef>
                <a:spcPct val="0"/>
              </a:spcBef>
              <a:buFont typeface="Wingdings" pitchFamily="2" charset="2"/>
              <a:buChar char="q"/>
              <a:defRPr/>
            </a:pPr>
            <a:r>
              <a:rPr lang="fr-FR" altLang="fr-FR" sz="1400" b="1" dirty="0" smtClean="0">
                <a:solidFill>
                  <a:schemeClr val="tx2"/>
                </a:solidFill>
                <a:latin typeface="Arial" charset="0"/>
              </a:rPr>
              <a:t> </a:t>
            </a:r>
            <a:r>
              <a:rPr lang="fr-FR" altLang="fr-FR" sz="1400" b="1" dirty="0" smtClean="0">
                <a:solidFill>
                  <a:srgbClr val="C00000"/>
                </a:solidFill>
                <a:latin typeface="Arial" charset="0"/>
              </a:rPr>
              <a:t> le harcèlement subi à l’école se prolonge donc au domicile, et sans répit.</a:t>
            </a:r>
          </a:p>
        </p:txBody>
      </p:sp>
      <p:sp>
        <p:nvSpPr>
          <p:cNvPr id="24579" name="Text Box 6"/>
          <p:cNvSpPr txBox="1">
            <a:spLocks noChangeArrowheads="1"/>
          </p:cNvSpPr>
          <p:nvPr/>
        </p:nvSpPr>
        <p:spPr bwMode="auto">
          <a:xfrm>
            <a:off x="0" y="5229225"/>
            <a:ext cx="9144000" cy="1016000"/>
          </a:xfrm>
          <a:prstGeom prst="rect">
            <a:avLst/>
          </a:prstGeom>
          <a:solidFill>
            <a:schemeClr val="accent1">
              <a:lumMod val="20000"/>
              <a:lumOff val="80000"/>
            </a:schemeClr>
          </a:solid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FR" altLang="fr-FR" sz="2000" b="1" i="1" dirty="0" smtClean="0">
                <a:solidFill>
                  <a:srgbClr val="C00000"/>
                </a:solidFill>
                <a:latin typeface="Arial" charset="0"/>
              </a:rPr>
              <a:t>Exposée 24 h/24 et 7 j/7, </a:t>
            </a:r>
          </a:p>
          <a:p>
            <a:pPr algn="ctr" eaLnBrk="1" hangingPunct="1">
              <a:spcBef>
                <a:spcPct val="0"/>
              </a:spcBef>
              <a:buFontTx/>
              <a:buNone/>
              <a:defRPr/>
            </a:pPr>
            <a:r>
              <a:rPr lang="fr-FR" altLang="fr-FR" sz="2000" b="1" i="1" dirty="0" smtClean="0">
                <a:solidFill>
                  <a:srgbClr val="C00000"/>
                </a:solidFill>
                <a:latin typeface="Arial" charset="0"/>
              </a:rPr>
              <a:t>la victime connaît un état d’insécurité permanent</a:t>
            </a:r>
          </a:p>
          <a:p>
            <a:pPr algn="ctr" eaLnBrk="1" hangingPunct="1">
              <a:spcBef>
                <a:spcPct val="0"/>
              </a:spcBef>
              <a:buFontTx/>
              <a:buNone/>
              <a:defRPr/>
            </a:pPr>
            <a:r>
              <a:rPr lang="fr-FR" altLang="fr-FR" sz="2000" b="1" i="1" dirty="0" smtClean="0">
                <a:solidFill>
                  <a:srgbClr val="C00000"/>
                </a:solidFill>
                <a:latin typeface="Arial" charset="0"/>
              </a:rPr>
              <a:t>et se sent encore plus isolée et fragilisée</a:t>
            </a:r>
          </a:p>
        </p:txBody>
      </p:sp>
      <p:sp>
        <p:nvSpPr>
          <p:cNvPr id="24580" name="AutoShape 14">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4581" name="AutoShape 15">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24582" name="AutoShape 17">
            <a:hlinkClick r:id="rId2" action="ppaction://hlinksldjump" tooltip="forme nouvelle : cyber-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4583" name="Text Box 14"/>
          <p:cNvSpPr txBox="1">
            <a:spLocks noChangeArrowheads="1"/>
          </p:cNvSpPr>
          <p:nvPr/>
        </p:nvSpPr>
        <p:spPr bwMode="auto">
          <a:xfrm>
            <a:off x="4227513" y="1292225"/>
            <a:ext cx="44037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b="1" i="1">
                <a:solidFill>
                  <a:srgbClr val="C00000"/>
                </a:solidFill>
                <a:latin typeface="Arial" charset="0"/>
              </a:rPr>
              <a:t>Un nouvel harceleur et un nouvel harcelé…</a:t>
            </a:r>
          </a:p>
        </p:txBody>
      </p:sp>
      <p:sp>
        <p:nvSpPr>
          <p:cNvPr id="24584" name="Rectangle 4"/>
          <p:cNvSpPr>
            <a:spLocks noChangeArrowheads="1"/>
          </p:cNvSpPr>
          <p:nvPr/>
        </p:nvSpPr>
        <p:spPr bwMode="auto">
          <a:xfrm>
            <a:off x="-36513" y="-26988"/>
            <a:ext cx="9145588" cy="3683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rPr>
              <a:t>Une nouvelle forme de harcèlement moral : le cyber harcèlement</a:t>
            </a:r>
          </a:p>
        </p:txBody>
      </p:sp>
      <p:cxnSp>
        <p:nvCxnSpPr>
          <p:cNvPr id="10" name="Connecteur droit 9"/>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5245100" y="1052513"/>
            <a:ext cx="314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i="1">
                <a:solidFill>
                  <a:srgbClr val="C00000"/>
                </a:solidFill>
                <a:latin typeface="Arial" charset="0"/>
              </a:rPr>
              <a:t>La responsabilité des adultes</a:t>
            </a:r>
          </a:p>
        </p:txBody>
      </p:sp>
      <p:sp>
        <p:nvSpPr>
          <p:cNvPr id="25603" name="Text Box 5"/>
          <p:cNvSpPr txBox="1">
            <a:spLocks noChangeArrowheads="1"/>
          </p:cNvSpPr>
          <p:nvPr/>
        </p:nvSpPr>
        <p:spPr bwMode="auto">
          <a:xfrm>
            <a:off x="250825" y="2205038"/>
            <a:ext cx="866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rPr>
              <a:t>Apprentissage de l’usage responsable </a:t>
            </a:r>
            <a:r>
              <a:rPr lang="fr-FR" altLang="fr-FR" sz="1400" b="1">
                <a:solidFill>
                  <a:schemeClr val="tx2"/>
                </a:solidFill>
                <a:latin typeface="Arial" charset="0"/>
              </a:rPr>
              <a:t>d’internet, et informer les élèves sur </a:t>
            </a:r>
          </a:p>
        </p:txBody>
      </p:sp>
      <p:sp>
        <p:nvSpPr>
          <p:cNvPr id="25604" name="Text Box 6"/>
          <p:cNvSpPr txBox="1">
            <a:spLocks noChangeArrowheads="1"/>
          </p:cNvSpPr>
          <p:nvPr/>
        </p:nvSpPr>
        <p:spPr bwMode="auto">
          <a:xfrm>
            <a:off x="755650" y="3143250"/>
            <a:ext cx="8388350"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rPr>
              <a:t>  les</a:t>
            </a:r>
            <a:r>
              <a:rPr lang="fr-FR" altLang="fr-FR" sz="1400" b="1">
                <a:solidFill>
                  <a:srgbClr val="C00000"/>
                </a:solidFill>
                <a:latin typeface="Arial" charset="0"/>
              </a:rPr>
              <a:t> risques </a:t>
            </a:r>
            <a:r>
              <a:rPr lang="fr-FR" altLang="fr-FR" sz="1400" b="1">
                <a:solidFill>
                  <a:schemeClr val="tx2"/>
                </a:solidFill>
                <a:latin typeface="Arial" charset="0"/>
              </a:rPr>
              <a:t>liés à l’utilisation des nouveaux médias</a:t>
            </a:r>
          </a:p>
          <a:p>
            <a:pPr eaLnBrk="1" hangingPunct="1">
              <a:spcBef>
                <a:spcPct val="0"/>
              </a:spcBef>
              <a:buFont typeface="Wingdings" pitchFamily="2" charset="2"/>
              <a:buChar char="q"/>
            </a:pPr>
            <a:endParaRPr lang="fr-FR" altLang="fr-FR" sz="1400" b="1">
              <a:solidFill>
                <a:schemeClr val="tx2"/>
              </a:solidFill>
              <a:latin typeface="Arial" charset="0"/>
            </a:endParaRP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 typeface="Wingdings" pitchFamily="2" charset="2"/>
              <a:buChar char="q"/>
            </a:pPr>
            <a:r>
              <a:rPr lang="fr-FR" altLang="fr-FR" sz="1400" b="1">
                <a:solidFill>
                  <a:schemeClr val="tx2"/>
                </a:solidFill>
                <a:latin typeface="Arial" charset="0"/>
              </a:rPr>
              <a:t>  la </a:t>
            </a:r>
            <a:r>
              <a:rPr lang="fr-FR" altLang="fr-FR" sz="1400" b="1">
                <a:solidFill>
                  <a:srgbClr val="C00000"/>
                </a:solidFill>
                <a:latin typeface="Arial" charset="0"/>
              </a:rPr>
              <a:t>protection </a:t>
            </a:r>
            <a:r>
              <a:rPr lang="fr-FR" altLang="fr-FR" sz="1400" b="1">
                <a:solidFill>
                  <a:schemeClr val="tx2"/>
                </a:solidFill>
                <a:latin typeface="Arial" charset="0"/>
              </a:rPr>
              <a:t>de leurs données personnelles et de leur vie privée</a:t>
            </a:r>
          </a:p>
          <a:p>
            <a:pPr eaLnBrk="1" hangingPunct="1">
              <a:spcBef>
                <a:spcPct val="0"/>
              </a:spcBef>
              <a:buFont typeface="Wingdings" pitchFamily="2" charset="2"/>
              <a:buChar char="q"/>
            </a:pPr>
            <a:endParaRPr lang="fr-FR" altLang="fr-FR" sz="1400" b="1">
              <a:solidFill>
                <a:schemeClr val="tx2"/>
              </a:solidFill>
              <a:latin typeface="Arial" charset="0"/>
            </a:endParaRP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 typeface="Wingdings" pitchFamily="2" charset="2"/>
              <a:buChar char="q"/>
            </a:pPr>
            <a:r>
              <a:rPr lang="fr-FR" altLang="fr-FR" sz="1400" b="1">
                <a:solidFill>
                  <a:schemeClr val="tx2"/>
                </a:solidFill>
                <a:latin typeface="Arial" charset="0"/>
              </a:rPr>
              <a:t>  le </a:t>
            </a:r>
            <a:r>
              <a:rPr lang="fr-FR" altLang="fr-FR" sz="1400" b="1">
                <a:solidFill>
                  <a:srgbClr val="C00000"/>
                </a:solidFill>
                <a:latin typeface="Arial" charset="0"/>
              </a:rPr>
              <a:t>respect de la vie privée </a:t>
            </a:r>
            <a:r>
              <a:rPr lang="fr-FR" altLang="fr-FR" sz="1400" b="1">
                <a:solidFill>
                  <a:schemeClr val="tx2"/>
                </a:solidFill>
                <a:latin typeface="Arial" charset="0"/>
              </a:rPr>
              <a:t>et du </a:t>
            </a:r>
            <a:r>
              <a:rPr lang="fr-FR" altLang="fr-FR" sz="1400" b="1">
                <a:solidFill>
                  <a:srgbClr val="C00000"/>
                </a:solidFill>
                <a:latin typeface="Arial" charset="0"/>
              </a:rPr>
              <a:t>droit à l’image </a:t>
            </a:r>
            <a:r>
              <a:rPr lang="fr-FR" altLang="fr-FR" sz="1400" b="1">
                <a:solidFill>
                  <a:schemeClr val="tx2"/>
                </a:solidFill>
                <a:latin typeface="Arial" charset="0"/>
              </a:rPr>
              <a:t>de leurs camarades</a:t>
            </a:r>
          </a:p>
        </p:txBody>
      </p:sp>
      <p:sp>
        <p:nvSpPr>
          <p:cNvPr id="25605" name="Rectangle 7"/>
          <p:cNvSpPr>
            <a:spLocks noChangeArrowheads="1"/>
          </p:cNvSpPr>
          <p:nvPr/>
        </p:nvSpPr>
        <p:spPr bwMode="auto">
          <a:xfrm>
            <a:off x="250825" y="1700213"/>
            <a:ext cx="2570163" cy="307975"/>
          </a:xfrm>
          <a:prstGeom prst="rect">
            <a:avLst/>
          </a:prstGeom>
          <a:noFill/>
          <a:ln>
            <a:noFill/>
          </a:ln>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rPr>
              <a:t>Rôle fondamental de l’Ecole</a:t>
            </a:r>
          </a:p>
        </p:txBody>
      </p:sp>
      <p:sp>
        <p:nvSpPr>
          <p:cNvPr id="25606" name="Text Box 8">
            <a:hlinkClick r:id="rId2" action="ppaction://hlinksldjump" tooltip="B2I"/>
          </p:cNvPr>
          <p:cNvSpPr txBox="1">
            <a:spLocks noChangeArrowheads="1"/>
          </p:cNvSpPr>
          <p:nvPr/>
        </p:nvSpPr>
        <p:spPr bwMode="auto">
          <a:xfrm>
            <a:off x="3995738" y="4797425"/>
            <a:ext cx="4249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i="1">
                <a:solidFill>
                  <a:schemeClr val="tx2"/>
                </a:solidFill>
                <a:latin typeface="Arial" charset="0"/>
              </a:rPr>
              <a:t>par ex. : le Brevet informatique et internet (B2i)</a:t>
            </a:r>
            <a:r>
              <a:rPr lang="fr-FR" altLang="fr-FR" sz="1800" b="1">
                <a:solidFill>
                  <a:schemeClr val="tx2"/>
                </a:solidFill>
                <a:latin typeface="Bookman Old Style" pitchFamily="18" charset="0"/>
              </a:rPr>
              <a:t> </a:t>
            </a:r>
          </a:p>
        </p:txBody>
      </p:sp>
      <p:sp>
        <p:nvSpPr>
          <p:cNvPr id="25607" name="Text Box 9"/>
          <p:cNvSpPr txBox="1">
            <a:spLocks noChangeArrowheads="1"/>
          </p:cNvSpPr>
          <p:nvPr/>
        </p:nvSpPr>
        <p:spPr bwMode="auto">
          <a:xfrm>
            <a:off x="250825" y="5222875"/>
            <a:ext cx="2508250" cy="307975"/>
          </a:xfrm>
          <a:prstGeom prst="rect">
            <a:avLst/>
          </a:prstGeom>
          <a:noFill/>
          <a:ln>
            <a:noFill/>
          </a:ln>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rPr>
              <a:t>Responsabilité des parents</a:t>
            </a:r>
          </a:p>
        </p:txBody>
      </p:sp>
      <p:sp>
        <p:nvSpPr>
          <p:cNvPr id="25608" name="Text Box 10"/>
          <p:cNvSpPr txBox="1">
            <a:spLocks noChangeArrowheads="1"/>
          </p:cNvSpPr>
          <p:nvPr/>
        </p:nvSpPr>
        <p:spPr bwMode="auto">
          <a:xfrm>
            <a:off x="323850" y="5661025"/>
            <a:ext cx="856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b="1">
                <a:solidFill>
                  <a:srgbClr val="C00000"/>
                </a:solidFill>
                <a:latin typeface="Arial" charset="0"/>
              </a:rPr>
              <a:t>Education de leurs enfants </a:t>
            </a:r>
            <a:r>
              <a:rPr lang="fr-FR" altLang="fr-FR" sz="1400" b="1">
                <a:solidFill>
                  <a:schemeClr val="tx2"/>
                </a:solidFill>
                <a:latin typeface="Arial" charset="0"/>
              </a:rPr>
              <a:t>à ce média</a:t>
            </a:r>
            <a:r>
              <a:rPr lang="fr-FR" altLang="fr-FR" sz="1400" b="1">
                <a:solidFill>
                  <a:srgbClr val="C00000"/>
                </a:solidFill>
                <a:latin typeface="Arial" charset="0"/>
              </a:rPr>
              <a:t>, en s’informant </a:t>
            </a:r>
            <a:r>
              <a:rPr lang="fr-FR" altLang="fr-FR" sz="1400" b="1">
                <a:solidFill>
                  <a:schemeClr val="tx2"/>
                </a:solidFill>
                <a:latin typeface="Arial" charset="0"/>
              </a:rPr>
              <a:t>sur le fonctionnement et les risques de ces nouveaux moyens de communication </a:t>
            </a:r>
          </a:p>
        </p:txBody>
      </p:sp>
      <p:sp>
        <p:nvSpPr>
          <p:cNvPr id="25609" name="AutoShape 14">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5610" name="AutoShape 15">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25611" name="AutoShape 17">
            <a:hlinkClick r:id="rId3" action="ppaction://hlinksldjump" tooltip="menu général"/>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5612" name="Rectangle 4"/>
          <p:cNvSpPr>
            <a:spLocks noChangeArrowheads="1"/>
          </p:cNvSpPr>
          <p:nvPr/>
        </p:nvSpPr>
        <p:spPr bwMode="auto">
          <a:xfrm>
            <a:off x="0" y="-26988"/>
            <a:ext cx="9144000" cy="3683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rPr>
              <a:t> Une nouvelle forme de harcèlement moral :  le cyber harcèlement</a:t>
            </a:r>
          </a:p>
        </p:txBody>
      </p:sp>
      <p:cxnSp>
        <p:nvCxnSpPr>
          <p:cNvPr id="14" name="Connecteur droit 13"/>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14288"/>
            <a:ext cx="9144000"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rPr>
              <a:t> Que peut faire l’école ?</a:t>
            </a:r>
          </a:p>
        </p:txBody>
      </p:sp>
      <p:sp>
        <p:nvSpPr>
          <p:cNvPr id="26627" name="Text Box 3"/>
          <p:cNvSpPr txBox="1">
            <a:spLocks noChangeArrowheads="1"/>
          </p:cNvSpPr>
          <p:nvPr/>
        </p:nvSpPr>
        <p:spPr bwMode="auto">
          <a:xfrm>
            <a:off x="3487738" y="2867025"/>
            <a:ext cx="2084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rPr>
              <a:t>Briser la loi du silence</a:t>
            </a:r>
          </a:p>
        </p:txBody>
      </p:sp>
      <p:sp>
        <p:nvSpPr>
          <p:cNvPr id="26628" name="Text Box 4"/>
          <p:cNvSpPr txBox="1">
            <a:spLocks noChangeArrowheads="1"/>
          </p:cNvSpPr>
          <p:nvPr/>
        </p:nvSpPr>
        <p:spPr bwMode="auto">
          <a:xfrm>
            <a:off x="3363913" y="3760788"/>
            <a:ext cx="227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rPr>
              <a:t>Mobiliser </a:t>
            </a:r>
            <a:r>
              <a:rPr lang="fr-FR" altLang="fr-FR" sz="1400" b="1">
                <a:solidFill>
                  <a:schemeClr val="tx2"/>
                </a:solidFill>
                <a:latin typeface="Arial" charset="0"/>
              </a:rPr>
              <a:t>les </a:t>
            </a:r>
            <a:r>
              <a:rPr lang="fr-FR" altLang="fr-FR" sz="1400" b="1">
                <a:solidFill>
                  <a:srgbClr val="C00000"/>
                </a:solidFill>
                <a:latin typeface="Arial" charset="0"/>
              </a:rPr>
              <a:t>personnels</a:t>
            </a:r>
          </a:p>
        </p:txBody>
      </p:sp>
      <p:sp>
        <p:nvSpPr>
          <p:cNvPr id="26629" name="Text Box 5"/>
          <p:cNvSpPr txBox="1">
            <a:spLocks noChangeArrowheads="1"/>
          </p:cNvSpPr>
          <p:nvPr/>
        </p:nvSpPr>
        <p:spPr bwMode="auto">
          <a:xfrm>
            <a:off x="3419475" y="4581525"/>
            <a:ext cx="1865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Mobiliser les </a:t>
            </a:r>
            <a:r>
              <a:rPr lang="fr-FR" altLang="fr-FR" sz="1400" b="1">
                <a:solidFill>
                  <a:srgbClr val="C00000"/>
                </a:solidFill>
                <a:latin typeface="Arial" charset="0"/>
              </a:rPr>
              <a:t>élèves</a:t>
            </a:r>
          </a:p>
        </p:txBody>
      </p:sp>
      <p:sp>
        <p:nvSpPr>
          <p:cNvPr id="26630" name="Text Box 6"/>
          <p:cNvSpPr txBox="1">
            <a:spLocks noChangeArrowheads="1"/>
          </p:cNvSpPr>
          <p:nvPr/>
        </p:nvSpPr>
        <p:spPr bwMode="auto">
          <a:xfrm>
            <a:off x="3419475" y="5367338"/>
            <a:ext cx="1963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Mobiliser les </a:t>
            </a:r>
            <a:r>
              <a:rPr lang="fr-FR" altLang="fr-FR" sz="1400" b="1">
                <a:solidFill>
                  <a:srgbClr val="C00000"/>
                </a:solidFill>
                <a:latin typeface="Arial" charset="0"/>
              </a:rPr>
              <a:t>parents</a:t>
            </a:r>
          </a:p>
        </p:txBody>
      </p:sp>
      <p:sp>
        <p:nvSpPr>
          <p:cNvPr id="26631" name="AutoShape 14">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6632" name="AutoShape 15">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26633" name="AutoShape 16">
            <a:hlinkClick r:id="rId2" action="ppaction://hlinksldjump" tooltip="retour Menu"/>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6634" name="AutoShape 17">
            <a:hlinkClick r:id="rId3" action="ppaction://hlinksldjump" tooltip="briser la loi du silence"/>
          </p:cNvPr>
          <p:cNvSpPr>
            <a:spLocks noChangeArrowheads="1"/>
          </p:cNvSpPr>
          <p:nvPr/>
        </p:nvSpPr>
        <p:spPr bwMode="auto">
          <a:xfrm>
            <a:off x="3059113" y="2889250"/>
            <a:ext cx="179387" cy="179388"/>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6635" name="AutoShape 18">
            <a:hlinkClick r:id="rId4" action="ppaction://hlinksldjump" tooltip="mobiliser les personnels"/>
          </p:cNvPr>
          <p:cNvSpPr>
            <a:spLocks noChangeArrowheads="1"/>
          </p:cNvSpPr>
          <p:nvPr/>
        </p:nvSpPr>
        <p:spPr bwMode="auto">
          <a:xfrm>
            <a:off x="3059113" y="3825875"/>
            <a:ext cx="179387" cy="179388"/>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6636" name="AutoShape 19">
            <a:hlinkClick r:id="rId5" action="ppaction://hlinksldjump" tooltip="mobiliser les élèves"/>
          </p:cNvPr>
          <p:cNvSpPr>
            <a:spLocks noChangeArrowheads="1"/>
          </p:cNvSpPr>
          <p:nvPr/>
        </p:nvSpPr>
        <p:spPr bwMode="auto">
          <a:xfrm>
            <a:off x="3024188" y="4618038"/>
            <a:ext cx="179387" cy="179387"/>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6637" name="AutoShape 20">
            <a:hlinkClick r:id="rId6" action="ppaction://hlinksldjump" tooltip="mobiliser les parents"/>
          </p:cNvPr>
          <p:cNvSpPr>
            <a:spLocks noChangeArrowheads="1"/>
          </p:cNvSpPr>
          <p:nvPr/>
        </p:nvSpPr>
        <p:spPr bwMode="auto">
          <a:xfrm>
            <a:off x="3059113" y="5481638"/>
            <a:ext cx="179387" cy="179387"/>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5" name="Connecteur droit 14"/>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6513" y="-26988"/>
            <a:ext cx="9180513"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 Quelques actions possibles pour briser la loi du silence</a:t>
            </a:r>
          </a:p>
        </p:txBody>
      </p:sp>
      <p:sp>
        <p:nvSpPr>
          <p:cNvPr id="27651" name="Rectangle 4"/>
          <p:cNvSpPr>
            <a:spLocks noChangeArrowheads="1"/>
          </p:cNvSpPr>
          <p:nvPr/>
        </p:nvSpPr>
        <p:spPr bwMode="auto">
          <a:xfrm>
            <a:off x="539750" y="1401763"/>
            <a:ext cx="82089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des discussions en petits groupes sur le </a:t>
            </a:r>
            <a:r>
              <a:rPr lang="fr-FR" altLang="fr-FR" sz="1400" b="1">
                <a:solidFill>
                  <a:srgbClr val="C00000"/>
                </a:solidFill>
                <a:latin typeface="Arial" charset="0"/>
                <a:cs typeface="Arial" charset="0"/>
              </a:rPr>
              <a:t>courage de promouvoir la justice sociale par opposition au </a:t>
            </a:r>
            <a:r>
              <a:rPr lang="fr-FR" altLang="fr-FR" sz="1400" b="1" i="1">
                <a:solidFill>
                  <a:srgbClr val="C00000"/>
                </a:solidFill>
                <a:latin typeface="Arial" charset="0"/>
                <a:cs typeface="Arial" charset="0"/>
              </a:rPr>
              <a:t>«courage»</a:t>
            </a:r>
            <a:r>
              <a:rPr lang="fr-FR" altLang="fr-FR" sz="1400" b="1">
                <a:solidFill>
                  <a:srgbClr val="C00000"/>
                </a:solidFill>
                <a:latin typeface="Arial" charset="0"/>
                <a:cs typeface="Arial" charset="0"/>
              </a:rPr>
              <a:t> de garder le silence</a:t>
            </a:r>
          </a:p>
          <a:p>
            <a:pPr algn="just" eaLnBrk="1" hangingPunct="1">
              <a:spcBef>
                <a:spcPct val="0"/>
              </a:spcBef>
              <a:buFont typeface="Wingdings" pitchFamily="2" charset="2"/>
              <a:buChar char="q"/>
            </a:pPr>
            <a:endParaRPr lang="fr-FR" altLang="fr-FR" sz="1400" b="1">
              <a:solidFill>
                <a:srgbClr val="C00000"/>
              </a:solidFill>
              <a:latin typeface="Arial" charset="0"/>
              <a:cs typeface="Arial" charset="0"/>
            </a:endParaRPr>
          </a:p>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 Dénoncer un fait d harcèlement n’est pas faire  de la délation »</a:t>
            </a:r>
          </a:p>
        </p:txBody>
      </p:sp>
      <p:sp>
        <p:nvSpPr>
          <p:cNvPr id="27652" name="Rectangle 5"/>
          <p:cNvSpPr>
            <a:spLocks noChangeArrowheads="1"/>
          </p:cNvSpPr>
          <p:nvPr/>
        </p:nvSpPr>
        <p:spPr bwMode="auto">
          <a:xfrm>
            <a:off x="539750" y="2551113"/>
            <a:ext cx="802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des </a:t>
            </a:r>
            <a:r>
              <a:rPr lang="fr-FR" altLang="fr-FR" sz="1400" b="1">
                <a:solidFill>
                  <a:srgbClr val="C00000"/>
                </a:solidFill>
                <a:latin typeface="Arial" charset="0"/>
                <a:cs typeface="Arial" charset="0"/>
              </a:rPr>
              <a:t>mesures</a:t>
            </a:r>
            <a:r>
              <a:rPr lang="fr-FR" altLang="fr-FR" sz="1400" b="1">
                <a:solidFill>
                  <a:schemeClr val="tx2"/>
                </a:solidFill>
                <a:latin typeface="Arial" charset="0"/>
                <a:cs typeface="Arial" charset="0"/>
              </a:rPr>
              <a:t> (punitions etc.) qui visent à </a:t>
            </a:r>
            <a:r>
              <a:rPr lang="fr-FR" altLang="fr-FR" sz="1400" b="1">
                <a:solidFill>
                  <a:srgbClr val="C00000"/>
                </a:solidFill>
                <a:latin typeface="Arial" charset="0"/>
                <a:cs typeface="Arial" charset="0"/>
              </a:rPr>
              <a:t>réparer l</a:t>
            </a:r>
            <a:r>
              <a:rPr lang="fr-FR" altLang="fr-FR" sz="1400" b="1">
                <a:solidFill>
                  <a:schemeClr val="tx2"/>
                </a:solidFill>
                <a:latin typeface="Arial" charset="0"/>
                <a:cs typeface="Arial" charset="0"/>
              </a:rPr>
              <a:t>es torts, favorisent le </a:t>
            </a:r>
            <a:r>
              <a:rPr lang="fr-FR" altLang="fr-FR" sz="1400" b="1" i="1">
                <a:solidFill>
                  <a:schemeClr val="tx2"/>
                </a:solidFill>
                <a:latin typeface="Arial" charset="0"/>
                <a:cs typeface="Arial" charset="0"/>
              </a:rPr>
              <a:t>«traitement»</a:t>
            </a:r>
            <a:r>
              <a:rPr lang="fr-FR" altLang="fr-FR" sz="1400" b="1">
                <a:solidFill>
                  <a:schemeClr val="tx2"/>
                </a:solidFill>
                <a:latin typeface="Arial" charset="0"/>
                <a:cs typeface="Arial" charset="0"/>
              </a:rPr>
              <a:t> du harceleur </a:t>
            </a:r>
          </a:p>
        </p:txBody>
      </p:sp>
      <p:sp>
        <p:nvSpPr>
          <p:cNvPr id="27653" name="Rectangle 6"/>
          <p:cNvSpPr>
            <a:spLocks noChangeArrowheads="1"/>
          </p:cNvSpPr>
          <p:nvPr/>
        </p:nvSpPr>
        <p:spPr bwMode="auto">
          <a:xfrm>
            <a:off x="539750" y="3570288"/>
            <a:ext cx="8135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dirty="0">
                <a:solidFill>
                  <a:schemeClr val="tx2"/>
                </a:solidFill>
                <a:latin typeface="Arial" charset="0"/>
                <a:cs typeface="Arial" charset="0"/>
              </a:rPr>
              <a:t>  des </a:t>
            </a:r>
            <a:r>
              <a:rPr lang="fr-FR" altLang="fr-FR" sz="1400" b="1" dirty="0">
                <a:solidFill>
                  <a:srgbClr val="C00000"/>
                </a:solidFill>
                <a:latin typeface="Arial" charset="0"/>
                <a:cs typeface="Arial" charset="0"/>
              </a:rPr>
              <a:t>programmes de médiation par les pairs </a:t>
            </a:r>
            <a:r>
              <a:rPr lang="fr-FR" altLang="fr-FR" sz="1400" b="1" dirty="0">
                <a:solidFill>
                  <a:schemeClr val="tx2"/>
                </a:solidFill>
                <a:latin typeface="Arial" charset="0"/>
                <a:cs typeface="Arial" charset="0"/>
              </a:rPr>
              <a:t>permettant la résolution de problèmes réels ou potentiels par des pairs plutôt que (ou en plus) des mesures disciplinaires traditionnelles </a:t>
            </a:r>
          </a:p>
        </p:txBody>
      </p:sp>
      <p:sp>
        <p:nvSpPr>
          <p:cNvPr id="27654" name="Rectangle 8"/>
          <p:cNvSpPr>
            <a:spLocks noChangeArrowheads="1"/>
          </p:cNvSpPr>
          <p:nvPr/>
        </p:nvSpPr>
        <p:spPr bwMode="auto">
          <a:xfrm>
            <a:off x="611188" y="4724400"/>
            <a:ext cx="8064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dirty="0">
                <a:solidFill>
                  <a:schemeClr val="tx2"/>
                </a:solidFill>
                <a:latin typeface="Arial" charset="0"/>
                <a:cs typeface="Arial" charset="0"/>
              </a:rPr>
              <a:t>  possibilité de </a:t>
            </a:r>
            <a:r>
              <a:rPr lang="fr-FR" altLang="fr-FR" sz="1400" b="1" dirty="0">
                <a:solidFill>
                  <a:srgbClr val="C00000"/>
                </a:solidFill>
                <a:latin typeface="Arial" charset="0"/>
                <a:cs typeface="Arial" charset="0"/>
              </a:rPr>
              <a:t>créer un groupe de travail </a:t>
            </a:r>
            <a:r>
              <a:rPr lang="fr-FR" altLang="fr-FR" sz="1400" b="1" dirty="0">
                <a:solidFill>
                  <a:schemeClr val="tx2"/>
                </a:solidFill>
                <a:latin typeface="Arial" charset="0"/>
                <a:cs typeface="Arial" charset="0"/>
              </a:rPr>
              <a:t>(personnels, parents, élèves etc.) sur ce thème</a:t>
            </a:r>
          </a:p>
        </p:txBody>
      </p:sp>
      <p:sp>
        <p:nvSpPr>
          <p:cNvPr id="27655" name="Text Box 9"/>
          <p:cNvSpPr txBox="1">
            <a:spLocks noChangeArrowheads="1"/>
          </p:cNvSpPr>
          <p:nvPr/>
        </p:nvSpPr>
        <p:spPr bwMode="auto">
          <a:xfrm>
            <a:off x="611560" y="5353471"/>
            <a:ext cx="83407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85750" indent="-285750" algn="just" eaLnBrk="1" hangingPunct="1">
              <a:spcBef>
                <a:spcPct val="0"/>
              </a:spcBef>
              <a:buFont typeface="Wingdings" panose="05000000000000000000" pitchFamily="2" charset="2"/>
              <a:buChar char="q"/>
            </a:pPr>
            <a:r>
              <a:rPr lang="fr-FR" sz="1400" b="1" dirty="0" smtClean="0">
                <a:solidFill>
                  <a:schemeClr val="accent5">
                    <a:lumMod val="50000"/>
                  </a:schemeClr>
                </a:solidFill>
                <a:latin typeface="Arial" panose="020B0604020202020204" pitchFamily="34" charset="0"/>
                <a:cs typeface="Arial" panose="020B0604020202020204" pitchFamily="34" charset="0"/>
              </a:rPr>
              <a:t>l'enseignement </a:t>
            </a:r>
            <a:r>
              <a:rPr lang="fr-FR" sz="1400" b="1" dirty="0">
                <a:solidFill>
                  <a:schemeClr val="accent5">
                    <a:lumMod val="50000"/>
                  </a:schemeClr>
                </a:solidFill>
                <a:latin typeface="Arial" panose="020B0604020202020204" pitchFamily="34" charset="0"/>
                <a:cs typeface="Arial" panose="020B0604020202020204" pitchFamily="34" charset="0"/>
              </a:rPr>
              <a:t>moral et civique, la littérature (albums, romans, </a:t>
            </a:r>
            <a:r>
              <a:rPr lang="fr-FR" sz="1400" b="1" dirty="0" smtClean="0">
                <a:solidFill>
                  <a:schemeClr val="accent5">
                    <a:lumMod val="50000"/>
                  </a:schemeClr>
                </a:solidFill>
                <a:latin typeface="Arial" panose="020B0604020202020204" pitchFamily="34" charset="0"/>
                <a:cs typeface="Arial" panose="020B0604020202020204" pitchFamily="34" charset="0"/>
              </a:rPr>
              <a:t>BD</a:t>
            </a:r>
            <a:r>
              <a:rPr lang="fr-FR" sz="1400" b="1" dirty="0">
                <a:solidFill>
                  <a:schemeClr val="accent5">
                    <a:lumMod val="50000"/>
                  </a:schemeClr>
                </a:solidFill>
                <a:latin typeface="Arial" panose="020B0604020202020204" pitchFamily="34" charset="0"/>
                <a:cs typeface="Arial" panose="020B0604020202020204" pitchFamily="34" charset="0"/>
              </a:rPr>
              <a:t>, contes, poésie, théâtre), </a:t>
            </a:r>
            <a:endParaRPr lang="fr-FR" sz="1400" b="1" dirty="0" smtClean="0">
              <a:solidFill>
                <a:schemeClr val="accent5">
                  <a:lumMod val="50000"/>
                </a:schemeClr>
              </a:solidFill>
              <a:latin typeface="Arial" panose="020B0604020202020204" pitchFamily="34" charset="0"/>
              <a:cs typeface="Arial" panose="020B0604020202020204" pitchFamily="34" charset="0"/>
            </a:endParaRPr>
          </a:p>
          <a:p>
            <a:pPr algn="just" eaLnBrk="1" hangingPunct="1">
              <a:spcBef>
                <a:spcPct val="0"/>
              </a:spcBef>
              <a:buNone/>
            </a:pPr>
            <a:r>
              <a:rPr lang="fr-FR" sz="1400" b="1" dirty="0">
                <a:solidFill>
                  <a:schemeClr val="accent5">
                    <a:lumMod val="50000"/>
                  </a:schemeClr>
                </a:solidFill>
                <a:latin typeface="Arial" panose="020B0604020202020204" pitchFamily="34" charset="0"/>
                <a:cs typeface="Arial" panose="020B0604020202020204" pitchFamily="34" charset="0"/>
              </a:rPr>
              <a:t>l</a:t>
            </a:r>
            <a:r>
              <a:rPr lang="fr-FR" sz="1400" b="1" dirty="0" smtClean="0">
                <a:solidFill>
                  <a:schemeClr val="accent5">
                    <a:lumMod val="50000"/>
                  </a:schemeClr>
                </a:solidFill>
                <a:latin typeface="Arial" panose="020B0604020202020204" pitchFamily="34" charset="0"/>
                <a:cs typeface="Arial" panose="020B0604020202020204" pitchFamily="34" charset="0"/>
              </a:rPr>
              <a:t>'histoire</a:t>
            </a:r>
            <a:r>
              <a:rPr lang="fr-FR" sz="1400" b="1" dirty="0">
                <a:solidFill>
                  <a:schemeClr val="accent5">
                    <a:lumMod val="50000"/>
                  </a:schemeClr>
                </a:solidFill>
                <a:latin typeface="Arial" panose="020B0604020202020204" pitchFamily="34" charset="0"/>
                <a:cs typeface="Arial" panose="020B0604020202020204" pitchFamily="34" charset="0"/>
              </a:rPr>
              <a:t>, les arts visuels, la musique, </a:t>
            </a:r>
            <a:r>
              <a:rPr lang="fr-FR" sz="1400" b="1" dirty="0" smtClean="0">
                <a:solidFill>
                  <a:schemeClr val="accent5">
                    <a:lumMod val="50000"/>
                  </a:schemeClr>
                </a:solidFill>
                <a:latin typeface="Arial" panose="020B0604020202020204" pitchFamily="34" charset="0"/>
                <a:cs typeface="Arial" panose="020B0604020202020204" pitchFamily="34" charset="0"/>
              </a:rPr>
              <a:t>permettent </a:t>
            </a:r>
            <a:r>
              <a:rPr lang="fr-FR" sz="1400" b="1" dirty="0">
                <a:solidFill>
                  <a:schemeClr val="accent5">
                    <a:lumMod val="50000"/>
                  </a:schemeClr>
                </a:solidFill>
                <a:latin typeface="Arial" panose="020B0604020202020204" pitchFamily="34" charset="0"/>
                <a:cs typeface="Arial" panose="020B0604020202020204" pitchFamily="34" charset="0"/>
              </a:rPr>
              <a:t>d'aborder les valeurs et les </a:t>
            </a:r>
            <a:r>
              <a:rPr lang="fr-FR" sz="1400" b="1" dirty="0" smtClean="0">
                <a:solidFill>
                  <a:schemeClr val="accent5">
                    <a:lumMod val="50000"/>
                  </a:schemeClr>
                </a:solidFill>
                <a:latin typeface="Arial" panose="020B0604020202020204" pitchFamily="34" charset="0"/>
                <a:cs typeface="Arial" panose="020B0604020202020204" pitchFamily="34" charset="0"/>
              </a:rPr>
              <a:t>symboles</a:t>
            </a:r>
          </a:p>
          <a:p>
            <a:pPr algn="just" eaLnBrk="1" hangingPunct="1">
              <a:spcBef>
                <a:spcPct val="0"/>
              </a:spcBef>
              <a:buNone/>
            </a:pPr>
            <a:r>
              <a:rPr lang="fr-FR" sz="1400" b="1" dirty="0" smtClean="0">
                <a:solidFill>
                  <a:schemeClr val="accent5">
                    <a:lumMod val="50000"/>
                  </a:schemeClr>
                </a:solidFill>
                <a:latin typeface="Arial" panose="020B0604020202020204" pitchFamily="34" charset="0"/>
                <a:cs typeface="Arial" panose="020B0604020202020204" pitchFamily="34" charset="0"/>
              </a:rPr>
              <a:t>de </a:t>
            </a:r>
            <a:r>
              <a:rPr lang="fr-FR" sz="1400" b="1" dirty="0">
                <a:solidFill>
                  <a:schemeClr val="accent5">
                    <a:lumMod val="50000"/>
                  </a:schemeClr>
                </a:solidFill>
                <a:latin typeface="Arial" panose="020B0604020202020204" pitchFamily="34" charset="0"/>
                <a:cs typeface="Arial" panose="020B0604020202020204" pitchFamily="34" charset="0"/>
              </a:rPr>
              <a:t>la République, le </a:t>
            </a:r>
            <a:r>
              <a:rPr lang="fr-FR" sz="1400" b="1" dirty="0" smtClean="0">
                <a:solidFill>
                  <a:srgbClr val="C00000"/>
                </a:solidFill>
                <a:latin typeface="Arial" panose="020B0604020202020204" pitchFamily="34" charset="0"/>
                <a:cs typeface="Arial" panose="020B0604020202020204" pitchFamily="34" charset="0"/>
              </a:rPr>
              <a:t>respect </a:t>
            </a:r>
            <a:r>
              <a:rPr lang="fr-FR" sz="1400" b="1" dirty="0">
                <a:solidFill>
                  <a:srgbClr val="C00000"/>
                </a:solidFill>
                <a:latin typeface="Arial" panose="020B0604020202020204" pitchFamily="34" charset="0"/>
                <a:cs typeface="Arial" panose="020B0604020202020204" pitchFamily="34" charset="0"/>
              </a:rPr>
              <a:t>de l'intégrité </a:t>
            </a:r>
            <a:r>
              <a:rPr lang="fr-FR" sz="1400" b="1" dirty="0">
                <a:solidFill>
                  <a:schemeClr val="accent5">
                    <a:lumMod val="50000"/>
                  </a:schemeClr>
                </a:solidFill>
                <a:latin typeface="Arial" panose="020B0604020202020204" pitchFamily="34" charset="0"/>
                <a:cs typeface="Arial" panose="020B0604020202020204" pitchFamily="34" charset="0"/>
              </a:rPr>
              <a:t>de la personne humaine, </a:t>
            </a:r>
            <a:r>
              <a:rPr lang="fr-FR" sz="1400" b="1" dirty="0" smtClean="0">
                <a:solidFill>
                  <a:schemeClr val="accent5">
                    <a:lumMod val="50000"/>
                  </a:schemeClr>
                </a:solidFill>
                <a:latin typeface="Arial" panose="020B0604020202020204" pitchFamily="34" charset="0"/>
                <a:cs typeface="Arial" panose="020B0604020202020204" pitchFamily="34" charset="0"/>
              </a:rPr>
              <a:t>l‘</a:t>
            </a:r>
            <a:r>
              <a:rPr lang="fr-FR" sz="1400" b="1" dirty="0" smtClean="0">
                <a:solidFill>
                  <a:srgbClr val="C00000"/>
                </a:solidFill>
                <a:latin typeface="Arial" panose="020B0604020202020204" pitchFamily="34" charset="0"/>
                <a:cs typeface="Arial" panose="020B0604020202020204" pitchFamily="34" charset="0"/>
              </a:rPr>
              <a:t>importance </a:t>
            </a:r>
            <a:r>
              <a:rPr lang="fr-FR" sz="1400" b="1" dirty="0">
                <a:solidFill>
                  <a:srgbClr val="C00000"/>
                </a:solidFill>
                <a:latin typeface="Arial" panose="020B0604020202020204" pitchFamily="34" charset="0"/>
                <a:cs typeface="Arial" panose="020B0604020202020204" pitchFamily="34" charset="0"/>
              </a:rPr>
              <a:t>de la règle </a:t>
            </a:r>
            <a:r>
              <a:rPr lang="fr-FR" sz="1400" b="1" dirty="0" smtClean="0">
                <a:solidFill>
                  <a:srgbClr val="C00000"/>
                </a:solidFill>
                <a:latin typeface="Arial" panose="020B0604020202020204" pitchFamily="34" charset="0"/>
                <a:cs typeface="Arial" panose="020B0604020202020204" pitchFamily="34" charset="0"/>
              </a:rPr>
              <a:t>et</a:t>
            </a:r>
          </a:p>
          <a:p>
            <a:pPr algn="just" eaLnBrk="1" hangingPunct="1">
              <a:spcBef>
                <a:spcPct val="0"/>
              </a:spcBef>
              <a:buNone/>
            </a:pPr>
            <a:r>
              <a:rPr lang="fr-FR" sz="1400" b="1" dirty="0" smtClean="0">
                <a:solidFill>
                  <a:srgbClr val="C00000"/>
                </a:solidFill>
                <a:latin typeface="Arial" panose="020B0604020202020204" pitchFamily="34" charset="0"/>
                <a:cs typeface="Arial" panose="020B0604020202020204" pitchFamily="34" charset="0"/>
              </a:rPr>
              <a:t>du </a:t>
            </a:r>
            <a:r>
              <a:rPr lang="fr-FR" sz="1400" b="1" dirty="0">
                <a:solidFill>
                  <a:srgbClr val="C00000"/>
                </a:solidFill>
                <a:latin typeface="Arial" panose="020B0604020202020204" pitchFamily="34" charset="0"/>
                <a:cs typeface="Arial" panose="020B0604020202020204" pitchFamily="34" charset="0"/>
              </a:rPr>
              <a:t>droit</a:t>
            </a:r>
            <a:r>
              <a:rPr lang="fr-FR" sz="1400" b="1" dirty="0">
                <a:solidFill>
                  <a:schemeClr val="accent5">
                    <a:lumMod val="50000"/>
                  </a:schemeClr>
                </a:solidFill>
                <a:latin typeface="Arial" panose="020B0604020202020204" pitchFamily="34" charset="0"/>
                <a:cs typeface="Arial" panose="020B0604020202020204" pitchFamily="34" charset="0"/>
              </a:rPr>
              <a:t>, le </a:t>
            </a:r>
            <a:r>
              <a:rPr lang="fr-FR" sz="1400" b="1" dirty="0">
                <a:solidFill>
                  <a:srgbClr val="C00000"/>
                </a:solidFill>
                <a:latin typeface="Arial" panose="020B0604020202020204" pitchFamily="34" charset="0"/>
                <a:cs typeface="Arial" panose="020B0604020202020204" pitchFamily="34" charset="0"/>
              </a:rPr>
              <a:t>refus des discriminations </a:t>
            </a:r>
            <a:r>
              <a:rPr lang="fr-FR" sz="1400" b="1" dirty="0">
                <a:solidFill>
                  <a:schemeClr val="accent5">
                    <a:lumMod val="50000"/>
                  </a:schemeClr>
                </a:solidFill>
                <a:latin typeface="Arial" panose="020B0604020202020204" pitchFamily="34" charset="0"/>
                <a:cs typeface="Arial" panose="020B0604020202020204" pitchFamily="34" charset="0"/>
              </a:rPr>
              <a:t>de toute </a:t>
            </a:r>
            <a:r>
              <a:rPr lang="fr-FR" sz="1400" b="1" dirty="0" smtClean="0">
                <a:solidFill>
                  <a:schemeClr val="accent5">
                    <a:lumMod val="50000"/>
                  </a:schemeClr>
                </a:solidFill>
                <a:latin typeface="Arial" panose="020B0604020202020204" pitchFamily="34" charset="0"/>
                <a:cs typeface="Arial" panose="020B0604020202020204" pitchFamily="34" charset="0"/>
              </a:rPr>
              <a:t>nature.</a:t>
            </a:r>
            <a:endParaRPr lang="fr-FR" altLang="fr-FR" sz="1400" b="1" dirty="0">
              <a:solidFill>
                <a:schemeClr val="accent5">
                  <a:lumMod val="50000"/>
                </a:schemeClr>
              </a:solidFill>
              <a:latin typeface="Arial" panose="020B0604020202020204" pitchFamily="34" charset="0"/>
              <a:cs typeface="Arial" panose="020B0604020202020204" pitchFamily="34" charset="0"/>
            </a:endParaRPr>
          </a:p>
        </p:txBody>
      </p:sp>
      <p:sp>
        <p:nvSpPr>
          <p:cNvPr id="27656" name="AutoShape 19">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7657" name="AutoShape 20">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27658" name="AutoShape 21">
            <a:hlinkClick r:id="rId2" action="ppaction://hlinksldjump" tooltip="que peut faire l'école ?"/>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2" name="Connecteur droit 1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350" y="-26988"/>
            <a:ext cx="9150350"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 Mobiliser…</a:t>
            </a:r>
          </a:p>
        </p:txBody>
      </p:sp>
      <p:sp>
        <p:nvSpPr>
          <p:cNvPr id="28675" name="Rectangle 3"/>
          <p:cNvSpPr>
            <a:spLocks noChangeArrowheads="1"/>
          </p:cNvSpPr>
          <p:nvPr/>
        </p:nvSpPr>
        <p:spPr bwMode="auto">
          <a:xfrm>
            <a:off x="4427538" y="1104900"/>
            <a:ext cx="3036887" cy="307975"/>
          </a:xfrm>
          <a:prstGeom prst="rect">
            <a:avLst/>
          </a:prstGeom>
          <a:noFill/>
          <a:ln>
            <a:noFill/>
          </a:ln>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i="1">
                <a:solidFill>
                  <a:srgbClr val="C00000"/>
                </a:solidFill>
                <a:latin typeface="Arial" charset="0"/>
                <a:cs typeface="Arial" charset="0"/>
              </a:rPr>
              <a:t>les personnels de l’établissement</a:t>
            </a:r>
          </a:p>
        </p:txBody>
      </p:sp>
      <p:sp>
        <p:nvSpPr>
          <p:cNvPr id="28676" name="Rectangle 5"/>
          <p:cNvSpPr>
            <a:spLocks noChangeArrowheads="1"/>
          </p:cNvSpPr>
          <p:nvPr/>
        </p:nvSpPr>
        <p:spPr bwMode="auto">
          <a:xfrm>
            <a:off x="574675" y="1868488"/>
            <a:ext cx="7958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en offrant une </a:t>
            </a:r>
            <a:r>
              <a:rPr lang="fr-FR" altLang="fr-FR" sz="1400" b="1">
                <a:solidFill>
                  <a:srgbClr val="C00000"/>
                </a:solidFill>
                <a:latin typeface="Arial" charset="0"/>
                <a:cs typeface="Arial" charset="0"/>
              </a:rPr>
              <a:t>formation </a:t>
            </a:r>
            <a:r>
              <a:rPr lang="fr-FR" altLang="fr-FR" sz="1400" b="1">
                <a:solidFill>
                  <a:schemeClr val="tx2"/>
                </a:solidFill>
                <a:latin typeface="Arial" charset="0"/>
                <a:cs typeface="Arial" charset="0"/>
              </a:rPr>
              <a:t>aux problèmes de harcèlement, à la résolution de conflits</a:t>
            </a:r>
          </a:p>
        </p:txBody>
      </p:sp>
      <p:sp>
        <p:nvSpPr>
          <p:cNvPr id="28677" name="Rectangle 7"/>
          <p:cNvSpPr>
            <a:spLocks noChangeArrowheads="1"/>
          </p:cNvSpPr>
          <p:nvPr/>
        </p:nvSpPr>
        <p:spPr bwMode="auto">
          <a:xfrm>
            <a:off x="539750" y="4064000"/>
            <a:ext cx="8135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en mettant au point une </a:t>
            </a:r>
            <a:r>
              <a:rPr lang="fr-FR" altLang="fr-FR" sz="1400" b="1">
                <a:solidFill>
                  <a:srgbClr val="C00000"/>
                </a:solidFill>
                <a:latin typeface="Arial" charset="0"/>
                <a:cs typeface="Arial" charset="0"/>
              </a:rPr>
              <a:t>méthode de signalement </a:t>
            </a:r>
            <a:r>
              <a:rPr lang="fr-FR" altLang="fr-FR" sz="1400" b="1">
                <a:solidFill>
                  <a:schemeClr val="tx2"/>
                </a:solidFill>
                <a:latin typeface="Arial" charset="0"/>
                <a:cs typeface="Arial" charset="0"/>
              </a:rPr>
              <a:t>des incidents de harcèlement au sein de l’établissement </a:t>
            </a:r>
          </a:p>
        </p:txBody>
      </p:sp>
      <p:sp>
        <p:nvSpPr>
          <p:cNvPr id="28678" name="Rectangle 8"/>
          <p:cNvSpPr>
            <a:spLocks noChangeArrowheads="1"/>
          </p:cNvSpPr>
          <p:nvPr/>
        </p:nvSpPr>
        <p:spPr bwMode="auto">
          <a:xfrm>
            <a:off x="611188" y="5327650"/>
            <a:ext cx="8064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en élaborant des </a:t>
            </a:r>
            <a:r>
              <a:rPr lang="fr-FR" altLang="fr-FR" sz="1400" b="1">
                <a:solidFill>
                  <a:srgbClr val="C00000"/>
                </a:solidFill>
                <a:latin typeface="Arial" charset="0"/>
                <a:cs typeface="Arial" charset="0"/>
              </a:rPr>
              <a:t>méthodes et des procédures </a:t>
            </a:r>
            <a:r>
              <a:rPr lang="fr-FR" altLang="fr-FR" sz="1400" b="1">
                <a:solidFill>
                  <a:schemeClr val="tx2"/>
                </a:solidFill>
                <a:latin typeface="Arial" charset="0"/>
                <a:cs typeface="Arial" charset="0"/>
              </a:rPr>
              <a:t>d’intervention claires en cas d’incidents </a:t>
            </a:r>
          </a:p>
        </p:txBody>
      </p:sp>
      <p:sp>
        <p:nvSpPr>
          <p:cNvPr id="28679" name="Rectangle 13"/>
          <p:cNvSpPr>
            <a:spLocks noChangeArrowheads="1"/>
          </p:cNvSpPr>
          <p:nvPr/>
        </p:nvSpPr>
        <p:spPr bwMode="auto">
          <a:xfrm>
            <a:off x="468313" y="2949575"/>
            <a:ext cx="8135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en élaborant un </a:t>
            </a:r>
            <a:r>
              <a:rPr lang="fr-FR" altLang="fr-FR" sz="1400" b="1">
                <a:solidFill>
                  <a:srgbClr val="C00000"/>
                </a:solidFill>
                <a:latin typeface="Arial" charset="0"/>
                <a:cs typeface="Arial" charset="0"/>
              </a:rPr>
              <a:t>code de conduite </a:t>
            </a:r>
            <a:r>
              <a:rPr lang="fr-FR" altLang="fr-FR" sz="1400" b="1">
                <a:solidFill>
                  <a:schemeClr val="tx2"/>
                </a:solidFill>
                <a:latin typeface="Arial" charset="0"/>
                <a:cs typeface="Arial" charset="0"/>
              </a:rPr>
              <a:t>ou une </a:t>
            </a:r>
            <a:r>
              <a:rPr lang="fr-FR" altLang="fr-FR" sz="1400" b="1">
                <a:solidFill>
                  <a:srgbClr val="C00000"/>
                </a:solidFill>
                <a:latin typeface="Arial" charset="0"/>
                <a:cs typeface="Arial" charset="0"/>
              </a:rPr>
              <a:t>charte des droits </a:t>
            </a:r>
            <a:r>
              <a:rPr lang="fr-FR" altLang="fr-FR" sz="1400" b="1">
                <a:solidFill>
                  <a:schemeClr val="tx2"/>
                </a:solidFill>
                <a:latin typeface="Arial" charset="0"/>
                <a:cs typeface="Arial" charset="0"/>
              </a:rPr>
              <a:t>et responsabilités</a:t>
            </a:r>
          </a:p>
        </p:txBody>
      </p:sp>
      <p:sp>
        <p:nvSpPr>
          <p:cNvPr id="28680" name="AutoShape 18">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8681" name="AutoShape 19">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28682" name="AutoShape 21">
            <a:hlinkClick r:id="rId2" action="ppaction://hlinksldjump" tooltip="que peut faire l'école ?"/>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2" name="Connecteur droit 1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076825" y="1074738"/>
            <a:ext cx="1154113" cy="338137"/>
          </a:xfrm>
          <a:prstGeom prst="rect">
            <a:avLst/>
          </a:prstGeom>
          <a:noFill/>
          <a:ln>
            <a:noFill/>
          </a:ln>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b="1" i="1">
                <a:solidFill>
                  <a:srgbClr val="C00000"/>
                </a:solidFill>
                <a:latin typeface="Arial" charset="0"/>
                <a:cs typeface="Arial" charset="0"/>
              </a:rPr>
              <a:t>les élèves</a:t>
            </a:r>
          </a:p>
        </p:txBody>
      </p:sp>
      <p:sp>
        <p:nvSpPr>
          <p:cNvPr id="29699" name="Rectangle 4"/>
          <p:cNvSpPr>
            <a:spLocks noChangeArrowheads="1"/>
          </p:cNvSpPr>
          <p:nvPr/>
        </p:nvSpPr>
        <p:spPr bwMode="auto">
          <a:xfrm>
            <a:off x="754063" y="1874838"/>
            <a:ext cx="7921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en organisant des </a:t>
            </a:r>
            <a:r>
              <a:rPr lang="fr-FR" altLang="fr-FR" sz="1400" b="1">
                <a:solidFill>
                  <a:srgbClr val="C00000"/>
                </a:solidFill>
                <a:latin typeface="Arial" charset="0"/>
                <a:cs typeface="Arial" charset="0"/>
              </a:rPr>
              <a:t>campagnes de sensibilisation </a:t>
            </a:r>
            <a:r>
              <a:rPr lang="fr-FR" altLang="fr-FR" sz="1400" b="1">
                <a:solidFill>
                  <a:schemeClr val="tx2"/>
                </a:solidFill>
                <a:latin typeface="Arial" charset="0"/>
                <a:cs typeface="Arial" charset="0"/>
              </a:rPr>
              <a:t>sur le harcèlement</a:t>
            </a:r>
          </a:p>
        </p:txBody>
      </p:sp>
      <p:sp>
        <p:nvSpPr>
          <p:cNvPr id="29700" name="Rectangle 6"/>
          <p:cNvSpPr>
            <a:spLocks noChangeArrowheads="1"/>
          </p:cNvSpPr>
          <p:nvPr/>
        </p:nvSpPr>
        <p:spPr bwMode="auto">
          <a:xfrm>
            <a:off x="684213" y="2955925"/>
            <a:ext cx="8135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en invitant des </a:t>
            </a:r>
            <a:r>
              <a:rPr lang="fr-FR" altLang="fr-FR" sz="1400" b="1">
                <a:solidFill>
                  <a:srgbClr val="C00000"/>
                </a:solidFill>
                <a:latin typeface="Arial" charset="0"/>
                <a:cs typeface="Arial" charset="0"/>
              </a:rPr>
              <a:t>intervenants extérieurs </a:t>
            </a:r>
            <a:r>
              <a:rPr lang="fr-FR" altLang="fr-FR" sz="1400" b="1">
                <a:solidFill>
                  <a:schemeClr val="tx2"/>
                </a:solidFill>
                <a:latin typeface="Arial" charset="0"/>
                <a:cs typeface="Arial" charset="0"/>
              </a:rPr>
              <a:t>à parler devant des groupes d’élèves </a:t>
            </a:r>
          </a:p>
        </p:txBody>
      </p:sp>
      <p:sp>
        <p:nvSpPr>
          <p:cNvPr id="29701" name="Rectangle 7"/>
          <p:cNvSpPr>
            <a:spLocks noChangeArrowheads="1"/>
          </p:cNvSpPr>
          <p:nvPr/>
        </p:nvSpPr>
        <p:spPr bwMode="auto">
          <a:xfrm>
            <a:off x="646113" y="3992563"/>
            <a:ext cx="7958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en faisant un </a:t>
            </a:r>
            <a:r>
              <a:rPr lang="fr-FR" altLang="fr-FR" sz="1400" b="1">
                <a:solidFill>
                  <a:srgbClr val="C00000"/>
                </a:solidFill>
                <a:latin typeface="Arial" charset="0"/>
                <a:cs typeface="Arial" charset="0"/>
              </a:rPr>
              <a:t>sondage auprès des élèves </a:t>
            </a:r>
            <a:r>
              <a:rPr lang="fr-FR" altLang="fr-FR" sz="1400" b="1">
                <a:solidFill>
                  <a:schemeClr val="tx2"/>
                </a:solidFill>
                <a:latin typeface="Arial" charset="0"/>
                <a:cs typeface="Arial" charset="0"/>
              </a:rPr>
              <a:t>sur leur vécu en matière de harcèlement, puis communiquer les résultats</a:t>
            </a:r>
          </a:p>
        </p:txBody>
      </p:sp>
      <p:sp>
        <p:nvSpPr>
          <p:cNvPr id="29702" name="Rectangle 8"/>
          <p:cNvSpPr>
            <a:spLocks noChangeArrowheads="1"/>
          </p:cNvSpPr>
          <p:nvPr/>
        </p:nvSpPr>
        <p:spPr bwMode="auto">
          <a:xfrm>
            <a:off x="682625" y="5143500"/>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  en </a:t>
            </a:r>
            <a:r>
              <a:rPr lang="fr-FR" altLang="fr-FR" sz="1400" b="1">
                <a:solidFill>
                  <a:srgbClr val="C00000"/>
                </a:solidFill>
                <a:latin typeface="Arial" charset="0"/>
                <a:cs typeface="Arial" charset="0"/>
              </a:rPr>
              <a:t>faisant travailler les élèves sur le thème du harcèlement </a:t>
            </a:r>
            <a:r>
              <a:rPr lang="fr-FR" altLang="fr-FR" sz="1400" b="1">
                <a:solidFill>
                  <a:schemeClr val="tx2"/>
                </a:solidFill>
                <a:latin typeface="Arial" charset="0"/>
                <a:cs typeface="Arial" charset="0"/>
              </a:rPr>
              <a:t>(sous la forme d’écrits, de concours d’affiches, en interdisciplinarité, etc.)</a:t>
            </a:r>
          </a:p>
        </p:txBody>
      </p:sp>
      <p:sp>
        <p:nvSpPr>
          <p:cNvPr id="29703" name="Rectangle 11"/>
          <p:cNvSpPr>
            <a:spLocks noChangeArrowheads="1"/>
          </p:cNvSpPr>
          <p:nvPr/>
        </p:nvSpPr>
        <p:spPr bwMode="auto">
          <a:xfrm>
            <a:off x="0" y="-26988"/>
            <a:ext cx="9144000"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 Mobiliser…</a:t>
            </a:r>
          </a:p>
        </p:txBody>
      </p:sp>
      <p:sp>
        <p:nvSpPr>
          <p:cNvPr id="29704" name="AutoShape 20">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9705" name="AutoShape 21">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29706" name="AutoShape 23">
            <a:hlinkClick r:id="rId2" action="ppaction://hlinksldjump" tooltip="que peut faire l'école ?"/>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29707" name="Text Box 20"/>
          <p:cNvSpPr txBox="1">
            <a:spLocks noChangeArrowheads="1"/>
          </p:cNvSpPr>
          <p:nvPr/>
        </p:nvSpPr>
        <p:spPr bwMode="auto">
          <a:xfrm>
            <a:off x="6312817" y="6446664"/>
            <a:ext cx="779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chemeClr val="tx2"/>
                </a:solidFill>
                <a:latin typeface="Verdana" pitchFamily="34" charset="0"/>
              </a:rPr>
              <a:t>&gt;&gt;&gt;</a:t>
            </a:r>
          </a:p>
        </p:txBody>
      </p:sp>
      <p:cxnSp>
        <p:nvCxnSpPr>
          <p:cNvPr id="13" name="Connecteur droit 12"/>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4" name="ZoneTexte 2"/>
          <p:cNvSpPr txBox="1"/>
          <p:nvPr/>
        </p:nvSpPr>
        <p:spPr>
          <a:xfrm>
            <a:off x="7020272" y="6453336"/>
            <a:ext cx="1444306" cy="307777"/>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fr-FR" sz="1400" dirty="0" smtClean="0">
                <a:solidFill>
                  <a:schemeClr val="tx2"/>
                </a:solidFill>
              </a:rPr>
              <a:t>page suivante</a:t>
            </a:r>
            <a:endParaRPr lang="fr-FR" sz="1400"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2">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rgbClr val="FFCC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075" name="AutoShape 24">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076" name="AutoShape 26">
            <a:hlinkClick r:id="rId3" action="ppaction://hlinksldjump" tooltip="retour Menu"/>
          </p:cNvPr>
          <p:cNvSpPr>
            <a:spLocks noChangeAspect="1" noChangeArrowheads="1"/>
          </p:cNvSpPr>
          <p:nvPr/>
        </p:nvSpPr>
        <p:spPr bwMode="auto">
          <a:xfrm>
            <a:off x="4500563" y="6678613"/>
            <a:ext cx="179387" cy="179387"/>
          </a:xfrm>
          <a:prstGeom prst="upArrow">
            <a:avLst>
              <a:gd name="adj1" fmla="val 50000"/>
              <a:gd name="adj2" fmla="val 25000"/>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077" name="AutoShape 27">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rgbClr val="FFCC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078" name="AutoShape 28">
            <a:hlinkClick r:id="rId4" action="ppaction://hlinksldjump" tooltip="retour diapo 1"/>
          </p:cNvPr>
          <p:cNvSpPr>
            <a:spLocks noChangeAspect="1" noChangeArrowheads="1"/>
          </p:cNvSpPr>
          <p:nvPr/>
        </p:nvSpPr>
        <p:spPr bwMode="auto">
          <a:xfrm>
            <a:off x="4500563" y="6678613"/>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079" name="AutoShape 29">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080" name="AutoShape 30">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081" name="AutoShape 39">
            <a:hlinkClick r:id="rId5" action="ppaction://hlinksldjump" tooltip="approche du phénomène"/>
          </p:cNvPr>
          <p:cNvSpPr>
            <a:spLocks noChangeArrowheads="1"/>
          </p:cNvSpPr>
          <p:nvPr/>
        </p:nvSpPr>
        <p:spPr bwMode="auto">
          <a:xfrm>
            <a:off x="1763713" y="549275"/>
            <a:ext cx="6984750" cy="431800"/>
          </a:xfrm>
          <a:prstGeom prst="roundRect">
            <a:avLst>
              <a:gd name="adj" fmla="val 16667"/>
            </a:avLst>
          </a:prstGeom>
          <a:solidFill>
            <a:schemeClr val="tx2">
              <a:lumMod val="20000"/>
              <a:lumOff val="80000"/>
            </a:schemeClr>
          </a:solidFill>
          <a:ln w="38100">
            <a:solidFill>
              <a:schemeClr val="tx1"/>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600" b="1" dirty="0" smtClean="0">
                <a:solidFill>
                  <a:srgbClr val="000066"/>
                </a:solidFill>
                <a:latin typeface="Arial" charset="0"/>
                <a:cs typeface="Arial" charset="0"/>
              </a:rPr>
              <a:t>Approche du phénomène</a:t>
            </a:r>
          </a:p>
        </p:txBody>
      </p:sp>
      <p:sp>
        <p:nvSpPr>
          <p:cNvPr id="3082" name="AutoShape 40">
            <a:hlinkClick r:id="rId6" action="ppaction://hlinksldjump" tooltip="acteurs du harcèlement"/>
          </p:cNvPr>
          <p:cNvSpPr>
            <a:spLocks noChangeArrowheads="1"/>
          </p:cNvSpPr>
          <p:nvPr/>
        </p:nvSpPr>
        <p:spPr bwMode="auto">
          <a:xfrm>
            <a:off x="1763712" y="1196975"/>
            <a:ext cx="6984751" cy="431800"/>
          </a:xfrm>
          <a:prstGeom prst="roundRect">
            <a:avLst>
              <a:gd name="adj" fmla="val 16667"/>
            </a:avLst>
          </a:prstGeom>
          <a:solidFill>
            <a:schemeClr val="tx2">
              <a:lumMod val="20000"/>
              <a:lumOff val="80000"/>
            </a:schemeClr>
          </a:solidFill>
          <a:ln w="38100">
            <a:solidFill>
              <a:schemeClr val="tx1"/>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600" b="1" dirty="0" smtClean="0">
                <a:solidFill>
                  <a:srgbClr val="000066"/>
                </a:solidFill>
                <a:latin typeface="Arial" charset="0"/>
                <a:cs typeface="Arial" charset="0"/>
              </a:rPr>
              <a:t>Acteurs du harcèlement</a:t>
            </a:r>
          </a:p>
        </p:txBody>
      </p:sp>
      <p:sp>
        <p:nvSpPr>
          <p:cNvPr id="3083" name="AutoShape 41">
            <a:hlinkClick r:id="rId7" action="ppaction://hlinksldjump" tooltip="détecter le harcèlement"/>
          </p:cNvPr>
          <p:cNvSpPr>
            <a:spLocks noChangeArrowheads="1"/>
          </p:cNvSpPr>
          <p:nvPr/>
        </p:nvSpPr>
        <p:spPr bwMode="auto">
          <a:xfrm>
            <a:off x="1763713" y="1844675"/>
            <a:ext cx="7092948" cy="431800"/>
          </a:xfrm>
          <a:prstGeom prst="roundRect">
            <a:avLst>
              <a:gd name="adj" fmla="val 16667"/>
            </a:avLst>
          </a:prstGeom>
          <a:solidFill>
            <a:schemeClr val="tx2">
              <a:lumMod val="20000"/>
              <a:lumOff val="80000"/>
            </a:schemeClr>
          </a:solidFill>
          <a:ln w="38100">
            <a:solidFill>
              <a:schemeClr val="tx1"/>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600" b="1" dirty="0" smtClean="0">
                <a:solidFill>
                  <a:srgbClr val="000066"/>
                </a:solidFill>
                <a:latin typeface="Arial" charset="0"/>
                <a:cs typeface="Arial" charset="0"/>
              </a:rPr>
              <a:t>Détecter le harcèlement</a:t>
            </a:r>
          </a:p>
        </p:txBody>
      </p:sp>
      <p:sp>
        <p:nvSpPr>
          <p:cNvPr id="3084" name="AutoShape 42">
            <a:hlinkClick r:id="rId8" action="ppaction://hlinksldjump" tooltip="le cyberharcèlement"/>
          </p:cNvPr>
          <p:cNvSpPr>
            <a:spLocks noChangeArrowheads="1"/>
          </p:cNvSpPr>
          <p:nvPr/>
        </p:nvSpPr>
        <p:spPr bwMode="auto">
          <a:xfrm>
            <a:off x="1763712" y="2492375"/>
            <a:ext cx="7092949" cy="431800"/>
          </a:xfrm>
          <a:prstGeom prst="roundRect">
            <a:avLst>
              <a:gd name="adj" fmla="val 16667"/>
            </a:avLst>
          </a:prstGeom>
          <a:solidFill>
            <a:schemeClr val="tx2">
              <a:lumMod val="20000"/>
              <a:lumOff val="80000"/>
            </a:schemeClr>
          </a:solidFill>
          <a:ln w="38100">
            <a:solidFill>
              <a:schemeClr val="tx1"/>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600" b="1" smtClean="0">
                <a:solidFill>
                  <a:srgbClr val="000066"/>
                </a:solidFill>
                <a:latin typeface="Arial" charset="0"/>
                <a:cs typeface="Arial" charset="0"/>
              </a:rPr>
              <a:t>Le cyber harcèlement</a:t>
            </a:r>
          </a:p>
        </p:txBody>
      </p:sp>
      <p:sp>
        <p:nvSpPr>
          <p:cNvPr id="3085" name="AutoShape 43">
            <a:hlinkClick r:id="rId9" action="ppaction://hlinksldjump" tooltip="que peut faire l'école ?"/>
          </p:cNvPr>
          <p:cNvSpPr>
            <a:spLocks noChangeArrowheads="1"/>
          </p:cNvSpPr>
          <p:nvPr/>
        </p:nvSpPr>
        <p:spPr bwMode="auto">
          <a:xfrm>
            <a:off x="1763712" y="3141663"/>
            <a:ext cx="7092950" cy="474662"/>
          </a:xfrm>
          <a:prstGeom prst="roundRect">
            <a:avLst>
              <a:gd name="adj" fmla="val 16667"/>
            </a:avLst>
          </a:prstGeom>
          <a:solidFill>
            <a:schemeClr val="tx2">
              <a:lumMod val="20000"/>
              <a:lumOff val="80000"/>
            </a:schemeClr>
          </a:solidFill>
          <a:ln w="38100">
            <a:solidFill>
              <a:schemeClr val="tx1"/>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600" b="1" dirty="0" smtClean="0">
                <a:solidFill>
                  <a:srgbClr val="000066"/>
                </a:solidFill>
                <a:latin typeface="Arial" charset="0"/>
                <a:cs typeface="Arial" charset="0"/>
              </a:rPr>
              <a:t>Que peut faire l’école ?</a:t>
            </a:r>
          </a:p>
        </p:txBody>
      </p:sp>
      <p:sp>
        <p:nvSpPr>
          <p:cNvPr id="3086" name="AutoShape 44">
            <a:hlinkClick r:id="rId10" action="ppaction://hlinksldjump" tooltip="Mesures éducatives et réponses pénales"/>
          </p:cNvPr>
          <p:cNvSpPr>
            <a:spLocks noChangeArrowheads="1"/>
          </p:cNvSpPr>
          <p:nvPr/>
        </p:nvSpPr>
        <p:spPr bwMode="auto">
          <a:xfrm>
            <a:off x="1763713" y="3860800"/>
            <a:ext cx="7092950" cy="431800"/>
          </a:xfrm>
          <a:prstGeom prst="roundRect">
            <a:avLst>
              <a:gd name="adj" fmla="val 16667"/>
            </a:avLst>
          </a:prstGeom>
          <a:solidFill>
            <a:schemeClr val="tx2">
              <a:lumMod val="20000"/>
              <a:lumOff val="80000"/>
            </a:schemeClr>
          </a:solidFill>
          <a:ln w="38100">
            <a:solidFill>
              <a:schemeClr val="tx1"/>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600" b="1" smtClean="0">
                <a:solidFill>
                  <a:srgbClr val="000066"/>
                </a:solidFill>
                <a:latin typeface="Arial" charset="0"/>
                <a:cs typeface="Arial" charset="0"/>
              </a:rPr>
              <a:t>Mesures éducatives et réponses pénales</a:t>
            </a:r>
          </a:p>
        </p:txBody>
      </p:sp>
      <p:sp>
        <p:nvSpPr>
          <p:cNvPr id="3087" name="ZoneTexte 2"/>
          <p:cNvSpPr txBox="1">
            <a:spLocks noChangeArrowheads="1"/>
          </p:cNvSpPr>
          <p:nvPr/>
        </p:nvSpPr>
        <p:spPr bwMode="auto">
          <a:xfrm>
            <a:off x="-36513" y="-26988"/>
            <a:ext cx="9180513"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Sommaire</a:t>
            </a:r>
          </a:p>
        </p:txBody>
      </p:sp>
      <p:sp>
        <p:nvSpPr>
          <p:cNvPr id="3088" name="AutoShape 44">
            <a:hlinkClick r:id="rId11" action="ppaction://hlinksldjump" tooltip="protocole de traitement"/>
          </p:cNvPr>
          <p:cNvSpPr>
            <a:spLocks noChangeArrowheads="1"/>
          </p:cNvSpPr>
          <p:nvPr/>
        </p:nvSpPr>
        <p:spPr bwMode="auto">
          <a:xfrm>
            <a:off x="1763713" y="4508500"/>
            <a:ext cx="7092950" cy="433388"/>
          </a:xfrm>
          <a:prstGeom prst="roundRect">
            <a:avLst>
              <a:gd name="adj" fmla="val 16667"/>
            </a:avLst>
          </a:prstGeom>
          <a:solidFill>
            <a:schemeClr val="tx2">
              <a:lumMod val="20000"/>
              <a:lumOff val="80000"/>
            </a:schemeClr>
          </a:solidFill>
          <a:ln w="38100">
            <a:solidFill>
              <a:schemeClr val="tx1"/>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600" b="1" smtClean="0">
                <a:solidFill>
                  <a:srgbClr val="000066"/>
                </a:solidFill>
                <a:latin typeface="Arial" charset="0"/>
                <a:cs typeface="Arial" charset="0"/>
              </a:rPr>
              <a:t>Mise place d’un protocole de traitement des situations de harcèlement</a:t>
            </a:r>
          </a:p>
        </p:txBody>
      </p:sp>
      <p:cxnSp>
        <p:nvCxnSpPr>
          <p:cNvPr id="3" name="Connecteur droit 2"/>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9" name="AutoShape 44">
            <a:hlinkClick r:id="rId12" action="ppaction://hlinksldjump" tooltip="conséquences et risques courus"/>
          </p:cNvPr>
          <p:cNvSpPr>
            <a:spLocks noChangeArrowheads="1"/>
          </p:cNvSpPr>
          <p:nvPr/>
        </p:nvSpPr>
        <p:spPr bwMode="auto">
          <a:xfrm>
            <a:off x="1727199" y="5157788"/>
            <a:ext cx="7129463" cy="431800"/>
          </a:xfrm>
          <a:prstGeom prst="roundRect">
            <a:avLst>
              <a:gd name="adj" fmla="val 16667"/>
            </a:avLst>
          </a:prstGeom>
          <a:solidFill>
            <a:schemeClr val="tx2">
              <a:lumMod val="20000"/>
              <a:lumOff val="80000"/>
            </a:schemeClr>
          </a:solidFill>
          <a:ln w="38100">
            <a:solidFill>
              <a:schemeClr val="tx1"/>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600" b="1" dirty="0" smtClean="0">
                <a:solidFill>
                  <a:srgbClr val="000066"/>
                </a:solidFill>
                <a:latin typeface="Arial" charset="0"/>
                <a:cs typeface="Arial" charset="0"/>
              </a:rPr>
              <a:t>Conséquences et risques courus pour les protagonistes</a:t>
            </a:r>
          </a:p>
        </p:txBody>
      </p:sp>
      <p:sp>
        <p:nvSpPr>
          <p:cNvPr id="20" name="AutoShape 44">
            <a:hlinkClick r:id="rId13" action="ppaction://hlinksldjump" tooltip="les numéros verts"/>
          </p:cNvPr>
          <p:cNvSpPr>
            <a:spLocks noChangeArrowheads="1"/>
          </p:cNvSpPr>
          <p:nvPr/>
        </p:nvSpPr>
        <p:spPr bwMode="auto">
          <a:xfrm>
            <a:off x="1763017" y="5805264"/>
            <a:ext cx="7129463" cy="431800"/>
          </a:xfrm>
          <a:prstGeom prst="roundRect">
            <a:avLst>
              <a:gd name="adj" fmla="val 16667"/>
            </a:avLst>
          </a:prstGeom>
          <a:solidFill>
            <a:schemeClr val="tx2">
              <a:lumMod val="20000"/>
              <a:lumOff val="80000"/>
            </a:schemeClr>
          </a:solidFill>
          <a:ln w="38100">
            <a:solidFill>
              <a:schemeClr val="tx1"/>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600" b="1" dirty="0" smtClean="0">
                <a:solidFill>
                  <a:srgbClr val="000066"/>
                </a:solidFill>
                <a:latin typeface="Arial" charset="0"/>
                <a:cs typeface="Arial" charset="0"/>
              </a:rPr>
              <a:t>Les numéros verts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6659563" y="771525"/>
            <a:ext cx="1028700" cy="307975"/>
          </a:xfrm>
          <a:prstGeom prst="rect">
            <a:avLst/>
          </a:prstGeom>
          <a:noFill/>
          <a:ln>
            <a:noFill/>
          </a:ln>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i="1">
                <a:solidFill>
                  <a:srgbClr val="C00000"/>
                </a:solidFill>
                <a:latin typeface="Arial" charset="0"/>
                <a:cs typeface="Arial" charset="0"/>
              </a:rPr>
              <a:t>les élèves</a:t>
            </a:r>
          </a:p>
        </p:txBody>
      </p:sp>
      <p:sp>
        <p:nvSpPr>
          <p:cNvPr id="30723" name="Text Box 5"/>
          <p:cNvSpPr txBox="1">
            <a:spLocks noChangeArrowheads="1"/>
          </p:cNvSpPr>
          <p:nvPr/>
        </p:nvSpPr>
        <p:spPr bwMode="auto">
          <a:xfrm>
            <a:off x="1187450" y="2133600"/>
            <a:ext cx="372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  sur le harcèlement (</a:t>
            </a:r>
            <a:r>
              <a:rPr lang="fr-FR" altLang="fr-FR" sz="1400" b="1">
                <a:solidFill>
                  <a:srgbClr val="C00000"/>
                </a:solidFill>
                <a:latin typeface="Arial" charset="0"/>
                <a:cs typeface="Arial" charset="0"/>
              </a:rPr>
              <a:t>notions générales</a:t>
            </a:r>
            <a:r>
              <a:rPr lang="fr-FR" altLang="fr-FR" sz="1400" b="1">
                <a:solidFill>
                  <a:schemeClr val="tx2"/>
                </a:solidFill>
                <a:latin typeface="Arial" charset="0"/>
                <a:cs typeface="Arial" charset="0"/>
              </a:rPr>
              <a:t>)</a:t>
            </a:r>
          </a:p>
        </p:txBody>
      </p:sp>
      <p:sp>
        <p:nvSpPr>
          <p:cNvPr id="30724" name="Text Box 6"/>
          <p:cNvSpPr txBox="1">
            <a:spLocks noChangeArrowheads="1"/>
          </p:cNvSpPr>
          <p:nvPr/>
        </p:nvSpPr>
        <p:spPr bwMode="auto">
          <a:xfrm>
            <a:off x="1187450" y="3068638"/>
            <a:ext cx="465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  sur les </a:t>
            </a:r>
            <a:r>
              <a:rPr lang="fr-FR" altLang="fr-FR" sz="1400" b="1">
                <a:solidFill>
                  <a:srgbClr val="C00000"/>
                </a:solidFill>
                <a:latin typeface="Arial" charset="0"/>
                <a:cs typeface="Arial" charset="0"/>
              </a:rPr>
              <a:t>stratégies d’intervention </a:t>
            </a:r>
            <a:r>
              <a:rPr lang="fr-FR" altLang="fr-FR" sz="1400" b="1">
                <a:solidFill>
                  <a:schemeClr val="tx2"/>
                </a:solidFill>
                <a:latin typeface="Arial" charset="0"/>
                <a:cs typeface="Arial" charset="0"/>
              </a:rPr>
              <a:t>à mettre en place</a:t>
            </a:r>
          </a:p>
        </p:txBody>
      </p:sp>
      <p:sp>
        <p:nvSpPr>
          <p:cNvPr id="30725" name="Text Box 7"/>
          <p:cNvSpPr txBox="1">
            <a:spLocks noChangeArrowheads="1"/>
          </p:cNvSpPr>
          <p:nvPr/>
        </p:nvSpPr>
        <p:spPr bwMode="auto">
          <a:xfrm>
            <a:off x="179388" y="1628775"/>
            <a:ext cx="2767012" cy="307975"/>
          </a:xfrm>
          <a:prstGeom prst="rect">
            <a:avLst/>
          </a:prstGeom>
          <a:noFill/>
          <a:ln>
            <a:noFill/>
          </a:ln>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en leur donnant une formation</a:t>
            </a:r>
          </a:p>
        </p:txBody>
      </p:sp>
      <p:sp>
        <p:nvSpPr>
          <p:cNvPr id="30726" name="Text Box 8"/>
          <p:cNvSpPr txBox="1">
            <a:spLocks noChangeArrowheads="1"/>
          </p:cNvSpPr>
          <p:nvPr/>
        </p:nvSpPr>
        <p:spPr bwMode="auto">
          <a:xfrm>
            <a:off x="1187450" y="2565400"/>
            <a:ext cx="394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  sur la </a:t>
            </a:r>
            <a:r>
              <a:rPr lang="fr-FR" altLang="fr-FR" sz="1400" b="1">
                <a:solidFill>
                  <a:srgbClr val="C00000"/>
                </a:solidFill>
                <a:latin typeface="Arial" charset="0"/>
                <a:cs typeface="Arial" charset="0"/>
              </a:rPr>
              <a:t>réalité </a:t>
            </a:r>
            <a:r>
              <a:rPr lang="fr-FR" altLang="fr-FR" sz="1400" b="1">
                <a:solidFill>
                  <a:schemeClr val="tx2"/>
                </a:solidFill>
                <a:latin typeface="Arial" charset="0"/>
                <a:cs typeface="Arial" charset="0"/>
              </a:rPr>
              <a:t>du harcèlement </a:t>
            </a:r>
            <a:r>
              <a:rPr lang="fr-FR" altLang="fr-FR" sz="1400" b="1">
                <a:solidFill>
                  <a:srgbClr val="C00000"/>
                </a:solidFill>
                <a:latin typeface="Arial" charset="0"/>
                <a:cs typeface="Arial" charset="0"/>
              </a:rPr>
              <a:t>dans l’école</a:t>
            </a:r>
          </a:p>
        </p:txBody>
      </p:sp>
      <p:sp>
        <p:nvSpPr>
          <p:cNvPr id="30727" name="Text Box 10"/>
          <p:cNvSpPr txBox="1">
            <a:spLocks noChangeArrowheads="1"/>
          </p:cNvSpPr>
          <p:nvPr/>
        </p:nvSpPr>
        <p:spPr bwMode="auto">
          <a:xfrm>
            <a:off x="250825" y="3573463"/>
            <a:ext cx="582613" cy="307975"/>
          </a:xfrm>
          <a:prstGeom prst="rect">
            <a:avLst/>
          </a:prstGeom>
          <a:noFill/>
          <a:ln>
            <a:noFill/>
          </a:ln>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avec</a:t>
            </a:r>
          </a:p>
        </p:txBody>
      </p:sp>
      <p:sp>
        <p:nvSpPr>
          <p:cNvPr id="30728" name="Rectangle 11"/>
          <p:cNvSpPr>
            <a:spLocks noChangeArrowheads="1"/>
          </p:cNvSpPr>
          <p:nvPr/>
        </p:nvSpPr>
        <p:spPr bwMode="auto">
          <a:xfrm>
            <a:off x="1187450" y="4219575"/>
            <a:ext cx="3922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  les personnels du </a:t>
            </a:r>
            <a:r>
              <a:rPr lang="fr-FR" altLang="fr-FR" sz="1400" b="1">
                <a:solidFill>
                  <a:srgbClr val="C00000"/>
                </a:solidFill>
                <a:latin typeface="Arial" charset="0"/>
                <a:cs typeface="Arial" charset="0"/>
              </a:rPr>
              <a:t>service médico-social </a:t>
            </a:r>
          </a:p>
        </p:txBody>
      </p:sp>
      <p:sp>
        <p:nvSpPr>
          <p:cNvPr id="30729" name="Rectangle 12"/>
          <p:cNvSpPr>
            <a:spLocks noChangeArrowheads="1"/>
          </p:cNvSpPr>
          <p:nvPr/>
        </p:nvSpPr>
        <p:spPr bwMode="auto">
          <a:xfrm>
            <a:off x="1187450" y="4795838"/>
            <a:ext cx="393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  les </a:t>
            </a:r>
            <a:r>
              <a:rPr lang="fr-FR" altLang="fr-FR" sz="1400" b="1">
                <a:solidFill>
                  <a:srgbClr val="C00000"/>
                </a:solidFill>
                <a:latin typeface="Arial" charset="0"/>
                <a:cs typeface="Arial" charset="0"/>
              </a:rPr>
              <a:t>enseignants</a:t>
            </a:r>
            <a:r>
              <a:rPr lang="fr-FR" altLang="fr-FR" sz="1400" b="1">
                <a:solidFill>
                  <a:schemeClr val="tx2"/>
                </a:solidFill>
                <a:latin typeface="Arial" charset="0"/>
                <a:cs typeface="Arial" charset="0"/>
              </a:rPr>
              <a:t> et les </a:t>
            </a:r>
            <a:r>
              <a:rPr lang="fr-FR" altLang="fr-FR" sz="1400" b="1">
                <a:solidFill>
                  <a:srgbClr val="C00000"/>
                </a:solidFill>
                <a:latin typeface="Arial" charset="0"/>
                <a:cs typeface="Arial" charset="0"/>
              </a:rPr>
              <a:t>autres</a:t>
            </a:r>
            <a:r>
              <a:rPr lang="fr-FR" altLang="fr-FR" sz="1400" b="1">
                <a:solidFill>
                  <a:schemeClr val="tx2"/>
                </a:solidFill>
                <a:latin typeface="Arial" charset="0"/>
                <a:cs typeface="Arial" charset="0"/>
              </a:rPr>
              <a:t> personnels </a:t>
            </a:r>
          </a:p>
        </p:txBody>
      </p:sp>
      <p:sp>
        <p:nvSpPr>
          <p:cNvPr id="30730" name="Rectangle 13"/>
          <p:cNvSpPr>
            <a:spLocks noChangeArrowheads="1"/>
          </p:cNvSpPr>
          <p:nvPr/>
        </p:nvSpPr>
        <p:spPr bwMode="auto">
          <a:xfrm>
            <a:off x="1192213" y="5372100"/>
            <a:ext cx="2879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  un </a:t>
            </a:r>
            <a:r>
              <a:rPr lang="fr-FR" altLang="fr-FR" sz="1400" b="1">
                <a:solidFill>
                  <a:srgbClr val="C00000"/>
                </a:solidFill>
                <a:latin typeface="Arial" charset="0"/>
                <a:cs typeface="Arial" charset="0"/>
              </a:rPr>
              <a:t>policier/un gendarme </a:t>
            </a:r>
            <a:r>
              <a:rPr lang="fr-FR" altLang="fr-FR" sz="1400" b="1">
                <a:solidFill>
                  <a:schemeClr val="tx2"/>
                </a:solidFill>
                <a:latin typeface="Arial" charset="0"/>
                <a:cs typeface="Arial" charset="0"/>
              </a:rPr>
              <a:t>etc.</a:t>
            </a:r>
          </a:p>
        </p:txBody>
      </p:sp>
      <p:sp>
        <p:nvSpPr>
          <p:cNvPr id="30731" name="Rectangle 14"/>
          <p:cNvSpPr>
            <a:spLocks noChangeArrowheads="1"/>
          </p:cNvSpPr>
          <p:nvPr/>
        </p:nvSpPr>
        <p:spPr bwMode="auto">
          <a:xfrm>
            <a:off x="-36513" y="-26988"/>
            <a:ext cx="9186863"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 Mobiliser…</a:t>
            </a:r>
          </a:p>
        </p:txBody>
      </p:sp>
      <p:sp>
        <p:nvSpPr>
          <p:cNvPr id="30732" name="AutoShape 18">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0733" name="AutoShape 19">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0734" name="AutoShape 21">
            <a:hlinkClick r:id="rId2" action="ppaction://hlinksldjump" tooltip="que peut faire l'école ?"/>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6" name="Connecteur droit 15"/>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5148263" y="1003300"/>
            <a:ext cx="1128712" cy="307975"/>
          </a:xfrm>
          <a:prstGeom prst="rect">
            <a:avLst/>
          </a:prstGeom>
          <a:noFill/>
          <a:ln>
            <a:noFill/>
          </a:ln>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i="1">
                <a:solidFill>
                  <a:srgbClr val="C00000"/>
                </a:solidFill>
                <a:latin typeface="Arial" charset="0"/>
                <a:cs typeface="Arial" charset="0"/>
              </a:rPr>
              <a:t>les parents</a:t>
            </a:r>
          </a:p>
        </p:txBody>
      </p:sp>
      <p:sp>
        <p:nvSpPr>
          <p:cNvPr id="31747" name="Rectangle 4"/>
          <p:cNvSpPr>
            <a:spLocks noChangeArrowheads="1"/>
          </p:cNvSpPr>
          <p:nvPr/>
        </p:nvSpPr>
        <p:spPr bwMode="auto">
          <a:xfrm>
            <a:off x="1043508" y="2618909"/>
            <a:ext cx="7200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dirty="0" smtClean="0">
                <a:solidFill>
                  <a:srgbClr val="C00000"/>
                </a:solidFill>
                <a:latin typeface="Arial" charset="0"/>
                <a:cs typeface="Arial" charset="0"/>
              </a:rPr>
              <a:t>Parents de la victime, de l’agresseur et des spectateurs </a:t>
            </a:r>
          </a:p>
          <a:p>
            <a:pPr eaLnBrk="1" hangingPunct="1">
              <a:spcBef>
                <a:spcPct val="0"/>
              </a:spcBef>
              <a:buFontTx/>
              <a:buNone/>
            </a:pPr>
            <a:endParaRPr lang="fr-FR" altLang="fr-FR" sz="1400" b="1" dirty="0" smtClean="0">
              <a:solidFill>
                <a:srgbClr val="C00000"/>
              </a:solidFill>
              <a:latin typeface="Arial" charset="0"/>
              <a:cs typeface="Arial" charset="0"/>
            </a:endParaRPr>
          </a:p>
          <a:p>
            <a:pPr eaLnBrk="1" hangingPunct="1">
              <a:spcBef>
                <a:spcPct val="0"/>
              </a:spcBef>
              <a:buFontTx/>
              <a:buNone/>
            </a:pPr>
            <a:r>
              <a:rPr lang="fr-FR" altLang="fr-FR" sz="1400" b="1" dirty="0" smtClean="0">
                <a:solidFill>
                  <a:schemeClr val="tx2"/>
                </a:solidFill>
                <a:latin typeface="Arial" charset="0"/>
                <a:cs typeface="Arial" charset="0"/>
              </a:rPr>
              <a:t>Leur </a:t>
            </a:r>
            <a:r>
              <a:rPr lang="fr-FR" altLang="fr-FR" sz="1400" b="1" dirty="0">
                <a:solidFill>
                  <a:schemeClr val="tx2"/>
                </a:solidFill>
                <a:latin typeface="Arial" charset="0"/>
                <a:cs typeface="Arial" charset="0"/>
              </a:rPr>
              <a:t>participation active est </a:t>
            </a:r>
            <a:r>
              <a:rPr lang="fr-FR" altLang="fr-FR" sz="1400" b="1" dirty="0" smtClean="0">
                <a:solidFill>
                  <a:schemeClr val="tx2"/>
                </a:solidFill>
                <a:latin typeface="Arial" charset="0"/>
                <a:cs typeface="Arial" charset="0"/>
              </a:rPr>
              <a:t>essentielle pour le traitement d’une situation de </a:t>
            </a:r>
            <a:r>
              <a:rPr lang="fr-FR" altLang="fr-FR" sz="1400" b="1" dirty="0">
                <a:solidFill>
                  <a:schemeClr val="tx2"/>
                </a:solidFill>
                <a:latin typeface="Arial" charset="0"/>
                <a:cs typeface="Arial" charset="0"/>
              </a:rPr>
              <a:t>harcèlement</a:t>
            </a:r>
          </a:p>
        </p:txBody>
      </p:sp>
      <p:sp>
        <p:nvSpPr>
          <p:cNvPr id="31748" name="Text Box 5"/>
          <p:cNvSpPr txBox="1">
            <a:spLocks noChangeArrowheads="1"/>
          </p:cNvSpPr>
          <p:nvPr/>
        </p:nvSpPr>
        <p:spPr bwMode="auto">
          <a:xfrm>
            <a:off x="976312" y="4443413"/>
            <a:ext cx="7196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b="1" dirty="0">
                <a:solidFill>
                  <a:srgbClr val="C00000"/>
                </a:solidFill>
                <a:latin typeface="Arial" charset="0"/>
                <a:cs typeface="Arial" charset="0"/>
              </a:rPr>
              <a:t>Pour mener, dans l’école, une politique de </a:t>
            </a:r>
            <a:r>
              <a:rPr lang="fr-FR" altLang="fr-FR" sz="1400" b="1" dirty="0" smtClean="0">
                <a:solidFill>
                  <a:srgbClr val="C00000"/>
                </a:solidFill>
                <a:latin typeface="Arial" charset="0"/>
                <a:cs typeface="Arial" charset="0"/>
              </a:rPr>
              <a:t>prévention</a:t>
            </a:r>
          </a:p>
          <a:p>
            <a:pPr algn="just" eaLnBrk="1" hangingPunct="1">
              <a:spcBef>
                <a:spcPct val="0"/>
              </a:spcBef>
              <a:buFontTx/>
              <a:buNone/>
            </a:pPr>
            <a:endParaRPr lang="fr-FR" altLang="fr-FR" sz="1400" b="1" dirty="0" smtClean="0">
              <a:solidFill>
                <a:schemeClr val="tx2"/>
              </a:solidFill>
              <a:latin typeface="Arial" charset="0"/>
              <a:cs typeface="Arial" charset="0"/>
            </a:endParaRPr>
          </a:p>
          <a:p>
            <a:pPr algn="just" eaLnBrk="1" hangingPunct="1">
              <a:spcBef>
                <a:spcPct val="0"/>
              </a:spcBef>
              <a:buFontTx/>
              <a:buNone/>
            </a:pPr>
            <a:r>
              <a:rPr lang="fr-FR" altLang="fr-FR" sz="1400" b="1" dirty="0" smtClean="0">
                <a:solidFill>
                  <a:schemeClr val="tx2"/>
                </a:solidFill>
                <a:latin typeface="Arial" charset="0"/>
                <a:cs typeface="Arial" charset="0"/>
              </a:rPr>
              <a:t>Parents </a:t>
            </a:r>
            <a:r>
              <a:rPr lang="fr-FR" altLang="fr-FR" sz="1400" b="1" dirty="0">
                <a:solidFill>
                  <a:srgbClr val="C00000"/>
                </a:solidFill>
                <a:latin typeface="Arial" charset="0"/>
                <a:cs typeface="Arial" charset="0"/>
              </a:rPr>
              <a:t>motivé</a:t>
            </a:r>
            <a:r>
              <a:rPr lang="fr-FR" altLang="fr-FR" sz="1400" b="1" dirty="0">
                <a:solidFill>
                  <a:schemeClr val="tx2"/>
                </a:solidFill>
                <a:latin typeface="Arial" charset="0"/>
                <a:cs typeface="Arial" charset="0"/>
              </a:rPr>
              <a:t>s et </a:t>
            </a:r>
            <a:r>
              <a:rPr lang="fr-FR" altLang="fr-FR" sz="1400" b="1" dirty="0">
                <a:solidFill>
                  <a:srgbClr val="C00000"/>
                </a:solidFill>
                <a:latin typeface="Arial" charset="0"/>
                <a:cs typeface="Arial" charset="0"/>
              </a:rPr>
              <a:t>engagés</a:t>
            </a:r>
            <a:r>
              <a:rPr lang="fr-FR" altLang="fr-FR" sz="1400" b="1" dirty="0">
                <a:solidFill>
                  <a:schemeClr val="tx2"/>
                </a:solidFill>
                <a:latin typeface="Arial" charset="0"/>
                <a:cs typeface="Arial" charset="0"/>
              </a:rPr>
              <a:t> notamment au sein des associations de parents d’élèves, dans la vie de l’école, notamment dans le cadre du conseil d’école  etc.</a:t>
            </a:r>
          </a:p>
        </p:txBody>
      </p:sp>
      <p:sp>
        <p:nvSpPr>
          <p:cNvPr id="31750" name="Rectangle 7"/>
          <p:cNvSpPr>
            <a:spLocks noChangeArrowheads="1"/>
          </p:cNvSpPr>
          <p:nvPr/>
        </p:nvSpPr>
        <p:spPr bwMode="auto">
          <a:xfrm>
            <a:off x="0" y="-26988"/>
            <a:ext cx="9144000"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 Mobiliser…</a:t>
            </a:r>
          </a:p>
        </p:txBody>
      </p:sp>
      <p:sp>
        <p:nvSpPr>
          <p:cNvPr id="31751" name="AutoShape 11">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1752" name="AutoShape 12">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1753" name="AutoShape 14">
            <a:hlinkClick r:id="rId2" action="ppaction://hlinksldjump" tooltip="menu général"/>
          </p:cNvPr>
          <p:cNvSpPr>
            <a:spLocks noChangeAspect="1" noChangeArrowheads="1"/>
          </p:cNvSpPr>
          <p:nvPr/>
        </p:nvSpPr>
        <p:spPr bwMode="auto">
          <a:xfrm>
            <a:off x="4500563" y="6678613"/>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1" name="Connecteur droit 10"/>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7938"/>
            <a:ext cx="9144000"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 Sanctionner le harcèlement</a:t>
            </a:r>
          </a:p>
        </p:txBody>
      </p:sp>
      <p:sp>
        <p:nvSpPr>
          <p:cNvPr id="32771" name="Text Box 5"/>
          <p:cNvSpPr txBox="1">
            <a:spLocks noChangeArrowheads="1"/>
          </p:cNvSpPr>
          <p:nvPr/>
        </p:nvSpPr>
        <p:spPr bwMode="auto">
          <a:xfrm>
            <a:off x="2389188" y="2705100"/>
            <a:ext cx="3167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Des mesures éducatives à engager</a:t>
            </a:r>
          </a:p>
        </p:txBody>
      </p:sp>
      <p:sp>
        <p:nvSpPr>
          <p:cNvPr id="32772" name="Text Box 6"/>
          <p:cNvSpPr txBox="1">
            <a:spLocks noChangeArrowheads="1"/>
          </p:cNvSpPr>
          <p:nvPr/>
        </p:nvSpPr>
        <p:spPr bwMode="auto">
          <a:xfrm>
            <a:off x="2438400" y="3984625"/>
            <a:ext cx="2052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Les réponses pénales</a:t>
            </a:r>
          </a:p>
        </p:txBody>
      </p:sp>
      <p:sp>
        <p:nvSpPr>
          <p:cNvPr id="32773" name="AutoShape 12">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2774" name="AutoShape 13">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2775" name="AutoShape 14">
            <a:hlinkClick r:id="rId2" action="ppaction://hlinksldjump" tooltip="retour Menu"/>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2776" name="AutoShape 13">
            <a:hlinkClick r:id="rId3" action="ppaction://hlinksldjump" tooltip="des mesures éducatives à engager"/>
          </p:cNvPr>
          <p:cNvSpPr>
            <a:spLocks noChangeArrowheads="1"/>
          </p:cNvSpPr>
          <p:nvPr/>
        </p:nvSpPr>
        <p:spPr bwMode="auto">
          <a:xfrm>
            <a:off x="1979613" y="2776538"/>
            <a:ext cx="179387" cy="179387"/>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2777" name="AutoShape 14">
            <a:hlinkClick r:id="rId4" action="ppaction://hlinksldjump" tooltip="la réponse pénale"/>
          </p:cNvPr>
          <p:cNvSpPr>
            <a:spLocks noChangeArrowheads="1"/>
          </p:cNvSpPr>
          <p:nvPr/>
        </p:nvSpPr>
        <p:spPr bwMode="auto">
          <a:xfrm>
            <a:off x="1944688" y="4037013"/>
            <a:ext cx="179387" cy="179387"/>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1" name="Connecteur droit 10"/>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755650" y="2708275"/>
            <a:ext cx="8064500" cy="2462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endParaRPr lang="fr-FR" altLang="fr-FR" sz="1400" b="1" dirty="0">
              <a:solidFill>
                <a:schemeClr val="tx2"/>
              </a:solidFill>
              <a:latin typeface="Arial" charset="0"/>
            </a:endParaRPr>
          </a:p>
          <a:p>
            <a:pPr algn="just" eaLnBrk="1" hangingPunct="1">
              <a:spcBef>
                <a:spcPct val="0"/>
              </a:spcBef>
              <a:buFont typeface="Wingdings" pitchFamily="2" charset="2"/>
              <a:buChar char="q"/>
            </a:pPr>
            <a:r>
              <a:rPr lang="fr-FR" altLang="fr-FR" sz="1400" b="1" dirty="0">
                <a:solidFill>
                  <a:schemeClr val="tx2"/>
                </a:solidFill>
                <a:latin typeface="Arial" charset="0"/>
              </a:rPr>
              <a:t>  des </a:t>
            </a:r>
            <a:r>
              <a:rPr lang="fr-FR" altLang="fr-FR" sz="1400" b="1" dirty="0">
                <a:solidFill>
                  <a:srgbClr val="C00000"/>
                </a:solidFill>
                <a:latin typeface="Arial" charset="0"/>
              </a:rPr>
              <a:t>mesures de responsabilisation</a:t>
            </a:r>
          </a:p>
          <a:p>
            <a:pPr algn="just" eaLnBrk="1" hangingPunct="1">
              <a:spcBef>
                <a:spcPct val="0"/>
              </a:spcBef>
              <a:buFont typeface="Wingdings" pitchFamily="2" charset="2"/>
              <a:buNone/>
            </a:pPr>
            <a:r>
              <a:rPr lang="fr-FR" altLang="fr-FR" sz="1400" b="1" dirty="0">
                <a:solidFill>
                  <a:schemeClr val="tx2"/>
                </a:solidFill>
                <a:latin typeface="Arial" charset="0"/>
              </a:rPr>
              <a:t>                   objectif : responsabiliser les élèves sur les conséquences de leurs actes, en les 	faisant participer à des activités de solidarité, culturelles ou de formation</a:t>
            </a:r>
          </a:p>
          <a:p>
            <a:pPr algn="just" eaLnBrk="1" hangingPunct="1">
              <a:spcBef>
                <a:spcPct val="0"/>
              </a:spcBef>
              <a:buFontTx/>
              <a:buNone/>
            </a:pPr>
            <a:endParaRPr lang="fr-FR" altLang="fr-FR" sz="1400" b="1" dirty="0">
              <a:solidFill>
                <a:schemeClr val="tx2"/>
              </a:solidFill>
              <a:latin typeface="Arial" charset="0"/>
            </a:endParaRPr>
          </a:p>
          <a:p>
            <a:pPr algn="just" eaLnBrk="1" hangingPunct="1">
              <a:spcBef>
                <a:spcPct val="0"/>
              </a:spcBef>
              <a:buFont typeface="Wingdings" pitchFamily="2" charset="2"/>
              <a:buChar char="q"/>
            </a:pPr>
            <a:r>
              <a:rPr lang="fr-FR" altLang="fr-FR" sz="1400" b="1" dirty="0">
                <a:solidFill>
                  <a:schemeClr val="tx2"/>
                </a:solidFill>
                <a:latin typeface="Arial" charset="0"/>
              </a:rPr>
              <a:t>  un </a:t>
            </a:r>
            <a:r>
              <a:rPr lang="fr-FR" altLang="fr-FR" sz="1400" b="1" dirty="0">
                <a:solidFill>
                  <a:srgbClr val="C00000"/>
                </a:solidFill>
                <a:latin typeface="Arial" charset="0"/>
              </a:rPr>
              <a:t>suivi </a:t>
            </a:r>
            <a:r>
              <a:rPr lang="fr-FR" altLang="fr-FR" sz="1400" b="1" dirty="0">
                <a:solidFill>
                  <a:schemeClr val="tx2"/>
                </a:solidFill>
                <a:latin typeface="Arial" charset="0"/>
              </a:rPr>
              <a:t>de l’élève</a:t>
            </a:r>
          </a:p>
          <a:p>
            <a:pPr algn="just" eaLnBrk="1" hangingPunct="1">
              <a:spcBef>
                <a:spcPct val="0"/>
              </a:spcBef>
              <a:buFont typeface="Wingdings" pitchFamily="2" charset="2"/>
              <a:buChar char="q"/>
            </a:pPr>
            <a:endParaRPr lang="fr-FR" altLang="fr-FR" sz="1400" b="1" dirty="0">
              <a:solidFill>
                <a:schemeClr val="tx2"/>
              </a:solidFill>
              <a:latin typeface="Arial" charset="0"/>
            </a:endParaRPr>
          </a:p>
          <a:p>
            <a:pPr algn="just" eaLnBrk="1" hangingPunct="1">
              <a:spcBef>
                <a:spcPct val="0"/>
              </a:spcBef>
              <a:buFont typeface="Wingdings" pitchFamily="2" charset="2"/>
              <a:buChar char="q"/>
            </a:pPr>
            <a:r>
              <a:rPr lang="fr-FR" altLang="fr-FR" sz="1400" b="1" dirty="0">
                <a:solidFill>
                  <a:schemeClr val="tx2"/>
                </a:solidFill>
                <a:latin typeface="Arial" charset="0"/>
              </a:rPr>
              <a:t> des </a:t>
            </a:r>
            <a:r>
              <a:rPr lang="fr-FR" altLang="fr-FR" sz="1400" b="1" dirty="0">
                <a:solidFill>
                  <a:srgbClr val="C00000"/>
                </a:solidFill>
                <a:latin typeface="Arial" charset="0"/>
              </a:rPr>
              <a:t>travaux supplémentaires </a:t>
            </a:r>
            <a:r>
              <a:rPr lang="fr-FR" altLang="fr-FR" sz="1400" b="1" dirty="0">
                <a:solidFill>
                  <a:schemeClr val="tx2"/>
                </a:solidFill>
                <a:latin typeface="Arial" charset="0"/>
              </a:rPr>
              <a:t>visant à le faire réfléchir sur les conséquences de ses </a:t>
            </a:r>
            <a:r>
              <a:rPr lang="fr-FR" altLang="fr-FR" sz="1400" b="1" dirty="0" smtClean="0">
                <a:solidFill>
                  <a:schemeClr val="tx2"/>
                </a:solidFill>
                <a:latin typeface="Arial" charset="0"/>
              </a:rPr>
              <a:t>actes</a:t>
            </a:r>
          </a:p>
          <a:p>
            <a:pPr algn="just" eaLnBrk="1" hangingPunct="1">
              <a:spcBef>
                <a:spcPct val="0"/>
              </a:spcBef>
              <a:buNone/>
            </a:pPr>
            <a:endParaRPr lang="fr-FR" altLang="fr-FR" sz="1400" b="1" dirty="0">
              <a:solidFill>
                <a:schemeClr val="tx2"/>
              </a:solidFill>
              <a:latin typeface="Arial" charset="0"/>
            </a:endParaRPr>
          </a:p>
          <a:p>
            <a:pPr algn="just" eaLnBrk="1" hangingPunct="1">
              <a:spcBef>
                <a:spcPct val="0"/>
              </a:spcBef>
              <a:buFont typeface="Wingdings" pitchFamily="2" charset="2"/>
              <a:buChar char="q"/>
            </a:pPr>
            <a:r>
              <a:rPr lang="fr-FR" altLang="fr-FR" sz="1400" b="1" dirty="0">
                <a:solidFill>
                  <a:schemeClr val="tx2"/>
                </a:solidFill>
                <a:latin typeface="Arial" charset="0"/>
              </a:rPr>
              <a:t>  etc.</a:t>
            </a:r>
          </a:p>
          <a:p>
            <a:pPr algn="just" eaLnBrk="1" hangingPunct="1">
              <a:spcBef>
                <a:spcPct val="0"/>
              </a:spcBef>
              <a:buFontTx/>
              <a:buNone/>
            </a:pPr>
            <a:endParaRPr lang="fr-FR" altLang="fr-FR" sz="1400" b="1" dirty="0">
              <a:solidFill>
                <a:schemeClr val="tx2"/>
              </a:solidFill>
              <a:latin typeface="Arial" charset="0"/>
            </a:endParaRPr>
          </a:p>
        </p:txBody>
      </p:sp>
      <p:sp>
        <p:nvSpPr>
          <p:cNvPr id="33795" name="AutoShape 9">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3796" name="AutoShape 10">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3797" name="AutoShape 11">
            <a:hlinkClick r:id="rId2" action="ppaction://hlinksldjump" tooltip="sanctionner le 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3798" name="Text Box 11"/>
          <p:cNvSpPr txBox="1">
            <a:spLocks noChangeArrowheads="1"/>
          </p:cNvSpPr>
          <p:nvPr/>
        </p:nvSpPr>
        <p:spPr bwMode="auto">
          <a:xfrm>
            <a:off x="2879725" y="915988"/>
            <a:ext cx="6264275" cy="641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i="1" dirty="0">
                <a:solidFill>
                  <a:srgbClr val="CC3300"/>
                </a:solidFill>
                <a:latin typeface="Arial" charset="0"/>
              </a:rPr>
              <a:t>Insérer un article dans le R.I sur les manifestations que peut revêtir le harcèlement</a:t>
            </a:r>
          </a:p>
        </p:txBody>
      </p:sp>
      <p:pic>
        <p:nvPicPr>
          <p:cNvPr id="33799" name="Picture 19" descr="atten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909638"/>
            <a:ext cx="679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5"/>
          <p:cNvSpPr txBox="1">
            <a:spLocks noChangeArrowheads="1"/>
          </p:cNvSpPr>
          <p:nvPr/>
        </p:nvSpPr>
        <p:spPr bwMode="auto">
          <a:xfrm>
            <a:off x="-36513" y="-26988"/>
            <a:ext cx="9217026"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rPr>
              <a:t> Des mesures éducatives à engager</a:t>
            </a:r>
          </a:p>
        </p:txBody>
      </p:sp>
      <p:cxnSp>
        <p:nvCxnSpPr>
          <p:cNvPr id="10" name="Connecteur droit 9"/>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0" y="-26988"/>
            <a:ext cx="9144000"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 Apporter une réponse pénale</a:t>
            </a:r>
          </a:p>
        </p:txBody>
      </p:sp>
      <p:sp>
        <p:nvSpPr>
          <p:cNvPr id="34819" name="AutoShape 16">
            <a:hlinkClick r:id="rId2" action="ppaction://hlinksldjump"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4820" name="AutoShape 17">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4821" name="AutoShape 20">
            <a:hlinkClick r:id="rId3" action="ppaction://hlinksldjump" tooltip="sanctionner le 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pic>
        <p:nvPicPr>
          <p:cNvPr id="34822" name="Picture 12" descr="code penal"/>
          <p:cNvPicPr>
            <a:picLocks noChangeAspect="1" noChangeArrowheads="1"/>
          </p:cNvPicPr>
          <p:nvPr/>
        </p:nvPicPr>
        <p:blipFill>
          <a:blip r:embed="rId4">
            <a:lum bright="24000" contrast="24000"/>
            <a:extLst>
              <a:ext uri="{28A0092B-C50C-407E-A947-70E740481C1C}">
                <a14:useLocalDpi xmlns:a14="http://schemas.microsoft.com/office/drawing/2010/main" val="0"/>
              </a:ext>
            </a:extLst>
          </a:blip>
          <a:srcRect/>
          <a:stretch>
            <a:fillRect/>
          </a:stretch>
        </p:blipFill>
        <p:spPr bwMode="auto">
          <a:xfrm>
            <a:off x="7668344" y="476250"/>
            <a:ext cx="1349375" cy="1944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3" name="Text Box 13"/>
          <p:cNvSpPr txBox="1">
            <a:spLocks noChangeArrowheads="1"/>
          </p:cNvSpPr>
          <p:nvPr/>
        </p:nvSpPr>
        <p:spPr bwMode="auto">
          <a:xfrm>
            <a:off x="280988" y="890588"/>
            <a:ext cx="7243762"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b="1">
                <a:solidFill>
                  <a:srgbClr val="C00000"/>
                </a:solidFill>
                <a:latin typeface="Arial" charset="0"/>
              </a:rPr>
              <a:t>Rappel : La responsabilité pénale d'un mineur peut être engagée dès ses 13 ans.</a:t>
            </a:r>
          </a:p>
          <a:p>
            <a:pPr algn="just" eaLnBrk="1" hangingPunct="1">
              <a:spcBef>
                <a:spcPct val="0"/>
              </a:spcBef>
              <a:buFontTx/>
              <a:buNone/>
            </a:pPr>
            <a:r>
              <a:rPr lang="fr-FR" altLang="fr-FR" sz="1400" b="1">
                <a:solidFill>
                  <a:srgbClr val="C00000"/>
                </a:solidFill>
                <a:latin typeface="Arial" charset="0"/>
              </a:rPr>
              <a:t>En-dessous de ce seuil il ne pourra pas lui être appliqué de sanctions pénales </a:t>
            </a:r>
          </a:p>
          <a:p>
            <a:pPr algn="just" eaLnBrk="1" hangingPunct="1">
              <a:spcBef>
                <a:spcPct val="0"/>
              </a:spcBef>
              <a:buFontTx/>
              <a:buNone/>
            </a:pPr>
            <a:r>
              <a:rPr lang="fr-FR" altLang="fr-FR" sz="1400" b="1">
                <a:solidFill>
                  <a:srgbClr val="C00000"/>
                </a:solidFill>
                <a:latin typeface="Arial" charset="0"/>
              </a:rPr>
              <a:t>mais des sanctions éducatives.</a:t>
            </a:r>
          </a:p>
        </p:txBody>
      </p:sp>
      <p:sp>
        <p:nvSpPr>
          <p:cNvPr id="34824" name="Text Box 19"/>
          <p:cNvSpPr txBox="1">
            <a:spLocks noChangeArrowheads="1"/>
          </p:cNvSpPr>
          <p:nvPr/>
        </p:nvSpPr>
        <p:spPr bwMode="auto">
          <a:xfrm>
            <a:off x="6372200" y="6446663"/>
            <a:ext cx="779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chemeClr val="tx2"/>
                </a:solidFill>
                <a:latin typeface="Verdana" pitchFamily="34" charset="0"/>
              </a:rPr>
              <a:t>&gt;&gt;&gt;</a:t>
            </a:r>
          </a:p>
        </p:txBody>
      </p:sp>
      <p:sp>
        <p:nvSpPr>
          <p:cNvPr id="34825" name="ZoneTexte 1"/>
          <p:cNvSpPr txBox="1">
            <a:spLocks noChangeArrowheads="1"/>
          </p:cNvSpPr>
          <p:nvPr/>
        </p:nvSpPr>
        <p:spPr bwMode="auto">
          <a:xfrm>
            <a:off x="250825" y="1844675"/>
            <a:ext cx="594585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dirty="0" smtClean="0">
                <a:solidFill>
                  <a:schemeClr val="tx2"/>
                </a:solidFill>
                <a:latin typeface="Arial" charset="0"/>
                <a:cs typeface="Arial" charset="0"/>
              </a:rPr>
              <a:t>Tout </a:t>
            </a:r>
            <a:r>
              <a:rPr lang="fr-FR" altLang="fr-FR" sz="1400" b="1" dirty="0">
                <a:solidFill>
                  <a:schemeClr val="tx2"/>
                </a:solidFill>
                <a:latin typeface="Arial" charset="0"/>
                <a:cs typeface="Arial" charset="0"/>
              </a:rPr>
              <a:t>harcèlement moral peut être constitutif d’une infraction et est </a:t>
            </a:r>
          </a:p>
          <a:p>
            <a:pPr eaLnBrk="1" hangingPunct="1">
              <a:spcBef>
                <a:spcPct val="0"/>
              </a:spcBef>
              <a:buFontTx/>
              <a:buNone/>
            </a:pPr>
            <a:r>
              <a:rPr lang="fr-FR" altLang="fr-FR" sz="1400" b="1" dirty="0">
                <a:solidFill>
                  <a:srgbClr val="C00000"/>
                </a:solidFill>
                <a:latin typeface="Arial" charset="0"/>
                <a:cs typeface="Arial" charset="0"/>
              </a:rPr>
              <a:t>punissable</a:t>
            </a:r>
            <a:r>
              <a:rPr lang="fr-FR" altLang="fr-FR" sz="1400" b="1" dirty="0">
                <a:solidFill>
                  <a:schemeClr val="tx2"/>
                </a:solidFill>
                <a:latin typeface="Arial" charset="0"/>
                <a:cs typeface="Arial" charset="0"/>
              </a:rPr>
              <a:t> d’ </a:t>
            </a:r>
            <a:r>
              <a:rPr lang="fr-FR" altLang="fr-FR" sz="1400" b="1" dirty="0">
                <a:solidFill>
                  <a:srgbClr val="C00000"/>
                </a:solidFill>
                <a:latin typeface="Arial" charset="0"/>
                <a:cs typeface="Arial" charset="0"/>
              </a:rPr>
              <a:t>1 an d’emprisonnement</a:t>
            </a:r>
            <a:r>
              <a:rPr lang="fr-FR" altLang="fr-FR" sz="1400" b="1" dirty="0">
                <a:solidFill>
                  <a:schemeClr val="tx2"/>
                </a:solidFill>
                <a:latin typeface="Arial" charset="0"/>
                <a:cs typeface="Arial" charset="0"/>
              </a:rPr>
              <a:t> et </a:t>
            </a:r>
            <a:r>
              <a:rPr lang="fr-FR" altLang="fr-FR" sz="1400" b="1" dirty="0">
                <a:solidFill>
                  <a:srgbClr val="C00000"/>
                </a:solidFill>
                <a:latin typeface="Arial" charset="0"/>
                <a:cs typeface="Arial" charset="0"/>
              </a:rPr>
              <a:t>15 000 € d’amende </a:t>
            </a:r>
          </a:p>
          <a:p>
            <a:pPr eaLnBrk="1" hangingPunct="1">
              <a:spcBef>
                <a:spcPct val="0"/>
              </a:spcBef>
              <a:buFontTx/>
              <a:buNone/>
            </a:pPr>
            <a:r>
              <a:rPr lang="fr-FR" altLang="fr-FR" sz="1400" b="1" dirty="0">
                <a:solidFill>
                  <a:schemeClr val="tx2"/>
                </a:solidFill>
                <a:latin typeface="Arial" charset="0"/>
                <a:cs typeface="Arial" charset="0"/>
              </a:rPr>
              <a:t>(hors circonstances aggravantes)</a:t>
            </a:r>
          </a:p>
        </p:txBody>
      </p:sp>
      <p:sp>
        <p:nvSpPr>
          <p:cNvPr id="34826" name="ZoneTexte 2"/>
          <p:cNvSpPr txBox="1">
            <a:spLocks noChangeArrowheads="1"/>
          </p:cNvSpPr>
          <p:nvPr/>
        </p:nvSpPr>
        <p:spPr bwMode="auto">
          <a:xfrm>
            <a:off x="34925" y="4318000"/>
            <a:ext cx="9097963"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b="1" i="1" u="sng" dirty="0">
                <a:solidFill>
                  <a:srgbClr val="C00000"/>
                </a:solidFill>
                <a:latin typeface="Arial" charset="0"/>
                <a:cs typeface="Arial" charset="0"/>
              </a:rPr>
              <a:t>Article 222-33-2-2</a:t>
            </a:r>
          </a:p>
          <a:p>
            <a:pPr eaLnBrk="1" hangingPunct="1">
              <a:spcBef>
                <a:spcPct val="0"/>
              </a:spcBef>
              <a:buFontTx/>
              <a:buNone/>
            </a:pPr>
            <a:r>
              <a:rPr lang="fr-FR" altLang="fr-FR" sz="1400" dirty="0">
                <a:solidFill>
                  <a:schemeClr val="tx2"/>
                </a:solidFill>
                <a:latin typeface="Arial" charset="0"/>
                <a:cs typeface="Arial" charset="0"/>
              </a:rPr>
              <a:t>Créé par </a:t>
            </a:r>
            <a:r>
              <a:rPr lang="fr-FR" altLang="fr-FR" sz="1400" u="sng" dirty="0">
                <a:solidFill>
                  <a:schemeClr val="tx2"/>
                </a:solidFill>
                <a:latin typeface="Arial" charset="0"/>
                <a:cs typeface="Arial" charset="0"/>
              </a:rPr>
              <a:t>LOI n°2014-873 du 4 août 2014 - art. 41 </a:t>
            </a:r>
          </a:p>
          <a:p>
            <a:pPr eaLnBrk="1" hangingPunct="1">
              <a:spcBef>
                <a:spcPct val="0"/>
              </a:spcBef>
              <a:buFontTx/>
              <a:buNone/>
            </a:pPr>
            <a:endParaRPr lang="fr-FR" altLang="fr-FR" sz="1400" b="1" dirty="0">
              <a:solidFill>
                <a:schemeClr val="tx2"/>
              </a:solidFill>
              <a:latin typeface="Arial" charset="0"/>
              <a:cs typeface="Arial" charset="0"/>
            </a:endParaRPr>
          </a:p>
          <a:p>
            <a:pPr eaLnBrk="1" hangingPunct="1">
              <a:spcBef>
                <a:spcPct val="0"/>
              </a:spcBef>
              <a:buFontTx/>
              <a:buNone/>
            </a:pPr>
            <a:r>
              <a:rPr lang="fr-FR" altLang="fr-FR" sz="1400" b="1" i="1" dirty="0">
                <a:solidFill>
                  <a:schemeClr val="tx2"/>
                </a:solidFill>
                <a:latin typeface="Arial" charset="0"/>
                <a:cs typeface="Arial" charset="0"/>
              </a:rPr>
              <a:t>« Le fait de harceler une personne par des </a:t>
            </a:r>
            <a:r>
              <a:rPr lang="fr-FR" altLang="fr-FR" sz="1400" b="1" i="1" dirty="0">
                <a:solidFill>
                  <a:srgbClr val="C00000"/>
                </a:solidFill>
                <a:latin typeface="Arial" charset="0"/>
                <a:cs typeface="Arial" charset="0"/>
              </a:rPr>
              <a:t>propos</a:t>
            </a:r>
            <a:r>
              <a:rPr lang="fr-FR" altLang="fr-FR" sz="1400" b="1" i="1" dirty="0">
                <a:solidFill>
                  <a:schemeClr val="tx2"/>
                </a:solidFill>
                <a:latin typeface="Arial" charset="0"/>
                <a:cs typeface="Arial" charset="0"/>
              </a:rPr>
              <a:t> ou </a:t>
            </a:r>
            <a:r>
              <a:rPr lang="fr-FR" altLang="fr-FR" sz="1400" b="1" i="1" dirty="0">
                <a:solidFill>
                  <a:srgbClr val="C00000"/>
                </a:solidFill>
                <a:latin typeface="Arial" charset="0"/>
                <a:cs typeface="Arial" charset="0"/>
              </a:rPr>
              <a:t>comportements</a:t>
            </a:r>
            <a:r>
              <a:rPr lang="fr-FR" altLang="fr-FR" sz="1400" b="1" i="1" dirty="0">
                <a:solidFill>
                  <a:schemeClr val="tx2"/>
                </a:solidFill>
                <a:latin typeface="Arial" charset="0"/>
                <a:cs typeface="Arial" charset="0"/>
              </a:rPr>
              <a:t> </a:t>
            </a:r>
            <a:r>
              <a:rPr lang="fr-FR" altLang="fr-FR" sz="1400" b="1" i="1" dirty="0">
                <a:solidFill>
                  <a:srgbClr val="C00000"/>
                </a:solidFill>
                <a:latin typeface="Arial" charset="0"/>
                <a:cs typeface="Arial" charset="0"/>
              </a:rPr>
              <a:t>répétés </a:t>
            </a:r>
            <a:r>
              <a:rPr lang="fr-FR" altLang="fr-FR" sz="1400" b="1" i="1" dirty="0">
                <a:solidFill>
                  <a:schemeClr val="tx2"/>
                </a:solidFill>
                <a:latin typeface="Arial" charset="0"/>
                <a:cs typeface="Arial" charset="0"/>
              </a:rPr>
              <a:t>ayant pour objet ou pour </a:t>
            </a:r>
          </a:p>
          <a:p>
            <a:pPr eaLnBrk="1" hangingPunct="1">
              <a:spcBef>
                <a:spcPct val="0"/>
              </a:spcBef>
              <a:buFontTx/>
              <a:buNone/>
            </a:pPr>
            <a:r>
              <a:rPr lang="fr-FR" altLang="fr-FR" sz="1400" b="1" i="1" dirty="0">
                <a:solidFill>
                  <a:schemeClr val="tx2"/>
                </a:solidFill>
                <a:latin typeface="Arial" charset="0"/>
                <a:cs typeface="Arial" charset="0"/>
              </a:rPr>
              <a:t>Effet une </a:t>
            </a:r>
            <a:r>
              <a:rPr lang="fr-FR" altLang="fr-FR" sz="1400" b="1" i="1" dirty="0">
                <a:solidFill>
                  <a:srgbClr val="C00000"/>
                </a:solidFill>
                <a:latin typeface="Arial" charset="0"/>
                <a:cs typeface="Arial" charset="0"/>
              </a:rPr>
              <a:t>dégradation</a:t>
            </a:r>
            <a:r>
              <a:rPr lang="fr-FR" altLang="fr-FR" sz="1400" b="1" i="1" dirty="0">
                <a:solidFill>
                  <a:schemeClr val="tx2"/>
                </a:solidFill>
                <a:latin typeface="Arial" charset="0"/>
                <a:cs typeface="Arial" charset="0"/>
              </a:rPr>
              <a:t> de ses conditions de vie se traduisant par une </a:t>
            </a:r>
            <a:r>
              <a:rPr lang="fr-FR" altLang="fr-FR" sz="1400" b="1" i="1" dirty="0">
                <a:solidFill>
                  <a:srgbClr val="C00000"/>
                </a:solidFill>
                <a:latin typeface="Arial" charset="0"/>
                <a:cs typeface="Arial" charset="0"/>
              </a:rPr>
              <a:t>altération</a:t>
            </a:r>
            <a:r>
              <a:rPr lang="fr-FR" altLang="fr-FR" sz="1400" b="1" i="1" dirty="0">
                <a:solidFill>
                  <a:schemeClr val="tx2"/>
                </a:solidFill>
                <a:latin typeface="Arial" charset="0"/>
                <a:cs typeface="Arial" charset="0"/>
              </a:rPr>
              <a:t> de sa santé physique ou </a:t>
            </a:r>
          </a:p>
          <a:p>
            <a:pPr eaLnBrk="1" hangingPunct="1">
              <a:spcBef>
                <a:spcPct val="0"/>
              </a:spcBef>
              <a:buFontTx/>
              <a:buNone/>
            </a:pPr>
            <a:r>
              <a:rPr lang="fr-FR" altLang="fr-FR" sz="1400" b="1" i="1" dirty="0">
                <a:solidFill>
                  <a:schemeClr val="tx2"/>
                </a:solidFill>
                <a:latin typeface="Arial" charset="0"/>
                <a:cs typeface="Arial" charset="0"/>
              </a:rPr>
              <a:t>mentale est puni d'un an d'emprisonnement et de 15 000 € d'amende lorsque ces faits ont causé une </a:t>
            </a:r>
          </a:p>
          <a:p>
            <a:pPr eaLnBrk="1" hangingPunct="1">
              <a:spcBef>
                <a:spcPct val="0"/>
              </a:spcBef>
              <a:buFontTx/>
              <a:buNone/>
            </a:pPr>
            <a:r>
              <a:rPr lang="fr-FR" altLang="fr-FR" sz="1400" b="1" i="1" dirty="0">
                <a:solidFill>
                  <a:schemeClr val="tx2"/>
                </a:solidFill>
                <a:latin typeface="Arial" charset="0"/>
                <a:cs typeface="Arial" charset="0"/>
              </a:rPr>
              <a:t>incapacité totale de travail inférieure ou égale à huit jours ou n'ont entraîné aucune incapacité de travail. </a:t>
            </a:r>
            <a:endParaRPr lang="fr-FR" altLang="fr-FR" sz="1400" b="1" dirty="0">
              <a:solidFill>
                <a:schemeClr val="tx2"/>
              </a:solidFill>
              <a:latin typeface="Arial" charset="0"/>
              <a:cs typeface="Arial" charset="0"/>
            </a:endParaRPr>
          </a:p>
          <a:p>
            <a:pPr eaLnBrk="1" hangingPunct="1">
              <a:spcBef>
                <a:spcPct val="0"/>
              </a:spcBef>
              <a:buFontTx/>
              <a:buNone/>
            </a:pPr>
            <a:endParaRPr lang="fr-FR" altLang="fr-FR" sz="1400" b="1" dirty="0">
              <a:solidFill>
                <a:schemeClr val="tx2"/>
              </a:solidFill>
              <a:latin typeface="Arial" charset="0"/>
              <a:cs typeface="Arial" charset="0"/>
            </a:endParaRPr>
          </a:p>
        </p:txBody>
      </p:sp>
      <p:sp>
        <p:nvSpPr>
          <p:cNvPr id="34827" name="Rectangle 4"/>
          <p:cNvSpPr>
            <a:spLocks noChangeArrowheads="1"/>
          </p:cNvSpPr>
          <p:nvPr/>
        </p:nvSpPr>
        <p:spPr bwMode="auto">
          <a:xfrm>
            <a:off x="4003675" y="3338513"/>
            <a:ext cx="3160713" cy="52228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CC3300"/>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400" b="1">
                <a:solidFill>
                  <a:srgbClr val="C00000"/>
                </a:solidFill>
                <a:latin typeface="Arial" charset="0"/>
              </a:rPr>
              <a:t>Déposer plainte est donc possible,</a:t>
            </a:r>
          </a:p>
          <a:p>
            <a:pPr algn="ctr" eaLnBrk="1" hangingPunct="1">
              <a:spcBef>
                <a:spcPct val="0"/>
              </a:spcBef>
              <a:buFontTx/>
              <a:buNone/>
            </a:pPr>
            <a:r>
              <a:rPr lang="fr-FR" altLang="fr-FR" sz="1400" b="1">
                <a:solidFill>
                  <a:srgbClr val="C00000"/>
                </a:solidFill>
                <a:latin typeface="Arial" charset="0"/>
              </a:rPr>
              <a:t>voire conseillé</a:t>
            </a:r>
          </a:p>
        </p:txBody>
      </p:sp>
      <p:cxnSp>
        <p:nvCxnSpPr>
          <p:cNvPr id="13" name="Connecteur droit 12"/>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4" name="ZoneTexte 2"/>
          <p:cNvSpPr txBox="1"/>
          <p:nvPr/>
        </p:nvSpPr>
        <p:spPr>
          <a:xfrm>
            <a:off x="7020272" y="6453336"/>
            <a:ext cx="1444306" cy="307777"/>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fr-FR" sz="1400" dirty="0" smtClean="0">
                <a:solidFill>
                  <a:schemeClr val="tx2"/>
                </a:solidFill>
              </a:rPr>
              <a:t>page suivante</a:t>
            </a:r>
            <a:endParaRPr lang="fr-FR" sz="1400" dirty="0">
              <a:solidFill>
                <a:schemeClr val="tx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0" y="-26988"/>
            <a:ext cx="9144000"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 Apporter une réponse pénale </a:t>
            </a:r>
            <a:r>
              <a:rPr lang="fr-FR" altLang="fr-FR" sz="1400">
                <a:solidFill>
                  <a:schemeClr val="bg1"/>
                </a:solidFill>
                <a:latin typeface="Arial" charset="0"/>
                <a:cs typeface="Arial" charset="0"/>
              </a:rPr>
              <a:t>(suite)</a:t>
            </a:r>
          </a:p>
        </p:txBody>
      </p:sp>
      <p:pic>
        <p:nvPicPr>
          <p:cNvPr id="3584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809625"/>
            <a:ext cx="2592388"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AutoShape 16">
            <a:hlinkClick r:id="rId3" action="ppaction://hlinksldjump"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5845" name="AutoShape 17">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rgbClr val="FFCC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5846" name="AutoShape 20">
            <a:hlinkClick r:id="rId4" action="ppaction://hlinksldjump" tooltip="sanctionner le harcèlement"/>
          </p:cNvPr>
          <p:cNvSpPr>
            <a:spLocks noChangeAspect="1" noChangeArrowheads="1"/>
          </p:cNvSpPr>
          <p:nvPr/>
        </p:nvSpPr>
        <p:spPr bwMode="auto">
          <a:xfrm>
            <a:off x="4500563" y="6678613"/>
            <a:ext cx="179387" cy="179387"/>
          </a:xfrm>
          <a:prstGeom prst="upArrow">
            <a:avLst>
              <a:gd name="adj1" fmla="val 50000"/>
              <a:gd name="adj2" fmla="val 25000"/>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pic>
        <p:nvPicPr>
          <p:cNvPr id="35847" name="Picture 13" descr="code penal"/>
          <p:cNvPicPr>
            <a:picLocks noChangeAspect="1" noChangeArrowheads="1"/>
          </p:cNvPicPr>
          <p:nvPr/>
        </p:nvPicPr>
        <p:blipFill>
          <a:blip r:embed="rId5">
            <a:lum bright="24000" contrast="24000"/>
            <a:extLst>
              <a:ext uri="{28A0092B-C50C-407E-A947-70E740481C1C}">
                <a14:useLocalDpi xmlns:a14="http://schemas.microsoft.com/office/drawing/2010/main" val="0"/>
              </a:ext>
            </a:extLst>
          </a:blip>
          <a:srcRect/>
          <a:stretch>
            <a:fillRect/>
          </a:stretch>
        </p:blipFill>
        <p:spPr bwMode="auto">
          <a:xfrm>
            <a:off x="7668344" y="476250"/>
            <a:ext cx="1349375" cy="1944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8" name="AutoShape 17">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rgbClr val="FFCC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5849" name="AutoShape 20">
            <a:hlinkClick r:id="rId4" action="ppaction://hlinksldjump" tooltip="sanctionner le harcèlement"/>
          </p:cNvPr>
          <p:cNvSpPr>
            <a:spLocks noChangeAspect="1" noChangeArrowheads="1"/>
          </p:cNvSpPr>
          <p:nvPr/>
        </p:nvSpPr>
        <p:spPr bwMode="auto">
          <a:xfrm>
            <a:off x="4500563" y="6678613"/>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5850" name="AutoShape 16">
            <a:hlinkClick r:id="rId6" action="ppaction://hlinksldjump"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5851" name="AutoShape 17">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5852" name="Text Box 20"/>
          <p:cNvSpPr txBox="1">
            <a:spLocks noChangeArrowheads="1"/>
          </p:cNvSpPr>
          <p:nvPr/>
        </p:nvSpPr>
        <p:spPr bwMode="auto">
          <a:xfrm>
            <a:off x="6312817" y="6446663"/>
            <a:ext cx="779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chemeClr val="tx2"/>
                </a:solidFill>
                <a:latin typeface="Verdana" pitchFamily="34" charset="0"/>
              </a:rPr>
              <a:t>&gt;&gt;&gt;</a:t>
            </a:r>
          </a:p>
        </p:txBody>
      </p:sp>
      <p:sp>
        <p:nvSpPr>
          <p:cNvPr id="35853" name="ZoneTexte 3"/>
          <p:cNvSpPr txBox="1">
            <a:spLocks noChangeArrowheads="1"/>
          </p:cNvSpPr>
          <p:nvPr/>
        </p:nvSpPr>
        <p:spPr bwMode="auto">
          <a:xfrm>
            <a:off x="133350" y="3068638"/>
            <a:ext cx="85074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b="1" i="1">
                <a:solidFill>
                  <a:schemeClr val="tx2"/>
                </a:solidFill>
                <a:latin typeface="Arial" charset="0"/>
                <a:cs typeface="Arial" charset="0"/>
              </a:rPr>
              <a:t>Les faits mentionnés au premier alinéa sont punis de deux ans d'emprisonnement et de</a:t>
            </a:r>
          </a:p>
          <a:p>
            <a:pPr algn="just" eaLnBrk="1" hangingPunct="1">
              <a:spcBef>
                <a:spcPct val="0"/>
              </a:spcBef>
              <a:buFontTx/>
              <a:buNone/>
            </a:pPr>
            <a:r>
              <a:rPr lang="fr-FR" altLang="fr-FR" sz="1400" b="1" i="1">
                <a:solidFill>
                  <a:schemeClr val="tx2"/>
                </a:solidFill>
                <a:latin typeface="Arial" charset="0"/>
                <a:cs typeface="Arial" charset="0"/>
              </a:rPr>
              <a:t>30 000 € d'amende : </a:t>
            </a:r>
            <a:endParaRPr lang="fr-FR" altLang="fr-FR" sz="1400" b="1">
              <a:solidFill>
                <a:schemeClr val="tx2"/>
              </a:solidFill>
              <a:latin typeface="Arial" charset="0"/>
              <a:cs typeface="Arial" charset="0"/>
            </a:endParaRPr>
          </a:p>
          <a:p>
            <a:pPr algn="just" eaLnBrk="1" hangingPunct="1">
              <a:spcBef>
                <a:spcPct val="0"/>
              </a:spcBef>
              <a:buFontTx/>
              <a:buNone/>
            </a:pPr>
            <a:r>
              <a:rPr lang="fr-FR" altLang="fr-FR" sz="1400" b="1">
                <a:solidFill>
                  <a:schemeClr val="tx2"/>
                </a:solidFill>
                <a:latin typeface="Arial" charset="0"/>
                <a:cs typeface="Arial" charset="0"/>
              </a:rPr>
              <a:t> </a:t>
            </a:r>
          </a:p>
          <a:p>
            <a:pPr algn="just" eaLnBrk="1" hangingPunct="1">
              <a:spcBef>
                <a:spcPct val="0"/>
              </a:spcBef>
              <a:buFontTx/>
              <a:buNone/>
            </a:pPr>
            <a:r>
              <a:rPr lang="fr-FR" altLang="fr-FR" sz="1400" b="1" i="1">
                <a:solidFill>
                  <a:schemeClr val="tx2"/>
                </a:solidFill>
                <a:latin typeface="Arial" charset="0"/>
                <a:cs typeface="Arial" charset="0"/>
              </a:rPr>
              <a:t>1° Lorsqu'ils ont causé une incapacité totale de travail supérieure à huit jours ; </a:t>
            </a:r>
            <a:endParaRPr lang="fr-FR" altLang="fr-FR" sz="1400" b="1">
              <a:solidFill>
                <a:schemeClr val="tx2"/>
              </a:solidFill>
              <a:latin typeface="Arial" charset="0"/>
              <a:cs typeface="Arial" charset="0"/>
            </a:endParaRPr>
          </a:p>
          <a:p>
            <a:pPr algn="just" eaLnBrk="1" hangingPunct="1">
              <a:spcBef>
                <a:spcPct val="0"/>
              </a:spcBef>
              <a:buFontTx/>
              <a:buNone/>
            </a:pPr>
            <a:r>
              <a:rPr lang="fr-FR" altLang="fr-FR" sz="1400" b="1">
                <a:solidFill>
                  <a:schemeClr val="tx2"/>
                </a:solidFill>
                <a:latin typeface="Arial" charset="0"/>
                <a:cs typeface="Arial" charset="0"/>
              </a:rPr>
              <a:t> </a:t>
            </a:r>
          </a:p>
          <a:p>
            <a:pPr algn="just" eaLnBrk="1" hangingPunct="1">
              <a:spcBef>
                <a:spcPct val="0"/>
              </a:spcBef>
              <a:buFontTx/>
              <a:buNone/>
            </a:pPr>
            <a:r>
              <a:rPr lang="fr-FR" altLang="fr-FR" sz="1400" b="1" i="1">
                <a:solidFill>
                  <a:schemeClr val="tx2"/>
                </a:solidFill>
                <a:latin typeface="Arial" charset="0"/>
                <a:cs typeface="Arial" charset="0"/>
              </a:rPr>
              <a:t>2° Lorsqu'ils ont été commis sur un mineur de quinze ans ; </a:t>
            </a:r>
            <a:endParaRPr lang="fr-FR" altLang="fr-FR" sz="1400" b="1">
              <a:solidFill>
                <a:schemeClr val="tx2"/>
              </a:solidFill>
              <a:latin typeface="Arial" charset="0"/>
              <a:cs typeface="Arial" charset="0"/>
            </a:endParaRPr>
          </a:p>
          <a:p>
            <a:pPr algn="just" eaLnBrk="1" hangingPunct="1">
              <a:spcBef>
                <a:spcPct val="0"/>
              </a:spcBef>
              <a:buFontTx/>
              <a:buNone/>
            </a:pPr>
            <a:r>
              <a:rPr lang="fr-FR" altLang="fr-FR" sz="1400" b="1">
                <a:solidFill>
                  <a:schemeClr val="tx2"/>
                </a:solidFill>
                <a:latin typeface="Arial" charset="0"/>
                <a:cs typeface="Arial" charset="0"/>
              </a:rPr>
              <a:t> </a:t>
            </a:r>
          </a:p>
          <a:p>
            <a:pPr algn="just" eaLnBrk="1" hangingPunct="1">
              <a:spcBef>
                <a:spcPct val="0"/>
              </a:spcBef>
              <a:buFontTx/>
              <a:buNone/>
            </a:pPr>
            <a:r>
              <a:rPr lang="fr-FR" altLang="fr-FR" sz="1400" b="1" i="1">
                <a:solidFill>
                  <a:schemeClr val="tx2"/>
                </a:solidFill>
                <a:latin typeface="Arial" charset="0"/>
                <a:cs typeface="Arial" charset="0"/>
              </a:rPr>
              <a:t>3° Lorsqu'ils ont été commis sur une personne dont la particulière vulnérabilité, due à son âge, </a:t>
            </a:r>
          </a:p>
          <a:p>
            <a:pPr algn="just" eaLnBrk="1" hangingPunct="1">
              <a:spcBef>
                <a:spcPct val="0"/>
              </a:spcBef>
              <a:buFontTx/>
              <a:buNone/>
            </a:pPr>
            <a:r>
              <a:rPr lang="fr-FR" altLang="fr-FR" sz="1400" b="1" i="1">
                <a:solidFill>
                  <a:schemeClr val="tx2"/>
                </a:solidFill>
                <a:latin typeface="Arial" charset="0"/>
                <a:cs typeface="Arial" charset="0"/>
              </a:rPr>
              <a:t>à une maladie, à une infirmité, à une déficience physique ou psychique ou à un état de grossesse,</a:t>
            </a:r>
          </a:p>
          <a:p>
            <a:pPr algn="just" eaLnBrk="1" hangingPunct="1">
              <a:spcBef>
                <a:spcPct val="0"/>
              </a:spcBef>
              <a:buFontTx/>
              <a:buNone/>
            </a:pPr>
            <a:r>
              <a:rPr lang="fr-FR" altLang="fr-FR" sz="1400" b="1" i="1">
                <a:solidFill>
                  <a:schemeClr val="tx2"/>
                </a:solidFill>
                <a:latin typeface="Arial" charset="0"/>
                <a:cs typeface="Arial" charset="0"/>
              </a:rPr>
              <a:t>est apparente ou connue de leur auteur ; </a:t>
            </a:r>
            <a:endParaRPr lang="fr-FR" altLang="fr-FR" sz="1400" b="1">
              <a:solidFill>
                <a:schemeClr val="tx2"/>
              </a:solidFill>
              <a:latin typeface="Arial" charset="0"/>
              <a:cs typeface="Arial" charset="0"/>
            </a:endParaRPr>
          </a:p>
          <a:p>
            <a:pPr algn="just" eaLnBrk="1" hangingPunct="1">
              <a:spcBef>
                <a:spcPct val="0"/>
              </a:spcBef>
              <a:buFontTx/>
              <a:buNone/>
            </a:pPr>
            <a:r>
              <a:rPr lang="fr-FR" altLang="fr-FR" sz="1400" b="1">
                <a:solidFill>
                  <a:schemeClr val="tx2"/>
                </a:solidFill>
                <a:latin typeface="Arial" charset="0"/>
                <a:cs typeface="Arial" charset="0"/>
              </a:rPr>
              <a:t> </a:t>
            </a:r>
          </a:p>
          <a:p>
            <a:pPr algn="just" eaLnBrk="1" hangingPunct="1">
              <a:spcBef>
                <a:spcPct val="0"/>
              </a:spcBef>
              <a:buFontTx/>
              <a:buNone/>
            </a:pPr>
            <a:r>
              <a:rPr lang="fr-FR" altLang="fr-FR" sz="1400" b="1" i="1">
                <a:solidFill>
                  <a:schemeClr val="tx2"/>
                </a:solidFill>
                <a:latin typeface="Arial" charset="0"/>
                <a:cs typeface="Arial" charset="0"/>
              </a:rPr>
              <a:t>4° Lorsqu'ils ont été commis par l'utilisation d'un service de communication au public en ligne. </a:t>
            </a:r>
            <a:endParaRPr lang="fr-FR" altLang="fr-FR" sz="1400" b="1">
              <a:solidFill>
                <a:schemeClr val="tx2"/>
              </a:solidFill>
              <a:latin typeface="Arial" charset="0"/>
              <a:cs typeface="Arial" charset="0"/>
            </a:endParaRPr>
          </a:p>
          <a:p>
            <a:pPr algn="just" eaLnBrk="1" hangingPunct="1">
              <a:spcBef>
                <a:spcPct val="0"/>
              </a:spcBef>
              <a:buFontTx/>
              <a:buNone/>
            </a:pPr>
            <a:r>
              <a:rPr lang="fr-FR" altLang="fr-FR" sz="1400" b="1">
                <a:solidFill>
                  <a:schemeClr val="tx2"/>
                </a:solidFill>
                <a:latin typeface="Arial" charset="0"/>
                <a:cs typeface="Arial" charset="0"/>
              </a:rPr>
              <a:t> </a:t>
            </a:r>
          </a:p>
          <a:p>
            <a:pPr algn="just" eaLnBrk="1" hangingPunct="1">
              <a:spcBef>
                <a:spcPct val="0"/>
              </a:spcBef>
              <a:buFontTx/>
              <a:buNone/>
            </a:pPr>
            <a:r>
              <a:rPr lang="fr-FR" altLang="fr-FR" sz="1400" b="1" i="1">
                <a:solidFill>
                  <a:schemeClr val="tx2"/>
                </a:solidFill>
                <a:latin typeface="Arial" charset="0"/>
                <a:cs typeface="Arial" charset="0"/>
              </a:rPr>
              <a:t>Les faits mentionnés au premier alinéa sont punis de trois ans d'emprisonnement et de 45 000 €</a:t>
            </a:r>
          </a:p>
          <a:p>
            <a:pPr algn="just" eaLnBrk="1" hangingPunct="1">
              <a:spcBef>
                <a:spcPct val="0"/>
              </a:spcBef>
              <a:buFontTx/>
              <a:buNone/>
            </a:pPr>
            <a:r>
              <a:rPr lang="fr-FR" altLang="fr-FR" sz="1400" b="1" i="1">
                <a:solidFill>
                  <a:schemeClr val="tx2"/>
                </a:solidFill>
                <a:latin typeface="Arial" charset="0"/>
                <a:cs typeface="Arial" charset="0"/>
              </a:rPr>
              <a:t>d'amende lorsqu'ils sont commis dans deux des circonstances mentionnées aux 1° à 4°. » </a:t>
            </a:r>
            <a:endParaRPr lang="fr-FR" altLang="fr-FR" sz="1400" b="1">
              <a:solidFill>
                <a:schemeClr val="tx2"/>
              </a:solidFill>
              <a:latin typeface="Arial" charset="0"/>
              <a:cs typeface="Arial" charset="0"/>
            </a:endParaRPr>
          </a:p>
          <a:p>
            <a:pPr algn="just" eaLnBrk="1" hangingPunct="1">
              <a:spcBef>
                <a:spcPct val="0"/>
              </a:spcBef>
              <a:buFontTx/>
              <a:buNone/>
            </a:pPr>
            <a:endParaRPr lang="fr-FR" altLang="fr-FR" sz="1400" b="1">
              <a:solidFill>
                <a:schemeClr val="tx2"/>
              </a:solidFill>
              <a:latin typeface="Arial" charset="0"/>
              <a:cs typeface="Arial" charset="0"/>
            </a:endParaRPr>
          </a:p>
        </p:txBody>
      </p:sp>
      <p:cxnSp>
        <p:nvCxnSpPr>
          <p:cNvPr id="15" name="Connecteur droit 14"/>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ZoneTexte 2"/>
          <p:cNvSpPr txBox="1"/>
          <p:nvPr/>
        </p:nvSpPr>
        <p:spPr>
          <a:xfrm>
            <a:off x="7020272" y="6453336"/>
            <a:ext cx="1444306" cy="307777"/>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fr-FR" sz="1400" dirty="0" smtClean="0">
                <a:solidFill>
                  <a:schemeClr val="tx2"/>
                </a:solidFill>
              </a:rPr>
              <a:t>page suivante</a:t>
            </a:r>
            <a:endParaRPr lang="fr-FR" sz="1400" dirty="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0" y="-26988"/>
            <a:ext cx="9144000"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rgbClr val="FFFFFF"/>
                </a:solidFill>
                <a:latin typeface="Arial" charset="0"/>
                <a:cs typeface="Arial" charset="0"/>
              </a:rPr>
              <a:t> Apporter une réponse pénale </a:t>
            </a:r>
            <a:r>
              <a:rPr lang="fr-FR" altLang="fr-FR" sz="1400">
                <a:solidFill>
                  <a:srgbClr val="FFFFFF"/>
                </a:solidFill>
                <a:latin typeface="Arial" charset="0"/>
                <a:cs typeface="Arial" charset="0"/>
              </a:rPr>
              <a:t>(suite)</a:t>
            </a:r>
          </a:p>
        </p:txBody>
      </p:sp>
      <p:sp>
        <p:nvSpPr>
          <p:cNvPr id="36867" name="AutoShape 16">
            <a:hlinkClick r:id="rId2" action="ppaction://hlinksldjump" tooltip="page suivante"/>
          </p:cNvPr>
          <p:cNvSpPr>
            <a:spLocks noChangeAspect="1" noChangeArrowheads="1"/>
          </p:cNvSpPr>
          <p:nvPr/>
        </p:nvSpPr>
        <p:spPr bwMode="auto">
          <a:xfrm>
            <a:off x="4787900"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solidFill>
                <a:srgbClr val="000000"/>
              </a:solidFill>
              <a:latin typeface="Verdana" pitchFamily="34" charset="0"/>
            </a:endParaRPr>
          </a:p>
        </p:txBody>
      </p:sp>
      <p:sp>
        <p:nvSpPr>
          <p:cNvPr id="36868" name="AutoShape 17">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rgbClr val="800080"/>
              </a:solidFill>
              <a:latin typeface="Verdana" pitchFamily="34" charset="0"/>
            </a:endParaRPr>
          </a:p>
        </p:txBody>
      </p:sp>
      <p:sp>
        <p:nvSpPr>
          <p:cNvPr id="36869" name="AutoShape 20">
            <a:hlinkClick r:id="rId3" action="ppaction://hlinksldjump" tooltip="sanctionner le 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solidFill>
                <a:srgbClr val="000000"/>
              </a:solidFill>
              <a:latin typeface="Verdana" pitchFamily="34" charset="0"/>
            </a:endParaRPr>
          </a:p>
        </p:txBody>
      </p:sp>
      <p:sp>
        <p:nvSpPr>
          <p:cNvPr id="36870" name="ZoneTexte 2"/>
          <p:cNvSpPr txBox="1">
            <a:spLocks noChangeArrowheads="1"/>
          </p:cNvSpPr>
          <p:nvPr/>
        </p:nvSpPr>
        <p:spPr bwMode="auto">
          <a:xfrm>
            <a:off x="107950" y="1355725"/>
            <a:ext cx="9036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1F497D"/>
                </a:solidFill>
                <a:latin typeface="Arial" charset="0"/>
                <a:cs typeface="Arial" charset="0"/>
              </a:rPr>
              <a:t>L’article </a:t>
            </a:r>
            <a:r>
              <a:rPr lang="fr-FR" altLang="fr-FR" sz="1400" b="1">
                <a:solidFill>
                  <a:srgbClr val="C00000"/>
                </a:solidFill>
                <a:latin typeface="Arial" charset="0"/>
                <a:cs typeface="Arial" charset="0"/>
              </a:rPr>
              <a:t>222-16 du code pénal </a:t>
            </a:r>
            <a:r>
              <a:rPr lang="fr-FR" altLang="fr-FR" sz="1400" b="1">
                <a:solidFill>
                  <a:srgbClr val="1F497D"/>
                </a:solidFill>
                <a:latin typeface="Arial" charset="0"/>
                <a:cs typeface="Arial" charset="0"/>
              </a:rPr>
              <a:t>est complété afin d’ajouter </a:t>
            </a:r>
            <a:r>
              <a:rPr lang="fr-FR" altLang="fr-FR" sz="1400" b="1">
                <a:solidFill>
                  <a:srgbClr val="C00000"/>
                </a:solidFill>
                <a:latin typeface="Arial" charset="0"/>
                <a:cs typeface="Arial" charset="0"/>
              </a:rPr>
              <a:t>l’envoi de plusieurs courriels malveillants</a:t>
            </a:r>
            <a:r>
              <a:rPr lang="fr-FR" altLang="fr-FR" sz="1400" b="1">
                <a:solidFill>
                  <a:srgbClr val="1F497D"/>
                </a:solidFill>
                <a:latin typeface="Arial" charset="0"/>
                <a:cs typeface="Arial" charset="0"/>
              </a:rPr>
              <a:t> à l’incrimination des </a:t>
            </a:r>
            <a:r>
              <a:rPr lang="fr-FR" altLang="fr-FR" sz="1400" b="1">
                <a:solidFill>
                  <a:srgbClr val="C00000"/>
                </a:solidFill>
                <a:latin typeface="Arial" charset="0"/>
                <a:cs typeface="Arial" charset="0"/>
              </a:rPr>
              <a:t>appels téléphoniques </a:t>
            </a:r>
            <a:r>
              <a:rPr lang="fr-FR" altLang="fr-FR" sz="1400" b="1">
                <a:solidFill>
                  <a:srgbClr val="1F497D"/>
                </a:solidFill>
                <a:latin typeface="Arial" charset="0"/>
                <a:cs typeface="Arial" charset="0"/>
              </a:rPr>
              <a:t>malveillants et </a:t>
            </a:r>
            <a:r>
              <a:rPr lang="fr-FR" altLang="fr-FR" sz="1400" b="1">
                <a:solidFill>
                  <a:srgbClr val="C00000"/>
                </a:solidFill>
                <a:latin typeface="Arial" charset="0"/>
                <a:cs typeface="Arial" charset="0"/>
              </a:rPr>
              <a:t>agressions sonores</a:t>
            </a:r>
            <a:r>
              <a:rPr lang="fr-FR" altLang="fr-FR" sz="1400" b="1">
                <a:solidFill>
                  <a:srgbClr val="1F497D"/>
                </a:solidFill>
                <a:latin typeface="Arial" charset="0"/>
                <a:cs typeface="Arial" charset="0"/>
              </a:rPr>
              <a:t>.</a:t>
            </a:r>
          </a:p>
        </p:txBody>
      </p:sp>
      <p:sp>
        <p:nvSpPr>
          <p:cNvPr id="36871" name="ZoneTexte 3"/>
          <p:cNvSpPr txBox="1">
            <a:spLocks noChangeArrowheads="1"/>
          </p:cNvSpPr>
          <p:nvPr/>
        </p:nvSpPr>
        <p:spPr bwMode="auto">
          <a:xfrm>
            <a:off x="107950" y="1878013"/>
            <a:ext cx="87122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b="1" i="1" u="sng">
                <a:solidFill>
                  <a:srgbClr val="C00000"/>
                </a:solidFill>
                <a:latin typeface="Arial" charset="0"/>
                <a:cs typeface="Arial" charset="0"/>
              </a:rPr>
              <a:t>Article 222-16</a:t>
            </a:r>
            <a:endParaRPr lang="fr-FR" altLang="fr-FR" sz="1800" b="1" u="sng">
              <a:solidFill>
                <a:srgbClr val="1F497D"/>
              </a:solidFill>
              <a:latin typeface="Arial" charset="0"/>
              <a:cs typeface="Arial" charset="0"/>
            </a:endParaRPr>
          </a:p>
          <a:p>
            <a:pPr eaLnBrk="1" hangingPunct="1">
              <a:spcBef>
                <a:spcPct val="0"/>
              </a:spcBef>
              <a:buFontTx/>
              <a:buNone/>
            </a:pPr>
            <a:r>
              <a:rPr lang="fr-FR" altLang="fr-FR" sz="1400" b="1" i="1">
                <a:solidFill>
                  <a:srgbClr val="1F497D"/>
                </a:solidFill>
                <a:latin typeface="Arial" charset="0"/>
                <a:cs typeface="Arial" charset="0"/>
              </a:rPr>
              <a:t>Les </a:t>
            </a:r>
            <a:r>
              <a:rPr lang="fr-FR" altLang="fr-FR" sz="1400" b="1" i="1">
                <a:solidFill>
                  <a:srgbClr val="C00000"/>
                </a:solidFill>
                <a:latin typeface="Arial" charset="0"/>
                <a:cs typeface="Arial" charset="0"/>
              </a:rPr>
              <a:t>appels téléphoniques malveillants réitérés</a:t>
            </a:r>
            <a:r>
              <a:rPr lang="fr-FR" altLang="fr-FR" sz="1400" b="1" i="1">
                <a:solidFill>
                  <a:srgbClr val="1F497D"/>
                </a:solidFill>
                <a:latin typeface="Arial" charset="0"/>
                <a:cs typeface="Arial" charset="0"/>
              </a:rPr>
              <a:t>, les </a:t>
            </a:r>
            <a:r>
              <a:rPr lang="fr-FR" altLang="fr-FR" sz="1400" b="1" i="1">
                <a:solidFill>
                  <a:srgbClr val="C00000"/>
                </a:solidFill>
                <a:latin typeface="Arial" charset="0"/>
                <a:cs typeface="Arial" charset="0"/>
              </a:rPr>
              <a:t>envois réitérés de messages malveillants </a:t>
            </a:r>
            <a:r>
              <a:rPr lang="fr-FR" altLang="fr-FR" sz="1400" b="1" i="1">
                <a:solidFill>
                  <a:srgbClr val="1F497D"/>
                </a:solidFill>
                <a:latin typeface="Arial" charset="0"/>
                <a:cs typeface="Arial" charset="0"/>
              </a:rPr>
              <a:t>émis par la voie des </a:t>
            </a:r>
            <a:r>
              <a:rPr lang="fr-FR" altLang="fr-FR" sz="1400" b="1" i="1">
                <a:solidFill>
                  <a:srgbClr val="C00000"/>
                </a:solidFill>
                <a:latin typeface="Arial" charset="0"/>
                <a:cs typeface="Arial" charset="0"/>
              </a:rPr>
              <a:t>communications électroniques </a:t>
            </a:r>
            <a:r>
              <a:rPr lang="fr-FR" altLang="fr-FR" sz="1400" b="1" i="1">
                <a:solidFill>
                  <a:srgbClr val="1F497D"/>
                </a:solidFill>
                <a:latin typeface="Arial" charset="0"/>
                <a:cs typeface="Arial" charset="0"/>
              </a:rPr>
              <a:t>ou les </a:t>
            </a:r>
            <a:r>
              <a:rPr lang="fr-FR" altLang="fr-FR" sz="1400" b="1" i="1">
                <a:solidFill>
                  <a:srgbClr val="C00000"/>
                </a:solidFill>
                <a:latin typeface="Arial" charset="0"/>
                <a:cs typeface="Arial" charset="0"/>
              </a:rPr>
              <a:t>agressions </a:t>
            </a:r>
            <a:r>
              <a:rPr lang="fr-FR" altLang="fr-FR" sz="1400" b="1" i="1">
                <a:solidFill>
                  <a:srgbClr val="1F497D"/>
                </a:solidFill>
                <a:latin typeface="Arial" charset="0"/>
                <a:cs typeface="Arial" charset="0"/>
              </a:rPr>
              <a:t>sonores en vue de troubler la tranquillité d'autrui sont punis d'un an d'emprisonnement et de 15 000 euros d'amende</a:t>
            </a:r>
            <a:r>
              <a:rPr lang="fr-FR" altLang="fr-FR" sz="1800" b="1">
                <a:solidFill>
                  <a:srgbClr val="1F497D"/>
                </a:solidFill>
                <a:latin typeface="Arial" charset="0"/>
                <a:cs typeface="Arial" charset="0"/>
              </a:rPr>
              <a:t>.</a:t>
            </a:r>
          </a:p>
        </p:txBody>
      </p:sp>
      <p:cxnSp>
        <p:nvCxnSpPr>
          <p:cNvPr id="10" name="Connecteur droit 9"/>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6874" name="Rectangle 10"/>
          <p:cNvSpPr>
            <a:spLocks noChangeArrowheads="1"/>
          </p:cNvSpPr>
          <p:nvPr/>
        </p:nvSpPr>
        <p:spPr bwMode="auto">
          <a:xfrm>
            <a:off x="107950" y="3340100"/>
            <a:ext cx="90360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400" b="1">
              <a:solidFill>
                <a:srgbClr val="000000"/>
              </a:solidFill>
              <a:latin typeface="Arial" charset="0"/>
              <a:cs typeface="Arial" charset="0"/>
            </a:endParaRPr>
          </a:p>
          <a:p>
            <a:pPr eaLnBrk="1" hangingPunct="1">
              <a:spcBef>
                <a:spcPct val="0"/>
              </a:spcBef>
              <a:buFontTx/>
              <a:buNone/>
            </a:pPr>
            <a:r>
              <a:rPr lang="fr-FR" altLang="fr-FR" sz="1400" b="1">
                <a:solidFill>
                  <a:srgbClr val="1F497D"/>
                </a:solidFill>
                <a:latin typeface="Arial" charset="0"/>
                <a:cs typeface="Arial" charset="0"/>
              </a:rPr>
              <a:t>La pénalisation des revanches pornographiques, pratique qui consiste à </a:t>
            </a:r>
            <a:r>
              <a:rPr lang="fr-FR" altLang="fr-FR" sz="1400" b="1">
                <a:solidFill>
                  <a:srgbClr val="C00000"/>
                </a:solidFill>
                <a:latin typeface="Arial" charset="0"/>
                <a:cs typeface="Arial" charset="0"/>
              </a:rPr>
              <a:t>publier contre son consentement des images érotiques ou pornographique</a:t>
            </a:r>
            <a:r>
              <a:rPr lang="fr-FR" altLang="fr-FR" sz="1400" b="1">
                <a:solidFill>
                  <a:srgbClr val="1F497D"/>
                </a:solidFill>
                <a:latin typeface="Arial" charset="0"/>
                <a:cs typeface="Arial" charset="0"/>
              </a:rPr>
              <a:t> d’une personne,a été </a:t>
            </a:r>
            <a:r>
              <a:rPr lang="fr-FR" altLang="fr-FR" sz="1400" b="1">
                <a:solidFill>
                  <a:srgbClr val="C00000"/>
                </a:solidFill>
                <a:latin typeface="Arial" charset="0"/>
                <a:cs typeface="Arial" charset="0"/>
              </a:rPr>
              <a:t>durcie à deux ans de prison et 60 000 euros d’amendes. </a:t>
            </a:r>
            <a:r>
              <a:rPr lang="fr-FR" altLang="fr-FR" sz="1400">
                <a:solidFill>
                  <a:srgbClr val="1F497D"/>
                </a:solidFill>
                <a:latin typeface="Arial" charset="0"/>
                <a:cs typeface="Arial" charset="0"/>
              </a:rPr>
              <a:t>(LOI n°2016-1321 du 7 octobre 2016 - art. 67)</a:t>
            </a:r>
          </a:p>
          <a:p>
            <a:pPr eaLnBrk="1" hangingPunct="1">
              <a:spcBef>
                <a:spcPct val="0"/>
              </a:spcBef>
              <a:buFontTx/>
              <a:buNone/>
            </a:pPr>
            <a:endParaRPr lang="fr-FR" altLang="fr-FR" sz="1400" b="1">
              <a:solidFill>
                <a:srgbClr val="C00000"/>
              </a:solidFill>
              <a:latin typeface="Arial" charset="0"/>
              <a:cs typeface="Arial" charset="0"/>
            </a:endParaRPr>
          </a:p>
        </p:txBody>
      </p:sp>
      <p:sp>
        <p:nvSpPr>
          <p:cNvPr id="36875" name="ZoneTexte 1"/>
          <p:cNvSpPr txBox="1">
            <a:spLocks noChangeArrowheads="1"/>
          </p:cNvSpPr>
          <p:nvPr/>
        </p:nvSpPr>
        <p:spPr bwMode="auto">
          <a:xfrm>
            <a:off x="179388" y="4365625"/>
            <a:ext cx="89820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b="1" i="1" u="sng">
                <a:solidFill>
                  <a:srgbClr val="C00000"/>
                </a:solidFill>
                <a:latin typeface="Arial" charset="0"/>
                <a:cs typeface="Arial" charset="0"/>
              </a:rPr>
              <a:t>Article 226-2-1 </a:t>
            </a:r>
          </a:p>
          <a:p>
            <a:pPr eaLnBrk="1" hangingPunct="1">
              <a:spcBef>
                <a:spcPct val="0"/>
              </a:spcBef>
              <a:buFontTx/>
              <a:buNone/>
            </a:pPr>
            <a:r>
              <a:rPr lang="fr-FR" altLang="fr-FR" sz="1400" b="1" i="1">
                <a:solidFill>
                  <a:srgbClr val="1F497D"/>
                </a:solidFill>
                <a:latin typeface="Arial" charset="0"/>
                <a:cs typeface="Arial" charset="0"/>
              </a:rPr>
              <a:t>Lorsque les délits prévus aux articles 226-1 et 226-2 portent sur des paroles ou des images présentant</a:t>
            </a:r>
          </a:p>
          <a:p>
            <a:pPr eaLnBrk="1" hangingPunct="1">
              <a:spcBef>
                <a:spcPct val="0"/>
              </a:spcBef>
              <a:buFontTx/>
              <a:buNone/>
            </a:pPr>
            <a:r>
              <a:rPr lang="fr-FR" altLang="fr-FR" sz="1400" b="1" i="1">
                <a:solidFill>
                  <a:srgbClr val="1F497D"/>
                </a:solidFill>
                <a:latin typeface="Arial" charset="0"/>
                <a:cs typeface="Arial" charset="0"/>
              </a:rPr>
              <a:t>Un  caractère sexuel prises dans un lieu public ou privé, </a:t>
            </a:r>
            <a:r>
              <a:rPr lang="fr-FR" altLang="fr-FR" sz="1400" b="1" i="1">
                <a:solidFill>
                  <a:srgbClr val="C00000"/>
                </a:solidFill>
                <a:latin typeface="Arial" charset="0"/>
                <a:cs typeface="Arial" charset="0"/>
              </a:rPr>
              <a:t>les peines sont portées à deux ans</a:t>
            </a:r>
          </a:p>
          <a:p>
            <a:pPr eaLnBrk="1" hangingPunct="1">
              <a:spcBef>
                <a:spcPct val="0"/>
              </a:spcBef>
              <a:buFontTx/>
              <a:buNone/>
            </a:pPr>
            <a:r>
              <a:rPr lang="fr-FR" altLang="fr-FR" sz="1400" b="1" i="1">
                <a:solidFill>
                  <a:srgbClr val="C00000"/>
                </a:solidFill>
                <a:latin typeface="Arial" charset="0"/>
                <a:cs typeface="Arial" charset="0"/>
              </a:rPr>
              <a:t>d'emprisonnement et à 60 000 € d'amende.</a:t>
            </a:r>
          </a:p>
          <a:p>
            <a:pPr eaLnBrk="1" hangingPunct="1">
              <a:spcBef>
                <a:spcPct val="0"/>
              </a:spcBef>
              <a:buFontTx/>
              <a:buNone/>
            </a:pPr>
            <a:r>
              <a:rPr lang="fr-FR" altLang="fr-FR" sz="1400" b="1" i="1">
                <a:solidFill>
                  <a:srgbClr val="1F497D"/>
                </a:solidFill>
                <a:latin typeface="Arial" charset="0"/>
                <a:cs typeface="Arial" charset="0"/>
              </a:rPr>
              <a:t>Est </a:t>
            </a:r>
            <a:r>
              <a:rPr lang="fr-FR" altLang="fr-FR" sz="1400" b="1" i="1">
                <a:solidFill>
                  <a:srgbClr val="C00000"/>
                </a:solidFill>
                <a:latin typeface="Arial" charset="0"/>
                <a:cs typeface="Arial" charset="0"/>
              </a:rPr>
              <a:t>puni</a:t>
            </a:r>
            <a:r>
              <a:rPr lang="fr-FR" altLang="fr-FR" sz="1400" b="1" i="1">
                <a:solidFill>
                  <a:srgbClr val="1F497D"/>
                </a:solidFill>
                <a:latin typeface="Arial" charset="0"/>
                <a:cs typeface="Arial" charset="0"/>
              </a:rPr>
              <a:t> des mêmes peines le fait, </a:t>
            </a:r>
            <a:r>
              <a:rPr lang="fr-FR" altLang="fr-FR" sz="1400" b="1" i="1">
                <a:solidFill>
                  <a:srgbClr val="C00000"/>
                </a:solidFill>
                <a:latin typeface="Arial" charset="0"/>
                <a:cs typeface="Arial" charset="0"/>
              </a:rPr>
              <a:t>en l'absence d'accord </a:t>
            </a:r>
            <a:r>
              <a:rPr lang="fr-FR" altLang="fr-FR" sz="1400" b="1" i="1">
                <a:solidFill>
                  <a:srgbClr val="1F497D"/>
                </a:solidFill>
                <a:latin typeface="Arial" charset="0"/>
                <a:cs typeface="Arial" charset="0"/>
              </a:rPr>
              <a:t>de la personne pour la </a:t>
            </a:r>
            <a:r>
              <a:rPr lang="fr-FR" altLang="fr-FR" sz="1400" b="1" i="1">
                <a:solidFill>
                  <a:srgbClr val="C00000"/>
                </a:solidFill>
                <a:latin typeface="Arial" charset="0"/>
                <a:cs typeface="Arial" charset="0"/>
              </a:rPr>
              <a:t>diffusion</a:t>
            </a:r>
            <a:r>
              <a:rPr lang="fr-FR" altLang="fr-FR" sz="1400" b="1" i="1">
                <a:solidFill>
                  <a:srgbClr val="1F497D"/>
                </a:solidFill>
                <a:latin typeface="Arial" charset="0"/>
                <a:cs typeface="Arial" charset="0"/>
              </a:rPr>
              <a:t>, de porter à la</a:t>
            </a:r>
          </a:p>
          <a:p>
            <a:pPr eaLnBrk="1" hangingPunct="1">
              <a:spcBef>
                <a:spcPct val="0"/>
              </a:spcBef>
              <a:buFontTx/>
              <a:buNone/>
            </a:pPr>
            <a:r>
              <a:rPr lang="fr-FR" altLang="fr-FR" sz="1400" b="1" i="1">
                <a:solidFill>
                  <a:srgbClr val="1F497D"/>
                </a:solidFill>
                <a:latin typeface="Arial" charset="0"/>
                <a:cs typeface="Arial" charset="0"/>
              </a:rPr>
              <a:t>connaissance du public ou d'un tiers tout enregistrement ou tout document portant sur des </a:t>
            </a:r>
            <a:r>
              <a:rPr lang="fr-FR" altLang="fr-FR" sz="1400" b="1" i="1">
                <a:solidFill>
                  <a:srgbClr val="C00000"/>
                </a:solidFill>
                <a:latin typeface="Arial" charset="0"/>
                <a:cs typeface="Arial" charset="0"/>
              </a:rPr>
              <a:t>paroles</a:t>
            </a:r>
            <a:r>
              <a:rPr lang="fr-FR" altLang="fr-FR" sz="1400" b="1" i="1">
                <a:solidFill>
                  <a:srgbClr val="1F497D"/>
                </a:solidFill>
                <a:latin typeface="Arial" charset="0"/>
                <a:cs typeface="Arial" charset="0"/>
              </a:rPr>
              <a:t> ou</a:t>
            </a:r>
          </a:p>
          <a:p>
            <a:pPr eaLnBrk="1" hangingPunct="1">
              <a:spcBef>
                <a:spcPct val="0"/>
              </a:spcBef>
              <a:buFontTx/>
              <a:buNone/>
            </a:pPr>
            <a:r>
              <a:rPr lang="fr-FR" altLang="fr-FR" sz="1400" b="1" i="1">
                <a:solidFill>
                  <a:srgbClr val="1F497D"/>
                </a:solidFill>
                <a:latin typeface="Arial" charset="0"/>
                <a:cs typeface="Arial" charset="0"/>
              </a:rPr>
              <a:t>des </a:t>
            </a:r>
            <a:r>
              <a:rPr lang="fr-FR" altLang="fr-FR" sz="1400" b="1" i="1">
                <a:solidFill>
                  <a:srgbClr val="C00000"/>
                </a:solidFill>
                <a:latin typeface="Arial" charset="0"/>
                <a:cs typeface="Arial" charset="0"/>
              </a:rPr>
              <a:t>images</a:t>
            </a:r>
            <a:r>
              <a:rPr lang="fr-FR" altLang="fr-FR" sz="1400" b="1" i="1">
                <a:solidFill>
                  <a:srgbClr val="1F497D"/>
                </a:solidFill>
                <a:latin typeface="Arial" charset="0"/>
                <a:cs typeface="Arial" charset="0"/>
              </a:rPr>
              <a:t> présentant un </a:t>
            </a:r>
            <a:r>
              <a:rPr lang="fr-FR" altLang="fr-FR" sz="1400" b="1" i="1">
                <a:solidFill>
                  <a:srgbClr val="C00000"/>
                </a:solidFill>
                <a:latin typeface="Arial" charset="0"/>
                <a:cs typeface="Arial" charset="0"/>
              </a:rPr>
              <a:t>caractère sexuel</a:t>
            </a:r>
            <a:r>
              <a:rPr lang="fr-FR" altLang="fr-FR" sz="1400" b="1" i="1">
                <a:solidFill>
                  <a:srgbClr val="1F497D"/>
                </a:solidFill>
                <a:latin typeface="Arial" charset="0"/>
                <a:cs typeface="Arial" charset="0"/>
              </a:rPr>
              <a:t>, obtenu, </a:t>
            </a:r>
            <a:r>
              <a:rPr lang="fr-FR" altLang="fr-FR" sz="1400" b="1" i="1">
                <a:solidFill>
                  <a:srgbClr val="C00000"/>
                </a:solidFill>
                <a:latin typeface="Arial" charset="0"/>
                <a:cs typeface="Arial" charset="0"/>
              </a:rPr>
              <a:t>avec le consentement </a:t>
            </a:r>
            <a:r>
              <a:rPr lang="fr-FR" altLang="fr-FR" sz="1400" b="1" i="1">
                <a:solidFill>
                  <a:srgbClr val="1F497D"/>
                </a:solidFill>
                <a:latin typeface="Arial" charset="0"/>
                <a:cs typeface="Arial" charset="0"/>
              </a:rPr>
              <a:t>exprès ou présumé de la </a:t>
            </a:r>
          </a:p>
          <a:p>
            <a:pPr eaLnBrk="1" hangingPunct="1">
              <a:spcBef>
                <a:spcPct val="0"/>
              </a:spcBef>
              <a:buFontTx/>
              <a:buNone/>
            </a:pPr>
            <a:r>
              <a:rPr lang="fr-FR" altLang="fr-FR" sz="1400" b="1" i="1">
                <a:solidFill>
                  <a:srgbClr val="1F497D"/>
                </a:solidFill>
                <a:latin typeface="Arial" charset="0"/>
                <a:cs typeface="Arial" charset="0"/>
              </a:rPr>
              <a:t>personne ou par elle-même, à l'aide de l'un des actes prévus à l'article 226-1</a:t>
            </a:r>
            <a:r>
              <a:rPr lang="fr-FR" altLang="fr-FR" sz="1400">
                <a:solidFill>
                  <a:srgbClr val="000000"/>
                </a:solidFill>
                <a:latin typeface="Arial" charset="0"/>
                <a:cs typeface="Arial" charset="0"/>
              </a:rPr>
              <a:t>.</a:t>
            </a:r>
          </a:p>
        </p:txBody>
      </p:sp>
      <p:sp>
        <p:nvSpPr>
          <p:cNvPr id="2" name="Rectangle 1"/>
          <p:cNvSpPr/>
          <p:nvPr/>
        </p:nvSpPr>
        <p:spPr>
          <a:xfrm>
            <a:off x="107950" y="3233738"/>
            <a:ext cx="9036050" cy="339725"/>
          </a:xfrm>
          <a:prstGeom prst="rect">
            <a:avLst/>
          </a:prstGeom>
          <a:solidFill>
            <a:schemeClr val="tx2">
              <a:lumMod val="20000"/>
              <a:lumOff val="80000"/>
            </a:schemeClr>
          </a:solidFill>
        </p:spPr>
        <p:txBody>
          <a:bodyPr>
            <a:spAutoFit/>
          </a:bodyPr>
          <a:lstStyle/>
          <a:p>
            <a:pPr algn="ctr">
              <a:defRPr/>
            </a:pPr>
            <a:r>
              <a:rPr lang="fr-FR" altLang="fr-FR" sz="1600" b="1" dirty="0">
                <a:solidFill>
                  <a:srgbClr val="C00000"/>
                </a:solidFill>
                <a:latin typeface="Arial" charset="0"/>
                <a:cs typeface="Arial" charset="0"/>
              </a:rPr>
              <a:t>Pénalisation des « revanches pornographiques »</a:t>
            </a:r>
          </a:p>
        </p:txBody>
      </p:sp>
      <p:sp>
        <p:nvSpPr>
          <p:cNvPr id="3" name="Rectangle 2"/>
          <p:cNvSpPr/>
          <p:nvPr/>
        </p:nvSpPr>
        <p:spPr>
          <a:xfrm>
            <a:off x="84138" y="836613"/>
            <a:ext cx="9036050" cy="338137"/>
          </a:xfrm>
          <a:prstGeom prst="rect">
            <a:avLst/>
          </a:prstGeom>
          <a:solidFill>
            <a:schemeClr val="tx2">
              <a:lumMod val="20000"/>
              <a:lumOff val="80000"/>
            </a:schemeClr>
          </a:solidFill>
        </p:spPr>
        <p:txBody>
          <a:bodyPr>
            <a:spAutoFit/>
          </a:bodyPr>
          <a:lstStyle/>
          <a:p>
            <a:pPr algn="ctr">
              <a:defRPr/>
            </a:pPr>
            <a:r>
              <a:rPr lang="fr-FR" altLang="fr-FR" sz="1600" b="1" dirty="0">
                <a:solidFill>
                  <a:srgbClr val="C00000"/>
                </a:solidFill>
                <a:latin typeface="Arial" charset="0"/>
                <a:cs typeface="Arial" charset="0"/>
              </a:rPr>
              <a:t>Pénalisation du harcèlement par courriels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79388" y="1341438"/>
            <a:ext cx="8496300" cy="1816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Le  </a:t>
            </a:r>
            <a:r>
              <a:rPr lang="fr-FR" altLang="fr-FR" sz="1400" b="1" i="1">
                <a:solidFill>
                  <a:schemeClr val="tx2"/>
                </a:solidFill>
                <a:latin typeface="Arial" charset="0"/>
              </a:rPr>
              <a:t>«Protocole de traitement des situations de harcèlement dans les écoles et les établissements»</a:t>
            </a:r>
            <a:r>
              <a:rPr lang="fr-FR" altLang="fr-FR" sz="1400" b="1">
                <a:solidFill>
                  <a:schemeClr val="tx2"/>
                </a:solidFill>
                <a:latin typeface="Arial" charset="0"/>
              </a:rPr>
              <a:t> a pour objectif d’</a:t>
            </a:r>
            <a:r>
              <a:rPr lang="fr-FR" altLang="fr-FR" sz="1400" b="1">
                <a:solidFill>
                  <a:srgbClr val="C00000"/>
                </a:solidFill>
                <a:latin typeface="Arial" charset="0"/>
              </a:rPr>
              <a:t>aider </a:t>
            </a:r>
            <a:r>
              <a:rPr lang="fr-FR" altLang="fr-FR" sz="1400" b="1">
                <a:solidFill>
                  <a:schemeClr val="tx2"/>
                </a:solidFill>
                <a:latin typeface="Arial" charset="0"/>
              </a:rPr>
              <a:t>les directeurs d’école ainsi que les équipes éducatives dans la </a:t>
            </a:r>
            <a:r>
              <a:rPr lang="fr-FR" altLang="fr-FR" sz="1400" b="1">
                <a:solidFill>
                  <a:srgbClr val="C00000"/>
                </a:solidFill>
                <a:latin typeface="Arial" charset="0"/>
              </a:rPr>
              <a:t>prise en compte des cas de harcèlement entre élèves.</a:t>
            </a: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r>
              <a:rPr lang="fr-FR" altLang="fr-FR" sz="1400" b="1">
                <a:solidFill>
                  <a:schemeClr val="tx2"/>
                </a:solidFill>
                <a:latin typeface="Arial" charset="0"/>
              </a:rPr>
              <a:t>Il décrit </a:t>
            </a:r>
            <a:r>
              <a:rPr lang="fr-FR" altLang="fr-FR" sz="1400" b="1">
                <a:solidFill>
                  <a:srgbClr val="C00000"/>
                </a:solidFill>
                <a:latin typeface="Arial" charset="0"/>
              </a:rPr>
              <a:t>les étapes du traitement </a:t>
            </a:r>
            <a:r>
              <a:rPr lang="fr-FR" altLang="fr-FR" sz="1400" b="1">
                <a:solidFill>
                  <a:schemeClr val="tx2"/>
                </a:solidFill>
                <a:latin typeface="Arial" charset="0"/>
              </a:rPr>
              <a:t>des situations et indique ce qu’il convient de faire.</a:t>
            </a: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r>
              <a:rPr lang="fr-FR" altLang="fr-FR" sz="1400" b="1">
                <a:solidFill>
                  <a:schemeClr val="tx2"/>
                </a:solidFill>
                <a:latin typeface="Arial" charset="0"/>
              </a:rPr>
              <a:t>Ce protocole doit être adapté à la spécificité de chaque situation, au contexte des écoles, aux ressources partenariales et de l’environnement.</a:t>
            </a:r>
          </a:p>
        </p:txBody>
      </p:sp>
      <p:sp>
        <p:nvSpPr>
          <p:cNvPr id="37891" name="Text Box 6"/>
          <p:cNvSpPr txBox="1">
            <a:spLocks noChangeArrowheads="1"/>
          </p:cNvSpPr>
          <p:nvPr/>
        </p:nvSpPr>
        <p:spPr bwMode="auto">
          <a:xfrm>
            <a:off x="0" y="-26988"/>
            <a:ext cx="9144000"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800">
                <a:solidFill>
                  <a:schemeClr val="bg1"/>
                </a:solidFill>
                <a:latin typeface="Arial" charset="0"/>
              </a:rPr>
              <a:t> Protocole de traitement des situations de harcèlement dans les écoles</a:t>
            </a:r>
          </a:p>
        </p:txBody>
      </p:sp>
      <p:sp>
        <p:nvSpPr>
          <p:cNvPr id="37892" name="AutoShape 17">
            <a:hlinkClick r:id="rId2" action="ppaction://hlinksldjump"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7893" name="AutoShape 20">
            <a:hlinkClick r:id="rId3" action="ppaction://hlinksldjump" tooltip="sommaire"/>
          </p:cNvPr>
          <p:cNvSpPr>
            <a:spLocks noChangeAspect="1" noChangeArrowheads="1"/>
          </p:cNvSpPr>
          <p:nvPr/>
        </p:nvSpPr>
        <p:spPr bwMode="auto">
          <a:xfrm>
            <a:off x="4500563" y="6597650"/>
            <a:ext cx="179387" cy="179388"/>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7894" name="AutoShape 16">
            <a:hlinkClick r:id="rId4" action="ppaction://hlinksldjump" tooltip="page suivante"/>
          </p:cNvPr>
          <p:cNvSpPr>
            <a:spLocks noChangeAspect="1" noChangeArrowheads="1"/>
          </p:cNvSpPr>
          <p:nvPr/>
        </p:nvSpPr>
        <p:spPr bwMode="auto">
          <a:xfrm>
            <a:off x="4787900"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7895" name="Rectangle 10">
            <a:hlinkClick r:id="rId4" action="ppaction://hlinksldjump" tooltip="1ère étape : accueil de l’élève victime"/>
          </p:cNvPr>
          <p:cNvSpPr>
            <a:spLocks noChangeArrowheads="1"/>
          </p:cNvSpPr>
          <p:nvPr/>
        </p:nvSpPr>
        <p:spPr bwMode="auto">
          <a:xfrm>
            <a:off x="2398713" y="3429000"/>
            <a:ext cx="41846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Char char="v"/>
            </a:pPr>
            <a:r>
              <a:rPr lang="fr-FR" altLang="fr-FR" sz="1600" b="1" dirty="0">
                <a:solidFill>
                  <a:schemeClr val="tx2"/>
                </a:solidFill>
                <a:latin typeface="Arial" charset="0"/>
              </a:rPr>
              <a:t>  1ère étape : accueil de l’élève victime </a:t>
            </a:r>
          </a:p>
        </p:txBody>
      </p:sp>
      <p:sp>
        <p:nvSpPr>
          <p:cNvPr id="37896" name="Rectangle 11">
            <a:hlinkClick r:id="rId5" action="ppaction://hlinksldjump" tooltip="2ème étape : accueil des témoins "/>
          </p:cNvPr>
          <p:cNvSpPr>
            <a:spLocks noChangeArrowheads="1"/>
          </p:cNvSpPr>
          <p:nvPr/>
        </p:nvSpPr>
        <p:spPr bwMode="auto">
          <a:xfrm>
            <a:off x="2416175" y="3783013"/>
            <a:ext cx="37925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Char char="v"/>
            </a:pPr>
            <a:r>
              <a:rPr lang="fr-FR" altLang="fr-FR" sz="1600" b="1" dirty="0">
                <a:solidFill>
                  <a:schemeClr val="tx2"/>
                </a:solidFill>
                <a:latin typeface="Arial" charset="0"/>
              </a:rPr>
              <a:t>  2ème étape : accueil des témoins </a:t>
            </a:r>
          </a:p>
        </p:txBody>
      </p:sp>
      <p:sp>
        <p:nvSpPr>
          <p:cNvPr id="37897" name="Rectangle 12">
            <a:hlinkClick r:id="rId6" action="ppaction://hlinksldjump" tooltip="3ème étape : accueil de l’élève auteur "/>
          </p:cNvPr>
          <p:cNvSpPr>
            <a:spLocks noChangeArrowheads="1"/>
          </p:cNvSpPr>
          <p:nvPr/>
        </p:nvSpPr>
        <p:spPr bwMode="auto">
          <a:xfrm>
            <a:off x="2403475" y="4143375"/>
            <a:ext cx="42052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Char char="v"/>
            </a:pPr>
            <a:r>
              <a:rPr lang="fr-FR" altLang="fr-FR" sz="1600" b="1" dirty="0">
                <a:solidFill>
                  <a:schemeClr val="tx2"/>
                </a:solidFill>
                <a:latin typeface="Arial" charset="0"/>
              </a:rPr>
              <a:t>  3ème étape : accueil de l’élève auteur </a:t>
            </a:r>
          </a:p>
        </p:txBody>
      </p:sp>
      <p:sp>
        <p:nvSpPr>
          <p:cNvPr id="37898" name="Text Box 13">
            <a:hlinkClick r:id="rId7" action="ppaction://hlinksldjump" tooltip="4ème étape : rencontre avec les parents "/>
          </p:cNvPr>
          <p:cNvSpPr txBox="1">
            <a:spLocks noChangeArrowheads="1"/>
          </p:cNvSpPr>
          <p:nvPr/>
        </p:nvSpPr>
        <p:spPr bwMode="auto">
          <a:xfrm>
            <a:off x="2413000" y="4489450"/>
            <a:ext cx="48958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 typeface="Wingdings" pitchFamily="2" charset="2"/>
              <a:buChar char="v"/>
            </a:pPr>
            <a:r>
              <a:rPr lang="fr-FR" altLang="fr-FR" sz="1600" b="1" dirty="0">
                <a:solidFill>
                  <a:schemeClr val="tx2"/>
                </a:solidFill>
                <a:latin typeface="Arial" charset="0"/>
              </a:rPr>
              <a:t>  4ème étape : rencontre avec les parents </a:t>
            </a:r>
          </a:p>
        </p:txBody>
      </p:sp>
      <p:sp>
        <p:nvSpPr>
          <p:cNvPr id="37899" name="Text Box 14">
            <a:hlinkClick r:id="rId8" action="ppaction://hlinksldjump" tooltip="5ème étape : décisions de protection et mesures "/>
          </p:cNvPr>
          <p:cNvSpPr txBox="1">
            <a:spLocks noChangeArrowheads="1"/>
          </p:cNvSpPr>
          <p:nvPr/>
        </p:nvSpPr>
        <p:spPr bwMode="auto">
          <a:xfrm>
            <a:off x="2411413" y="4849813"/>
            <a:ext cx="5184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 typeface="Wingdings" pitchFamily="2" charset="2"/>
              <a:buChar char="v"/>
            </a:pPr>
            <a:r>
              <a:rPr lang="fr-FR" altLang="fr-FR" sz="1600" b="1" dirty="0">
                <a:solidFill>
                  <a:schemeClr val="tx2"/>
                </a:solidFill>
                <a:latin typeface="Arial" charset="0"/>
              </a:rPr>
              <a:t>  5ème étape : décisions de protection et mesures </a:t>
            </a:r>
          </a:p>
        </p:txBody>
      </p:sp>
      <p:sp>
        <p:nvSpPr>
          <p:cNvPr id="37900" name="Text Box 15">
            <a:hlinkClick r:id="rId9" action="ppaction://hlinksldjump" tooltip="6ème étape : suivi post événement "/>
          </p:cNvPr>
          <p:cNvSpPr txBox="1">
            <a:spLocks noChangeArrowheads="1"/>
          </p:cNvSpPr>
          <p:nvPr/>
        </p:nvSpPr>
        <p:spPr bwMode="auto">
          <a:xfrm>
            <a:off x="2413000" y="5210175"/>
            <a:ext cx="3887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 typeface="Wingdings" pitchFamily="2" charset="2"/>
              <a:buChar char="v"/>
            </a:pPr>
            <a:r>
              <a:rPr lang="fr-FR" altLang="fr-FR" sz="1600" b="1" dirty="0">
                <a:solidFill>
                  <a:schemeClr val="tx2"/>
                </a:solidFill>
                <a:latin typeface="Arial" charset="0"/>
              </a:rPr>
              <a:t>  6ème étape : suivi post événement </a:t>
            </a:r>
          </a:p>
        </p:txBody>
      </p:sp>
      <p:cxnSp>
        <p:nvCxnSpPr>
          <p:cNvPr id="15" name="Connecteur droit 14"/>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4" name="ZoneTexte 13">
            <a:hlinkClick r:id="rId10" action="ppaction://hlinksldjump" tooltip="Aide-mémoire"/>
          </p:cNvPr>
          <p:cNvSpPr txBox="1"/>
          <p:nvPr/>
        </p:nvSpPr>
        <p:spPr>
          <a:xfrm>
            <a:off x="5940152" y="5805264"/>
            <a:ext cx="3024336" cy="923330"/>
          </a:xfrm>
          <a:prstGeom prst="rect">
            <a:avLst/>
          </a:prstGeom>
          <a:solidFill>
            <a:srgbClr val="C00000"/>
          </a:solidFill>
          <a:ln w="25400">
            <a:solidFill>
              <a:srgbClr val="C00000"/>
            </a:solidFill>
          </a:ln>
        </p:spPr>
        <p:txBody>
          <a:bodyPr wrap="square" rtlCol="0">
            <a:spAutoFit/>
          </a:bodyPr>
          <a:lstStyle/>
          <a:p>
            <a:pPr algn="ctr"/>
            <a:r>
              <a:rPr lang="fr-FR" b="1" dirty="0" smtClean="0">
                <a:solidFill>
                  <a:schemeClr val="bg1"/>
                </a:solidFill>
                <a:latin typeface="Arial" panose="020B0604020202020204" pitchFamily="34" charset="0"/>
                <a:cs typeface="Arial" panose="020B0604020202020204" pitchFamily="34" charset="0"/>
              </a:rPr>
              <a:t>Aide-mémoire pour le</a:t>
            </a:r>
          </a:p>
          <a:p>
            <a:pPr algn="ctr"/>
            <a:r>
              <a:rPr lang="fr-FR" b="1" dirty="0" smtClean="0">
                <a:solidFill>
                  <a:schemeClr val="bg1"/>
                </a:solidFill>
                <a:latin typeface="Arial" panose="020B0604020202020204" pitchFamily="34" charset="0"/>
                <a:cs typeface="Arial" panose="020B0604020202020204" pitchFamily="34" charset="0"/>
              </a:rPr>
              <a:t>traitement des situations</a:t>
            </a:r>
          </a:p>
          <a:p>
            <a:pPr algn="ctr"/>
            <a:r>
              <a:rPr lang="fr-FR" b="1" dirty="0" smtClean="0">
                <a:solidFill>
                  <a:schemeClr val="bg1"/>
                </a:solidFill>
                <a:latin typeface="Arial" panose="020B0604020202020204" pitchFamily="34" charset="0"/>
                <a:cs typeface="Arial" panose="020B0604020202020204" pitchFamily="34" charset="0"/>
              </a:rPr>
              <a:t>de harcèlement</a:t>
            </a:r>
            <a:endParaRPr lang="fr-FR"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0" y="-26988"/>
            <a:ext cx="9144000"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FR" altLang="fr-FR" sz="1800">
                <a:solidFill>
                  <a:schemeClr val="bg1"/>
                </a:solidFill>
                <a:latin typeface="Arial" charset="0"/>
              </a:rPr>
              <a:t> 1ère étape : accueil de l’élève victime </a:t>
            </a:r>
          </a:p>
        </p:txBody>
      </p:sp>
      <p:sp>
        <p:nvSpPr>
          <p:cNvPr id="38915" name="Text Box 5"/>
          <p:cNvSpPr txBox="1">
            <a:spLocks noChangeArrowheads="1"/>
          </p:cNvSpPr>
          <p:nvPr/>
        </p:nvSpPr>
        <p:spPr bwMode="auto">
          <a:xfrm>
            <a:off x="250825" y="836613"/>
            <a:ext cx="8424863" cy="523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Le directeur d’école accueille l’élève victime, le met en confiance, rappelle le rôle protecteur de l’École. </a:t>
            </a: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r>
              <a:rPr lang="fr-FR" altLang="fr-FR" sz="1400" b="1">
                <a:solidFill>
                  <a:schemeClr val="tx2"/>
                </a:solidFill>
                <a:latin typeface="Arial" charset="0"/>
              </a:rPr>
              <a:t>Il </a:t>
            </a:r>
            <a:r>
              <a:rPr lang="fr-FR" altLang="fr-FR" sz="1400" b="1">
                <a:solidFill>
                  <a:srgbClr val="C00000"/>
                </a:solidFill>
                <a:latin typeface="Arial" charset="0"/>
              </a:rPr>
              <a:t>recueille son témoignage </a:t>
            </a:r>
            <a:r>
              <a:rPr lang="fr-FR" altLang="fr-FR" sz="1400" b="1">
                <a:solidFill>
                  <a:schemeClr val="tx2"/>
                </a:solidFill>
                <a:latin typeface="Arial" charset="0"/>
              </a:rPr>
              <a:t>: </a:t>
            </a:r>
          </a:p>
          <a:p>
            <a:pPr eaLnBrk="1" hangingPunct="1">
              <a:spcBef>
                <a:spcPct val="0"/>
              </a:spcBef>
              <a:buFontTx/>
              <a:buNone/>
            </a:pPr>
            <a:endParaRPr lang="fr-FR" altLang="fr-FR" sz="1400" b="1">
              <a:solidFill>
                <a:schemeClr val="tx2"/>
              </a:solidFill>
              <a:latin typeface="Arial" charset="0"/>
              <a:sym typeface="Symbol" pitchFamily="18" charset="2"/>
            </a:endParaRPr>
          </a:p>
          <a:p>
            <a:pPr eaLnBrk="1" hangingPunct="1">
              <a:spcBef>
                <a:spcPct val="0"/>
              </a:spcBef>
              <a:buFont typeface="Symbol" pitchFamily="18" charset="2"/>
              <a:buChar char="·"/>
            </a:pPr>
            <a:r>
              <a:rPr lang="fr-FR" altLang="fr-FR" sz="1400" b="1">
                <a:solidFill>
                  <a:schemeClr val="tx2"/>
                </a:solidFill>
                <a:latin typeface="Arial" charset="0"/>
              </a:rPr>
              <a:t>  Nature des faits, auteurs, lieux, début des faits et fréquence</a:t>
            </a:r>
          </a:p>
          <a:p>
            <a:pPr eaLnBrk="1" hangingPunct="1">
              <a:spcBef>
                <a:spcPct val="0"/>
              </a:spcBef>
              <a:buFont typeface="Symbol" pitchFamily="18" charset="2"/>
              <a:buChar char="·"/>
            </a:pPr>
            <a:endParaRPr lang="fr-FR" altLang="fr-FR" sz="1400" b="1">
              <a:solidFill>
                <a:schemeClr val="tx2"/>
              </a:solidFill>
              <a:latin typeface="Arial" charset="0"/>
            </a:endParaRPr>
          </a:p>
          <a:p>
            <a:pPr eaLnBrk="1" hangingPunct="1">
              <a:spcBef>
                <a:spcPct val="0"/>
              </a:spcBef>
              <a:buFont typeface="Symbol" pitchFamily="18" charset="2"/>
              <a:buChar char="·"/>
            </a:pPr>
            <a:endParaRPr lang="fr-FR" altLang="fr-FR" sz="1400" b="1">
              <a:solidFill>
                <a:schemeClr val="tx2"/>
              </a:solidFill>
              <a:latin typeface="Arial" charset="0"/>
              <a:sym typeface="Symbol" pitchFamily="18" charset="2"/>
            </a:endParaRPr>
          </a:p>
          <a:p>
            <a:pPr eaLnBrk="1" hangingPunct="1">
              <a:spcBef>
                <a:spcPct val="0"/>
              </a:spcBef>
              <a:buFont typeface="Symbol" pitchFamily="18" charset="2"/>
              <a:buChar char="·"/>
            </a:pPr>
            <a:r>
              <a:rPr lang="fr-FR" altLang="fr-FR" sz="1400" b="1">
                <a:solidFill>
                  <a:schemeClr val="tx2"/>
                </a:solidFill>
                <a:latin typeface="Arial" charset="0"/>
              </a:rPr>
              <a:t>  Témoins ? </a:t>
            </a:r>
          </a:p>
          <a:p>
            <a:pPr eaLnBrk="1" hangingPunct="1">
              <a:spcBef>
                <a:spcPct val="0"/>
              </a:spcBef>
              <a:buFont typeface="Arial" charset="0"/>
              <a:buNone/>
            </a:pPr>
            <a:endParaRPr lang="fr-FR" altLang="fr-FR" sz="1400" b="1">
              <a:solidFill>
                <a:schemeClr val="tx2"/>
              </a:solidFill>
              <a:latin typeface="Arial" charset="0"/>
            </a:endParaRPr>
          </a:p>
          <a:p>
            <a:pPr eaLnBrk="1" hangingPunct="1">
              <a:spcBef>
                <a:spcPct val="0"/>
              </a:spcBef>
              <a:buFont typeface="Symbol" pitchFamily="18" charset="2"/>
              <a:buChar char="·"/>
            </a:pPr>
            <a:endParaRPr lang="fr-FR" altLang="fr-FR" sz="1400" b="1">
              <a:solidFill>
                <a:schemeClr val="tx2"/>
              </a:solidFill>
              <a:latin typeface="Arial" charset="0"/>
              <a:sym typeface="Symbol" pitchFamily="18" charset="2"/>
            </a:endParaRPr>
          </a:p>
          <a:p>
            <a:pPr eaLnBrk="1" hangingPunct="1">
              <a:spcBef>
                <a:spcPct val="0"/>
              </a:spcBef>
              <a:buFont typeface="Symbol" pitchFamily="18" charset="2"/>
              <a:buChar char="·"/>
            </a:pPr>
            <a:r>
              <a:rPr lang="fr-FR" altLang="fr-FR" sz="1400" b="1">
                <a:solidFill>
                  <a:schemeClr val="tx2"/>
                </a:solidFill>
                <a:latin typeface="Arial" charset="0"/>
              </a:rPr>
              <a:t>  Quelle interprétation l’élève fait-il de ces actes ? </a:t>
            </a:r>
          </a:p>
          <a:p>
            <a:pPr eaLnBrk="1" hangingPunct="1">
              <a:spcBef>
                <a:spcPct val="0"/>
              </a:spcBef>
              <a:buFont typeface="Symbol" pitchFamily="18" charset="2"/>
              <a:buChar char="·"/>
            </a:pPr>
            <a:endParaRPr lang="fr-FR" altLang="fr-FR" sz="1400" b="1">
              <a:solidFill>
                <a:schemeClr val="tx2"/>
              </a:solidFill>
              <a:latin typeface="Arial" charset="0"/>
            </a:endParaRPr>
          </a:p>
          <a:p>
            <a:pPr eaLnBrk="1" hangingPunct="1">
              <a:spcBef>
                <a:spcPct val="0"/>
              </a:spcBef>
              <a:buFont typeface="Symbol" pitchFamily="18" charset="2"/>
              <a:buChar char="·"/>
            </a:pPr>
            <a:endParaRPr lang="fr-FR" altLang="fr-FR" sz="1400" b="1">
              <a:solidFill>
                <a:schemeClr val="tx2"/>
              </a:solidFill>
              <a:latin typeface="Arial" charset="0"/>
              <a:sym typeface="Symbol" pitchFamily="18" charset="2"/>
            </a:endParaRPr>
          </a:p>
          <a:p>
            <a:pPr eaLnBrk="1" hangingPunct="1">
              <a:spcBef>
                <a:spcPct val="0"/>
              </a:spcBef>
              <a:buFont typeface="Symbol" pitchFamily="18" charset="2"/>
              <a:buChar char="·"/>
            </a:pPr>
            <a:r>
              <a:rPr lang="fr-FR" altLang="fr-FR" sz="1400" b="1">
                <a:solidFill>
                  <a:schemeClr val="tx2"/>
                </a:solidFill>
                <a:latin typeface="Arial" charset="0"/>
              </a:rPr>
              <a:t>  A-t-il pu réagir pour se protéger ? :</a:t>
            </a:r>
          </a:p>
          <a:p>
            <a:pPr lvl="1" eaLnBrk="1" hangingPunct="1">
              <a:spcBef>
                <a:spcPct val="0"/>
              </a:spcBef>
              <a:buFont typeface="Symbol" pitchFamily="18" charset="2"/>
              <a:buChar char="·"/>
            </a:pPr>
            <a:r>
              <a:rPr lang="fr-FR" altLang="fr-FR" sz="1400" b="1">
                <a:solidFill>
                  <a:schemeClr val="tx2"/>
                </a:solidFill>
                <a:latin typeface="Arial" charset="0"/>
              </a:rPr>
              <a:t> en parler (à l’école, à la maison, dans son entourage)</a:t>
            </a:r>
          </a:p>
          <a:p>
            <a:pPr lvl="1" eaLnBrk="1" hangingPunct="1">
              <a:spcBef>
                <a:spcPct val="0"/>
              </a:spcBef>
              <a:buFont typeface="Symbol" pitchFamily="18" charset="2"/>
              <a:buChar char="·"/>
            </a:pPr>
            <a:r>
              <a:rPr lang="fr-FR" altLang="fr-FR" sz="1400" b="1">
                <a:solidFill>
                  <a:schemeClr val="tx2"/>
                </a:solidFill>
                <a:latin typeface="Arial" charset="0"/>
              </a:rPr>
              <a:t> s’opposer verbalement /physiquement</a:t>
            </a:r>
          </a:p>
          <a:p>
            <a:pPr lvl="1" eaLnBrk="1" hangingPunct="1">
              <a:spcBef>
                <a:spcPct val="0"/>
              </a:spcBef>
              <a:buFont typeface="Symbol" pitchFamily="18" charset="2"/>
              <a:buChar char="·"/>
            </a:pPr>
            <a:r>
              <a:rPr lang="fr-FR" altLang="fr-FR" sz="1400" b="1">
                <a:solidFill>
                  <a:schemeClr val="tx2"/>
                </a:solidFill>
                <a:latin typeface="Arial" charset="0"/>
              </a:rPr>
              <a:t> fuir.</a:t>
            </a:r>
          </a:p>
          <a:p>
            <a:pPr eaLnBrk="1" hangingPunct="1">
              <a:spcBef>
                <a:spcPct val="0"/>
              </a:spcBef>
              <a:buFont typeface="Symbol" pitchFamily="18" charset="2"/>
              <a:buNone/>
            </a:pPr>
            <a:r>
              <a:rPr lang="fr-FR" altLang="fr-FR" sz="1400" b="1">
                <a:solidFill>
                  <a:schemeClr val="tx2"/>
                </a:solidFill>
                <a:latin typeface="Arial" charset="0"/>
              </a:rPr>
              <a:t>Sinon pourquoi ? </a:t>
            </a:r>
          </a:p>
          <a:p>
            <a:pPr eaLnBrk="1" hangingPunct="1">
              <a:spcBef>
                <a:spcPct val="0"/>
              </a:spcBef>
              <a:buFont typeface="Symbol" pitchFamily="18" charset="2"/>
              <a:buChar char="·"/>
            </a:pPr>
            <a:endParaRPr lang="fr-FR" altLang="fr-FR" sz="1400" b="1">
              <a:solidFill>
                <a:schemeClr val="tx2"/>
              </a:solidFill>
              <a:latin typeface="Arial" charset="0"/>
            </a:endParaRPr>
          </a:p>
          <a:p>
            <a:pPr eaLnBrk="1" hangingPunct="1">
              <a:spcBef>
                <a:spcPct val="0"/>
              </a:spcBef>
              <a:buFont typeface="Symbol" pitchFamily="18" charset="2"/>
              <a:buChar char="·"/>
            </a:pPr>
            <a:endParaRPr lang="fr-FR" altLang="fr-FR" sz="1400" b="1">
              <a:solidFill>
                <a:schemeClr val="tx2"/>
              </a:solidFill>
              <a:latin typeface="Arial" charset="0"/>
              <a:sym typeface="Symbol" pitchFamily="18" charset="2"/>
            </a:endParaRPr>
          </a:p>
          <a:p>
            <a:pPr eaLnBrk="1" hangingPunct="1">
              <a:spcBef>
                <a:spcPct val="0"/>
              </a:spcBef>
              <a:buFont typeface="Symbol" pitchFamily="18" charset="2"/>
              <a:buChar char="·"/>
            </a:pPr>
            <a:r>
              <a:rPr lang="fr-FR" altLang="fr-FR" sz="1400" b="1">
                <a:solidFill>
                  <a:schemeClr val="tx2"/>
                </a:solidFill>
                <a:latin typeface="Arial" charset="0"/>
              </a:rPr>
              <a:t>  Quels sont les effets, quelles sont les conséquences ? </a:t>
            </a:r>
          </a:p>
          <a:p>
            <a:pPr eaLnBrk="1" hangingPunct="1">
              <a:spcBef>
                <a:spcPct val="0"/>
              </a:spcBef>
              <a:buFont typeface="Arial" charset="0"/>
              <a:buNone/>
            </a:pPr>
            <a:endParaRPr lang="fr-FR" altLang="fr-FR" sz="1200" b="1">
              <a:solidFill>
                <a:schemeClr val="tx2"/>
              </a:solidFill>
              <a:latin typeface="Arial" charset="0"/>
            </a:endParaRPr>
          </a:p>
        </p:txBody>
      </p:sp>
      <p:sp>
        <p:nvSpPr>
          <p:cNvPr id="38916" name="AutoShape 17">
            <a:hlinkClick r:id="rId2" action="ppaction://hlinksldjump"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8917" name="AutoShape 20">
            <a:hlinkClick r:id="rId2" action="ppaction://hlinksldjump" tooltip="protocle"/>
          </p:cNvPr>
          <p:cNvSpPr>
            <a:spLocks noChangeAspect="1" noChangeArrowheads="1"/>
          </p:cNvSpPr>
          <p:nvPr/>
        </p:nvSpPr>
        <p:spPr bwMode="auto">
          <a:xfrm>
            <a:off x="4500563" y="6597650"/>
            <a:ext cx="179387" cy="179388"/>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8918" name="AutoShape 16">
            <a:hlinkClick r:id="rId3" action="ppaction://hlinksldjump" tooltip="page suivante"/>
          </p:cNvPr>
          <p:cNvSpPr>
            <a:spLocks noChangeAspect="1" noChangeArrowheads="1"/>
          </p:cNvSpPr>
          <p:nvPr/>
        </p:nvSpPr>
        <p:spPr bwMode="auto">
          <a:xfrm>
            <a:off x="4787900" y="6669088"/>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8" name="Connecteur droit 7"/>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0" y="-26988"/>
            <a:ext cx="9144000"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FR" altLang="fr-FR" sz="1800">
                <a:solidFill>
                  <a:schemeClr val="bg1"/>
                </a:solidFill>
                <a:latin typeface="Arial" charset="0"/>
              </a:rPr>
              <a:t> 2ème étape : accueil des témoins</a:t>
            </a:r>
            <a:r>
              <a:rPr lang="fr-FR" altLang="fr-FR" sz="1800">
                <a:solidFill>
                  <a:schemeClr val="bg1"/>
                </a:solidFill>
                <a:latin typeface="Verdana" pitchFamily="34" charset="0"/>
              </a:rPr>
              <a:t> </a:t>
            </a:r>
          </a:p>
        </p:txBody>
      </p:sp>
      <p:sp>
        <p:nvSpPr>
          <p:cNvPr id="39939" name="Text Box 5"/>
          <p:cNvSpPr txBox="1">
            <a:spLocks noChangeArrowheads="1"/>
          </p:cNvSpPr>
          <p:nvPr/>
        </p:nvSpPr>
        <p:spPr bwMode="auto">
          <a:xfrm>
            <a:off x="179388" y="1512888"/>
            <a:ext cx="8713787" cy="4032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b="1">
                <a:solidFill>
                  <a:schemeClr val="tx2"/>
                </a:solidFill>
                <a:latin typeface="Arial" charset="0"/>
              </a:rPr>
              <a:t>Le directeur d’école reçoit les témoins </a:t>
            </a:r>
            <a:r>
              <a:rPr lang="fr-FR" altLang="fr-FR" sz="1600" b="1">
                <a:solidFill>
                  <a:srgbClr val="C00000"/>
                </a:solidFill>
                <a:latin typeface="Arial" charset="0"/>
              </a:rPr>
              <a:t>séparément</a:t>
            </a:r>
            <a:r>
              <a:rPr lang="fr-FR" altLang="fr-FR" sz="1600" b="1">
                <a:solidFill>
                  <a:schemeClr val="tx2"/>
                </a:solidFill>
                <a:latin typeface="Arial" charset="0"/>
              </a:rPr>
              <a:t>.</a:t>
            </a:r>
          </a:p>
          <a:p>
            <a:pPr eaLnBrk="1" hangingPunct="1">
              <a:spcBef>
                <a:spcPct val="0"/>
              </a:spcBef>
              <a:buFontTx/>
              <a:buNone/>
            </a:pPr>
            <a:endParaRPr lang="fr-FR" altLang="fr-FR" sz="1600" b="1">
              <a:solidFill>
                <a:schemeClr val="tx2"/>
              </a:solidFill>
              <a:latin typeface="Arial" charset="0"/>
            </a:endParaRPr>
          </a:p>
          <a:p>
            <a:pPr eaLnBrk="1" hangingPunct="1">
              <a:spcBef>
                <a:spcPct val="0"/>
              </a:spcBef>
              <a:buFontTx/>
              <a:buNone/>
            </a:pPr>
            <a:endParaRPr lang="fr-FR" altLang="fr-FR" sz="1600" b="1">
              <a:solidFill>
                <a:schemeClr val="tx2"/>
              </a:solidFill>
              <a:latin typeface="Arial" charset="0"/>
            </a:endParaRPr>
          </a:p>
          <a:p>
            <a:pPr eaLnBrk="1" hangingPunct="1">
              <a:spcBef>
                <a:spcPct val="0"/>
              </a:spcBef>
              <a:buFontTx/>
              <a:buNone/>
            </a:pPr>
            <a:r>
              <a:rPr lang="fr-FR" altLang="fr-FR" sz="1600" b="1">
                <a:solidFill>
                  <a:schemeClr val="tx2"/>
                </a:solidFill>
                <a:latin typeface="Arial" charset="0"/>
              </a:rPr>
              <a:t>Il évoque la situation dont l’élève harcelé serait victime et </a:t>
            </a:r>
            <a:r>
              <a:rPr lang="fr-FR" altLang="fr-FR" sz="1600" b="1">
                <a:solidFill>
                  <a:srgbClr val="C00000"/>
                </a:solidFill>
                <a:latin typeface="Arial" charset="0"/>
              </a:rPr>
              <a:t>recueille leur témoignage </a:t>
            </a:r>
            <a:r>
              <a:rPr lang="fr-FR" altLang="fr-FR" sz="1600" b="1">
                <a:solidFill>
                  <a:schemeClr val="tx2"/>
                </a:solidFill>
                <a:latin typeface="Arial" charset="0"/>
              </a:rPr>
              <a:t>:</a:t>
            </a:r>
          </a:p>
          <a:p>
            <a:pPr eaLnBrk="1" hangingPunct="1">
              <a:spcBef>
                <a:spcPct val="0"/>
              </a:spcBef>
              <a:buFontTx/>
              <a:buNone/>
            </a:pPr>
            <a:endParaRPr lang="fr-FR" altLang="fr-FR" sz="1600" b="1">
              <a:solidFill>
                <a:schemeClr val="tx2"/>
              </a:solidFill>
              <a:latin typeface="Arial" charset="0"/>
            </a:endParaRPr>
          </a:p>
          <a:p>
            <a:pPr lvl="1" eaLnBrk="1" hangingPunct="1">
              <a:spcBef>
                <a:spcPct val="0"/>
              </a:spcBef>
              <a:buFontTx/>
              <a:buChar char="•"/>
            </a:pPr>
            <a:r>
              <a:rPr lang="fr-FR" altLang="fr-FR" sz="1600" b="1">
                <a:solidFill>
                  <a:schemeClr val="tx2"/>
                </a:solidFill>
                <a:latin typeface="Arial" charset="0"/>
              </a:rPr>
              <a:t>  description des faits</a:t>
            </a:r>
          </a:p>
          <a:p>
            <a:pPr eaLnBrk="1" hangingPunct="1">
              <a:spcBef>
                <a:spcPct val="0"/>
              </a:spcBef>
              <a:buFontTx/>
              <a:buNone/>
            </a:pPr>
            <a:endParaRPr lang="fr-FR" altLang="fr-FR" sz="1600" b="1">
              <a:solidFill>
                <a:schemeClr val="tx2"/>
              </a:solidFill>
              <a:latin typeface="Arial" charset="0"/>
            </a:endParaRPr>
          </a:p>
          <a:p>
            <a:pPr lvl="1" eaLnBrk="1" hangingPunct="1">
              <a:spcBef>
                <a:spcPct val="0"/>
              </a:spcBef>
              <a:buFontTx/>
              <a:buChar char="•"/>
            </a:pPr>
            <a:r>
              <a:rPr lang="fr-FR" altLang="fr-FR" sz="1600" b="1">
                <a:solidFill>
                  <a:schemeClr val="tx2"/>
                </a:solidFill>
                <a:latin typeface="Arial" charset="0"/>
              </a:rPr>
              <a:t>  leurs réactions ou non réactions, les raisons</a:t>
            </a:r>
          </a:p>
          <a:p>
            <a:pPr eaLnBrk="1" hangingPunct="1">
              <a:spcBef>
                <a:spcPct val="0"/>
              </a:spcBef>
              <a:buFontTx/>
              <a:buNone/>
            </a:pPr>
            <a:endParaRPr lang="fr-FR" altLang="fr-FR" sz="1600" b="1">
              <a:solidFill>
                <a:schemeClr val="tx2"/>
              </a:solidFill>
              <a:latin typeface="Arial" charset="0"/>
            </a:endParaRPr>
          </a:p>
          <a:p>
            <a:pPr lvl="1" eaLnBrk="1" hangingPunct="1">
              <a:spcBef>
                <a:spcPct val="0"/>
              </a:spcBef>
              <a:buFontTx/>
              <a:buChar char="•"/>
            </a:pPr>
            <a:r>
              <a:rPr lang="fr-FR" altLang="fr-FR" sz="1600" b="1">
                <a:solidFill>
                  <a:schemeClr val="tx2"/>
                </a:solidFill>
                <a:latin typeface="Arial" charset="0"/>
              </a:rPr>
              <a:t>  leur part de responsabilité éventuelle</a:t>
            </a:r>
          </a:p>
          <a:p>
            <a:pPr eaLnBrk="1" hangingPunct="1">
              <a:spcBef>
                <a:spcPct val="0"/>
              </a:spcBef>
              <a:buFontTx/>
              <a:buNone/>
            </a:pPr>
            <a:endParaRPr lang="fr-FR" altLang="fr-FR" sz="1600" b="1">
              <a:solidFill>
                <a:schemeClr val="tx2"/>
              </a:solidFill>
              <a:latin typeface="Arial" charset="0"/>
            </a:endParaRPr>
          </a:p>
          <a:p>
            <a:pPr lvl="1" eaLnBrk="1" hangingPunct="1">
              <a:spcBef>
                <a:spcPct val="0"/>
              </a:spcBef>
              <a:buFontTx/>
              <a:buChar char="•"/>
            </a:pPr>
            <a:r>
              <a:rPr lang="fr-FR" altLang="fr-FR" sz="1600" b="1">
                <a:solidFill>
                  <a:schemeClr val="tx2"/>
                </a:solidFill>
                <a:latin typeface="Arial" charset="0"/>
              </a:rPr>
              <a:t>  Leurs propositions de résolution du problème. </a:t>
            </a:r>
          </a:p>
          <a:p>
            <a:pPr eaLnBrk="1" hangingPunct="1">
              <a:spcBef>
                <a:spcPct val="0"/>
              </a:spcBef>
              <a:buFontTx/>
              <a:buNone/>
            </a:pPr>
            <a:endParaRPr lang="fr-FR" altLang="fr-FR" sz="1600" b="1">
              <a:solidFill>
                <a:schemeClr val="tx2"/>
              </a:solidFill>
              <a:latin typeface="Arial" charset="0"/>
            </a:endParaRPr>
          </a:p>
          <a:p>
            <a:pPr eaLnBrk="1" hangingPunct="1">
              <a:spcBef>
                <a:spcPct val="0"/>
              </a:spcBef>
              <a:buFontTx/>
              <a:buNone/>
            </a:pPr>
            <a:endParaRPr lang="fr-FR" altLang="fr-FR" sz="1600" b="1">
              <a:solidFill>
                <a:schemeClr val="tx2"/>
              </a:solidFill>
              <a:latin typeface="Arial" charset="0"/>
            </a:endParaRPr>
          </a:p>
          <a:p>
            <a:pPr eaLnBrk="1" hangingPunct="1">
              <a:spcBef>
                <a:spcPct val="0"/>
              </a:spcBef>
              <a:buFontTx/>
              <a:buNone/>
            </a:pPr>
            <a:endParaRPr lang="fr-FR" altLang="fr-FR" sz="1600" b="1">
              <a:solidFill>
                <a:schemeClr val="tx2"/>
              </a:solidFill>
              <a:latin typeface="Arial" charset="0"/>
            </a:endParaRPr>
          </a:p>
          <a:p>
            <a:pPr eaLnBrk="1" hangingPunct="1">
              <a:spcBef>
                <a:spcPct val="0"/>
              </a:spcBef>
              <a:buFontTx/>
              <a:buNone/>
            </a:pPr>
            <a:r>
              <a:rPr lang="fr-FR" altLang="fr-FR" sz="1600" b="1">
                <a:solidFill>
                  <a:schemeClr val="tx2"/>
                </a:solidFill>
                <a:latin typeface="Arial" charset="0"/>
              </a:rPr>
              <a:t>Il convient de mettre l’accent sur la </a:t>
            </a:r>
            <a:r>
              <a:rPr lang="fr-FR" altLang="fr-FR" sz="1600" b="1">
                <a:solidFill>
                  <a:srgbClr val="C00000"/>
                </a:solidFill>
                <a:latin typeface="Arial" charset="0"/>
              </a:rPr>
              <a:t>dimension éducative de ces entretiens </a:t>
            </a:r>
          </a:p>
        </p:txBody>
      </p:sp>
      <p:sp>
        <p:nvSpPr>
          <p:cNvPr id="39940" name="AutoShape 17">
            <a:hlinkClick r:id="rId2" action="ppaction://hlinksldjump"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39941" name="AutoShape 20">
            <a:hlinkClick r:id="rId3" action="ppaction://hlinksldjump" tooltip="protocole"/>
          </p:cNvPr>
          <p:cNvSpPr>
            <a:spLocks noChangeAspect="1" noChangeArrowheads="1"/>
          </p:cNvSpPr>
          <p:nvPr/>
        </p:nvSpPr>
        <p:spPr bwMode="auto">
          <a:xfrm>
            <a:off x="4500563" y="6597650"/>
            <a:ext cx="179387" cy="179388"/>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39942" name="AutoShape 16">
            <a:hlinkClick r:id="rId4" action="ppaction://hlinksldjump" tooltip="page suivante"/>
          </p:cNvPr>
          <p:cNvSpPr>
            <a:spLocks noChangeAspect="1" noChangeArrowheads="1"/>
          </p:cNvSpPr>
          <p:nvPr/>
        </p:nvSpPr>
        <p:spPr bwMode="auto">
          <a:xfrm>
            <a:off x="4787900"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8" name="Connecteur droit 7"/>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0"/>
            <a:ext cx="91440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Approche du phénomène de harcèlement</a:t>
            </a:r>
          </a:p>
        </p:txBody>
      </p:sp>
      <p:sp>
        <p:nvSpPr>
          <p:cNvPr id="4099" name="Text Box 7"/>
          <p:cNvSpPr txBox="1">
            <a:spLocks noChangeArrowheads="1"/>
          </p:cNvSpPr>
          <p:nvPr/>
        </p:nvSpPr>
        <p:spPr bwMode="auto">
          <a:xfrm>
            <a:off x="1187450" y="2420938"/>
            <a:ext cx="483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cs typeface="Arial" charset="0"/>
              </a:rPr>
              <a:t>Les caractéristiques du harcèlement en milieu scolaire</a:t>
            </a:r>
          </a:p>
        </p:txBody>
      </p:sp>
      <p:sp>
        <p:nvSpPr>
          <p:cNvPr id="4100" name="Text Box 8"/>
          <p:cNvSpPr txBox="1">
            <a:spLocks noChangeArrowheads="1"/>
          </p:cNvSpPr>
          <p:nvPr/>
        </p:nvSpPr>
        <p:spPr bwMode="auto">
          <a:xfrm>
            <a:off x="1187450" y="2924175"/>
            <a:ext cx="544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cs typeface="Arial" charset="0"/>
              </a:rPr>
              <a:t>Sur quoi le harcèlement se fonde-t-il ?  Rejet et stigmatisation</a:t>
            </a:r>
          </a:p>
        </p:txBody>
      </p:sp>
      <p:sp>
        <p:nvSpPr>
          <p:cNvPr id="4101" name="Text Box 9"/>
          <p:cNvSpPr txBox="1">
            <a:spLocks noChangeArrowheads="1"/>
          </p:cNvSpPr>
          <p:nvPr/>
        </p:nvSpPr>
        <p:spPr bwMode="auto">
          <a:xfrm>
            <a:off x="1600200" y="35877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102" name="Text Box 11"/>
          <p:cNvSpPr txBox="1">
            <a:spLocks noChangeArrowheads="1"/>
          </p:cNvSpPr>
          <p:nvPr/>
        </p:nvSpPr>
        <p:spPr bwMode="auto">
          <a:xfrm>
            <a:off x="1187450" y="3429000"/>
            <a:ext cx="346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cs typeface="Arial" charset="0"/>
              </a:rPr>
              <a:t>Les différentes formes de harcèlement</a:t>
            </a:r>
          </a:p>
        </p:txBody>
      </p:sp>
      <p:sp>
        <p:nvSpPr>
          <p:cNvPr id="4103" name="Text Box 12"/>
          <p:cNvSpPr txBox="1">
            <a:spLocks noChangeArrowheads="1"/>
          </p:cNvSpPr>
          <p:nvPr/>
        </p:nvSpPr>
        <p:spPr bwMode="auto">
          <a:xfrm>
            <a:off x="2124075" y="3860800"/>
            <a:ext cx="233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None/>
            </a:pPr>
            <a:r>
              <a:rPr lang="fr-FR" altLang="fr-FR" sz="1400" b="1">
                <a:solidFill>
                  <a:schemeClr val="tx2"/>
                </a:solidFill>
                <a:latin typeface="Arial" charset="0"/>
                <a:cs typeface="Arial" charset="0"/>
              </a:rPr>
              <a:t>Le harcèlement physique</a:t>
            </a:r>
          </a:p>
        </p:txBody>
      </p:sp>
      <p:sp>
        <p:nvSpPr>
          <p:cNvPr id="4104" name="Text Box 13"/>
          <p:cNvSpPr txBox="1">
            <a:spLocks noChangeArrowheads="1"/>
          </p:cNvSpPr>
          <p:nvPr/>
        </p:nvSpPr>
        <p:spPr bwMode="auto">
          <a:xfrm>
            <a:off x="2124075" y="4437063"/>
            <a:ext cx="2036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None/>
            </a:pPr>
            <a:r>
              <a:rPr lang="fr-FR" altLang="fr-FR" sz="1400" b="1">
                <a:solidFill>
                  <a:schemeClr val="tx2"/>
                </a:solidFill>
                <a:latin typeface="Arial" charset="0"/>
                <a:cs typeface="Arial" charset="0"/>
              </a:rPr>
              <a:t>Le harcèlement moral</a:t>
            </a:r>
          </a:p>
        </p:txBody>
      </p:sp>
      <p:sp>
        <p:nvSpPr>
          <p:cNvPr id="4105" name="Rectangle 14"/>
          <p:cNvSpPr>
            <a:spLocks noChangeArrowheads="1"/>
          </p:cNvSpPr>
          <p:nvPr/>
        </p:nvSpPr>
        <p:spPr bwMode="auto">
          <a:xfrm>
            <a:off x="2124075" y="5013325"/>
            <a:ext cx="4911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None/>
            </a:pPr>
            <a:r>
              <a:rPr lang="fr-FR" altLang="fr-FR" sz="1400" b="1">
                <a:solidFill>
                  <a:schemeClr val="tx2"/>
                </a:solidFill>
                <a:latin typeface="Arial" charset="0"/>
                <a:cs typeface="Arial" charset="0"/>
              </a:rPr>
              <a:t>Une forme de harcèlement moral : le cyber harcèlement</a:t>
            </a:r>
          </a:p>
        </p:txBody>
      </p:sp>
      <p:sp>
        <p:nvSpPr>
          <p:cNvPr id="4106" name="AutoShape 22">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107" name="AutoShape 23">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4108" name="AutoShape 24">
            <a:hlinkClick r:id="rId2" action="ppaction://hlinksldjump" tooltip="retour Menu"/>
          </p:cNvPr>
          <p:cNvSpPr>
            <a:spLocks noChangeAspect="1" noChangeArrowheads="1"/>
          </p:cNvSpPr>
          <p:nvPr/>
        </p:nvSpPr>
        <p:spPr bwMode="auto">
          <a:xfrm>
            <a:off x="4500563" y="6634163"/>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109" name="AutoShape 20">
            <a:hlinkClick r:id="rId3" action="ppaction://hlinksldjump" tooltip="définition du harcèlement en milieu scolaire"/>
          </p:cNvPr>
          <p:cNvSpPr>
            <a:spLocks noChangeArrowheads="1"/>
          </p:cNvSpPr>
          <p:nvPr/>
        </p:nvSpPr>
        <p:spPr bwMode="auto">
          <a:xfrm>
            <a:off x="900113" y="1989138"/>
            <a:ext cx="179387" cy="179387"/>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110" name="AutoShape 21">
            <a:hlinkClick r:id="rId4" action="ppaction://hlinksldjump" tooltip="caractéristiques du harcèlement en milieu scolaire"/>
          </p:cNvPr>
          <p:cNvSpPr>
            <a:spLocks noChangeArrowheads="1"/>
          </p:cNvSpPr>
          <p:nvPr/>
        </p:nvSpPr>
        <p:spPr bwMode="auto">
          <a:xfrm>
            <a:off x="900113" y="2492375"/>
            <a:ext cx="179387" cy="179388"/>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111" name="AutoShape 22">
            <a:hlinkClick r:id="rId5" action="ppaction://hlinksldjump" tooltip="sur quoi le harcèlement se fonde ?"/>
          </p:cNvPr>
          <p:cNvSpPr>
            <a:spLocks noChangeArrowheads="1"/>
          </p:cNvSpPr>
          <p:nvPr/>
        </p:nvSpPr>
        <p:spPr bwMode="auto">
          <a:xfrm>
            <a:off x="900113" y="2997200"/>
            <a:ext cx="179387" cy="179388"/>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112" name="AutoShape 23">
            <a:hlinkClick r:id="rId6" action="ppaction://hlinksldjump" tooltip="les différentes formes de harcèlement"/>
          </p:cNvPr>
          <p:cNvSpPr>
            <a:spLocks noChangeArrowheads="1"/>
          </p:cNvSpPr>
          <p:nvPr/>
        </p:nvSpPr>
        <p:spPr bwMode="auto">
          <a:xfrm>
            <a:off x="900113" y="3500438"/>
            <a:ext cx="179387" cy="179387"/>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113" name="Text Box 6"/>
          <p:cNvSpPr txBox="1">
            <a:spLocks noChangeArrowheads="1"/>
          </p:cNvSpPr>
          <p:nvPr/>
        </p:nvSpPr>
        <p:spPr bwMode="auto">
          <a:xfrm>
            <a:off x="1187450" y="1916113"/>
            <a:ext cx="3971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cs typeface="Arial" charset="0"/>
              </a:rPr>
              <a:t>Le harcèlement en milieu scolaire. Définition</a:t>
            </a:r>
          </a:p>
        </p:txBody>
      </p:sp>
      <p:sp>
        <p:nvSpPr>
          <p:cNvPr id="5145" name="AutoShape 25">
            <a:hlinkClick r:id="rId6" action="ppaction://hlinksldjump" tooltip="le harcèlement physique"/>
          </p:cNvPr>
          <p:cNvSpPr>
            <a:spLocks noChangeArrowheads="1"/>
          </p:cNvSpPr>
          <p:nvPr/>
        </p:nvSpPr>
        <p:spPr bwMode="auto">
          <a:xfrm>
            <a:off x="1908175" y="3970338"/>
            <a:ext cx="179388" cy="179387"/>
          </a:xfrm>
          <a:prstGeom prst="roundRect">
            <a:avLst>
              <a:gd name="adj" fmla="val 16667"/>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5146" name="AutoShape 26">
            <a:hlinkClick r:id="rId7" action="ppaction://hlinksldjump" tooltip="le cyberharcèlement moral"/>
          </p:cNvPr>
          <p:cNvSpPr>
            <a:spLocks noChangeArrowheads="1"/>
          </p:cNvSpPr>
          <p:nvPr/>
        </p:nvSpPr>
        <p:spPr bwMode="auto">
          <a:xfrm>
            <a:off x="1908175" y="4545013"/>
            <a:ext cx="179388" cy="179387"/>
          </a:xfrm>
          <a:prstGeom prst="roundRect">
            <a:avLst>
              <a:gd name="adj" fmla="val 16667"/>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5147" name="AutoShape 27">
            <a:hlinkClick r:id="rId8" action="ppaction://hlinksldjump" tooltip="le cyberharcèlement"/>
          </p:cNvPr>
          <p:cNvSpPr>
            <a:spLocks noChangeArrowheads="1"/>
          </p:cNvSpPr>
          <p:nvPr/>
        </p:nvSpPr>
        <p:spPr bwMode="auto">
          <a:xfrm>
            <a:off x="1908175" y="5084763"/>
            <a:ext cx="179388" cy="179387"/>
          </a:xfrm>
          <a:prstGeom prst="roundRect">
            <a:avLst>
              <a:gd name="adj" fmla="val 16667"/>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cxnSp>
        <p:nvCxnSpPr>
          <p:cNvPr id="22" name="Connecteur droit 2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0" y="-26988"/>
            <a:ext cx="9144000"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FR" altLang="fr-FR" sz="1800">
                <a:solidFill>
                  <a:schemeClr val="bg1"/>
                </a:solidFill>
                <a:latin typeface="Arial" charset="0"/>
              </a:rPr>
              <a:t> 3ème étape : accueil de l’élève auteur</a:t>
            </a:r>
            <a:r>
              <a:rPr lang="fr-FR" altLang="fr-FR" sz="1800">
                <a:solidFill>
                  <a:schemeClr val="bg1"/>
                </a:solidFill>
                <a:latin typeface="Verdana" pitchFamily="34" charset="0"/>
              </a:rPr>
              <a:t> </a:t>
            </a:r>
          </a:p>
        </p:txBody>
      </p:sp>
      <p:sp>
        <p:nvSpPr>
          <p:cNvPr id="40963" name="Text Box 5"/>
          <p:cNvSpPr txBox="1">
            <a:spLocks noChangeArrowheads="1"/>
          </p:cNvSpPr>
          <p:nvPr/>
        </p:nvSpPr>
        <p:spPr bwMode="auto">
          <a:xfrm>
            <a:off x="323850" y="1485900"/>
            <a:ext cx="8569325" cy="3786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b="1">
                <a:solidFill>
                  <a:schemeClr val="tx2"/>
                </a:solidFill>
                <a:latin typeface="Arial" charset="0"/>
              </a:rPr>
              <a:t>Le directeur d’école informe l’élève qu’un élève s’est plaint de harcèlement. </a:t>
            </a:r>
          </a:p>
          <a:p>
            <a:pPr eaLnBrk="1" hangingPunct="1">
              <a:spcBef>
                <a:spcPct val="0"/>
              </a:spcBef>
              <a:buFontTx/>
              <a:buNone/>
            </a:pPr>
            <a:endParaRPr lang="fr-FR" altLang="fr-FR" sz="1600" b="1">
              <a:solidFill>
                <a:schemeClr val="tx2"/>
              </a:solidFill>
              <a:latin typeface="Arial" charset="0"/>
            </a:endParaRPr>
          </a:p>
          <a:p>
            <a:pPr eaLnBrk="1" hangingPunct="1">
              <a:spcBef>
                <a:spcPct val="0"/>
              </a:spcBef>
              <a:buFontTx/>
              <a:buNone/>
            </a:pPr>
            <a:r>
              <a:rPr lang="fr-FR" altLang="fr-FR" sz="1600" b="1">
                <a:solidFill>
                  <a:schemeClr val="tx2"/>
                </a:solidFill>
                <a:latin typeface="Arial" charset="0"/>
              </a:rPr>
              <a:t>Il lui demande sa version des faits. </a:t>
            </a:r>
          </a:p>
          <a:p>
            <a:pPr eaLnBrk="1" hangingPunct="1">
              <a:spcBef>
                <a:spcPct val="0"/>
              </a:spcBef>
              <a:buFontTx/>
              <a:buNone/>
            </a:pPr>
            <a:endParaRPr lang="fr-FR" altLang="fr-FR" sz="1600" b="1">
              <a:solidFill>
                <a:schemeClr val="tx2"/>
              </a:solidFill>
              <a:latin typeface="Arial" charset="0"/>
            </a:endParaRPr>
          </a:p>
          <a:p>
            <a:pPr eaLnBrk="1" hangingPunct="1">
              <a:spcBef>
                <a:spcPct val="0"/>
              </a:spcBef>
              <a:buFontTx/>
              <a:buNone/>
            </a:pPr>
            <a:r>
              <a:rPr lang="fr-FR" altLang="fr-FR" sz="1600" b="1">
                <a:solidFill>
                  <a:schemeClr val="tx2"/>
                </a:solidFill>
                <a:latin typeface="Arial" charset="0"/>
              </a:rPr>
              <a:t>Selon le degré de reconnaissance, on rappelle les </a:t>
            </a:r>
            <a:r>
              <a:rPr lang="fr-FR" altLang="fr-FR" sz="1600" b="1">
                <a:solidFill>
                  <a:srgbClr val="C00000"/>
                </a:solidFill>
                <a:latin typeface="Arial" charset="0"/>
              </a:rPr>
              <a:t>règles du vivre ensemble </a:t>
            </a:r>
            <a:r>
              <a:rPr lang="fr-FR" altLang="fr-FR" sz="1600" b="1">
                <a:solidFill>
                  <a:schemeClr val="tx2"/>
                </a:solidFill>
                <a:latin typeface="Arial" charset="0"/>
              </a:rPr>
              <a:t>et les </a:t>
            </a:r>
            <a:r>
              <a:rPr lang="fr-FR" altLang="fr-FR" sz="1600" b="1">
                <a:solidFill>
                  <a:srgbClr val="C00000"/>
                </a:solidFill>
                <a:latin typeface="Arial" charset="0"/>
              </a:rPr>
              <a:t>conséquences du harcèlement</a:t>
            </a:r>
            <a:r>
              <a:rPr lang="fr-FR" altLang="fr-FR" sz="1600" b="1">
                <a:solidFill>
                  <a:schemeClr val="tx2"/>
                </a:solidFill>
                <a:latin typeface="Arial" charset="0"/>
              </a:rPr>
              <a:t>.</a:t>
            </a:r>
          </a:p>
          <a:p>
            <a:pPr eaLnBrk="1" hangingPunct="1">
              <a:spcBef>
                <a:spcPct val="0"/>
              </a:spcBef>
              <a:buFontTx/>
              <a:buNone/>
            </a:pPr>
            <a:endParaRPr lang="fr-FR" altLang="fr-FR" sz="1600" b="1">
              <a:solidFill>
                <a:schemeClr val="tx2"/>
              </a:solidFill>
              <a:latin typeface="Arial" charset="0"/>
            </a:endParaRPr>
          </a:p>
          <a:p>
            <a:pPr eaLnBrk="1" hangingPunct="1">
              <a:spcBef>
                <a:spcPct val="0"/>
              </a:spcBef>
              <a:buFontTx/>
              <a:buNone/>
            </a:pPr>
            <a:r>
              <a:rPr lang="fr-FR" altLang="fr-FR" sz="1600" b="1">
                <a:solidFill>
                  <a:schemeClr val="tx2"/>
                </a:solidFill>
                <a:latin typeface="Arial" charset="0"/>
              </a:rPr>
              <a:t>Il </a:t>
            </a:r>
            <a:r>
              <a:rPr lang="fr-FR" altLang="fr-FR" sz="1600" b="1">
                <a:solidFill>
                  <a:srgbClr val="C00000"/>
                </a:solidFill>
                <a:latin typeface="Arial" charset="0"/>
              </a:rPr>
              <a:t>informe l’élève des suites possibles</a:t>
            </a:r>
            <a:r>
              <a:rPr lang="fr-FR" altLang="fr-FR" sz="1600" b="1">
                <a:solidFill>
                  <a:schemeClr val="tx2"/>
                </a:solidFill>
                <a:latin typeface="Arial" charset="0"/>
              </a:rPr>
              <a:t>, en termes de sanction ou de punition, et lui demande de proposer une mesure de réparation. </a:t>
            </a:r>
          </a:p>
          <a:p>
            <a:pPr eaLnBrk="1" hangingPunct="1">
              <a:spcBef>
                <a:spcPct val="0"/>
              </a:spcBef>
              <a:buFontTx/>
              <a:buNone/>
            </a:pPr>
            <a:endParaRPr lang="fr-FR" altLang="fr-FR" sz="1600" b="1">
              <a:solidFill>
                <a:schemeClr val="tx2"/>
              </a:solidFill>
              <a:latin typeface="Arial" charset="0"/>
            </a:endParaRPr>
          </a:p>
          <a:p>
            <a:pPr eaLnBrk="1" hangingPunct="1">
              <a:spcBef>
                <a:spcPct val="0"/>
              </a:spcBef>
              <a:buFontTx/>
              <a:buNone/>
            </a:pPr>
            <a:r>
              <a:rPr lang="fr-FR" altLang="fr-FR" sz="1600" b="1">
                <a:solidFill>
                  <a:schemeClr val="tx2"/>
                </a:solidFill>
                <a:latin typeface="Arial" charset="0"/>
              </a:rPr>
              <a:t>En cas de déni, il recherchera éventuellement des informations supplémentaires. </a:t>
            </a:r>
          </a:p>
          <a:p>
            <a:pPr eaLnBrk="1" hangingPunct="1">
              <a:spcBef>
                <a:spcPct val="0"/>
              </a:spcBef>
              <a:buFontTx/>
              <a:buNone/>
            </a:pPr>
            <a:endParaRPr lang="fr-FR" altLang="fr-FR" sz="1600" b="1">
              <a:solidFill>
                <a:schemeClr val="tx2"/>
              </a:solidFill>
              <a:latin typeface="Arial" charset="0"/>
            </a:endParaRPr>
          </a:p>
          <a:p>
            <a:pPr eaLnBrk="1" hangingPunct="1">
              <a:spcBef>
                <a:spcPct val="0"/>
              </a:spcBef>
              <a:buFontTx/>
              <a:buNone/>
            </a:pPr>
            <a:endParaRPr lang="fr-FR" altLang="fr-FR" sz="1600" b="1">
              <a:solidFill>
                <a:schemeClr val="tx2"/>
              </a:solidFill>
              <a:latin typeface="Arial" charset="0"/>
            </a:endParaRPr>
          </a:p>
          <a:p>
            <a:pPr eaLnBrk="1" hangingPunct="1">
              <a:spcBef>
                <a:spcPct val="0"/>
              </a:spcBef>
              <a:buFontTx/>
              <a:buNone/>
            </a:pPr>
            <a:r>
              <a:rPr lang="fr-FR" altLang="fr-FR" sz="1600" b="1">
                <a:solidFill>
                  <a:srgbClr val="C00000"/>
                </a:solidFill>
                <a:latin typeface="Arial" charset="0"/>
              </a:rPr>
              <a:t>Si plusieurs élèves sont auteurs</a:t>
            </a:r>
            <a:r>
              <a:rPr lang="fr-FR" altLang="fr-FR" sz="1600" b="1">
                <a:solidFill>
                  <a:schemeClr val="tx2"/>
                </a:solidFill>
                <a:latin typeface="Arial" charset="0"/>
              </a:rPr>
              <a:t>, ces derniers sont </a:t>
            </a:r>
            <a:r>
              <a:rPr lang="fr-FR" altLang="fr-FR" sz="1600" b="1">
                <a:solidFill>
                  <a:srgbClr val="C00000"/>
                </a:solidFill>
                <a:latin typeface="Arial" charset="0"/>
              </a:rPr>
              <a:t>reçus séparément, </a:t>
            </a:r>
            <a:r>
              <a:rPr lang="fr-FR" altLang="fr-FR" sz="1600" b="1">
                <a:solidFill>
                  <a:schemeClr val="tx2"/>
                </a:solidFill>
                <a:latin typeface="Arial" charset="0"/>
              </a:rPr>
              <a:t>selon le même protocole. </a:t>
            </a:r>
          </a:p>
        </p:txBody>
      </p:sp>
      <p:sp>
        <p:nvSpPr>
          <p:cNvPr id="40964" name="AutoShape 17">
            <a:hlinkClick r:id="rId2" action="ppaction://hlinksldjump"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40965" name="AutoShape 20">
            <a:hlinkClick r:id="rId3" action="ppaction://hlinksldjump" tooltip="protocole"/>
          </p:cNvPr>
          <p:cNvSpPr>
            <a:spLocks noChangeAspect="1" noChangeArrowheads="1"/>
          </p:cNvSpPr>
          <p:nvPr/>
        </p:nvSpPr>
        <p:spPr bwMode="auto">
          <a:xfrm>
            <a:off x="4500563" y="6597650"/>
            <a:ext cx="179387" cy="179388"/>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0966" name="AutoShape 16">
            <a:hlinkClick r:id="rId4" action="ppaction://hlinksldjump" tooltip="page suivante"/>
          </p:cNvPr>
          <p:cNvSpPr>
            <a:spLocks noChangeAspect="1" noChangeArrowheads="1"/>
          </p:cNvSpPr>
          <p:nvPr/>
        </p:nvSpPr>
        <p:spPr bwMode="auto">
          <a:xfrm>
            <a:off x="4787900"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8" name="Connecteur droit 7"/>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0" y="-26988"/>
            <a:ext cx="9144000"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800">
                <a:solidFill>
                  <a:schemeClr val="bg1"/>
                </a:solidFill>
                <a:latin typeface="Arial" charset="0"/>
              </a:rPr>
              <a:t> 4ème étape : rencontre avec les parents </a:t>
            </a:r>
          </a:p>
        </p:txBody>
      </p:sp>
      <p:sp>
        <p:nvSpPr>
          <p:cNvPr id="41987" name="Text Box 5"/>
          <p:cNvSpPr txBox="1">
            <a:spLocks noChangeArrowheads="1"/>
          </p:cNvSpPr>
          <p:nvPr/>
        </p:nvSpPr>
        <p:spPr bwMode="auto">
          <a:xfrm>
            <a:off x="250825" y="765175"/>
            <a:ext cx="8281988"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Les </a:t>
            </a:r>
            <a:r>
              <a:rPr lang="fr-FR" altLang="fr-FR" sz="1400" b="1">
                <a:solidFill>
                  <a:srgbClr val="C00000"/>
                </a:solidFill>
                <a:latin typeface="Arial" charset="0"/>
              </a:rPr>
              <a:t>parents de l’élève victime </a:t>
            </a:r>
            <a:r>
              <a:rPr lang="fr-FR" altLang="fr-FR" sz="1400" b="1">
                <a:solidFill>
                  <a:schemeClr val="tx2"/>
                </a:solidFill>
                <a:latin typeface="Arial" charset="0"/>
              </a:rPr>
              <a:t>sont reçus par le directeur d’école.</a:t>
            </a:r>
          </a:p>
          <a:p>
            <a:pPr lvl="1" eaLnBrk="1" hangingPunct="1">
              <a:spcBef>
                <a:spcPct val="0"/>
              </a:spcBef>
              <a:buFontTx/>
              <a:buChar char="•"/>
            </a:pPr>
            <a:r>
              <a:rPr lang="fr-FR" altLang="fr-FR" sz="1400" b="1">
                <a:solidFill>
                  <a:schemeClr val="tx2"/>
                </a:solidFill>
                <a:latin typeface="Arial" charset="0"/>
              </a:rPr>
              <a:t>  Ils sont entendus, soutenus et assurés de la protection de leur enfant.</a:t>
            </a:r>
          </a:p>
          <a:p>
            <a:pPr lvl="1" eaLnBrk="1" hangingPunct="1">
              <a:spcBef>
                <a:spcPct val="0"/>
              </a:spcBef>
              <a:buFontTx/>
              <a:buChar char="•"/>
            </a:pPr>
            <a:r>
              <a:rPr lang="fr-FR" altLang="fr-FR" sz="1400" b="1">
                <a:solidFill>
                  <a:schemeClr val="tx2"/>
                </a:solidFill>
                <a:latin typeface="Arial" charset="0"/>
              </a:rPr>
              <a:t>  Ils sont associés au traitement de la situation, informés de leurs droits. </a:t>
            </a:r>
          </a:p>
          <a:p>
            <a:pPr lvl="1" eaLnBrk="1" hangingPunct="1">
              <a:spcBef>
                <a:spcPct val="0"/>
              </a:spcBef>
              <a:buFontTx/>
              <a:buChar char="•"/>
            </a:pPr>
            <a:r>
              <a:rPr lang="fr-FR" altLang="fr-FR" sz="1400" b="1">
                <a:solidFill>
                  <a:schemeClr val="tx2"/>
                </a:solidFill>
                <a:latin typeface="Arial" charset="0"/>
              </a:rPr>
              <a:t>  le directeur rappellent le rôle protecteur de l’École ainsi que la mobilisation de tous</a:t>
            </a:r>
          </a:p>
          <a:p>
            <a:pPr lvl="1" eaLnBrk="1" hangingPunct="1">
              <a:spcBef>
                <a:spcPct val="0"/>
              </a:spcBef>
              <a:buFontTx/>
              <a:buChar char="•"/>
            </a:pPr>
            <a:r>
              <a:rPr lang="fr-FR" altLang="fr-FR" sz="1400" b="1">
                <a:solidFill>
                  <a:schemeClr val="tx2"/>
                </a:solidFill>
                <a:latin typeface="Arial" charset="0"/>
              </a:rPr>
              <a:t> il conseillera un dépôt de plainte</a:t>
            </a:r>
          </a:p>
        </p:txBody>
      </p:sp>
      <p:sp>
        <p:nvSpPr>
          <p:cNvPr id="41988" name="Text Box 6"/>
          <p:cNvSpPr txBox="1">
            <a:spLocks noChangeArrowheads="1"/>
          </p:cNvSpPr>
          <p:nvPr/>
        </p:nvSpPr>
        <p:spPr bwMode="auto">
          <a:xfrm>
            <a:off x="323850" y="4059238"/>
            <a:ext cx="799306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Les </a:t>
            </a:r>
            <a:r>
              <a:rPr lang="fr-FR" altLang="fr-FR" sz="1400" b="1">
                <a:solidFill>
                  <a:srgbClr val="C00000"/>
                </a:solidFill>
                <a:latin typeface="Arial" charset="0"/>
              </a:rPr>
              <a:t>parents des élèves témoins </a:t>
            </a:r>
            <a:r>
              <a:rPr lang="fr-FR" altLang="fr-FR" sz="1400" b="1">
                <a:solidFill>
                  <a:schemeClr val="tx2"/>
                </a:solidFill>
                <a:latin typeface="Arial" charset="0"/>
              </a:rPr>
              <a:t>peuvent être reçus ultérieurement</a:t>
            </a: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r>
              <a:rPr lang="fr-FR" altLang="fr-FR" sz="1400" b="1">
                <a:solidFill>
                  <a:schemeClr val="tx2"/>
                </a:solidFill>
                <a:latin typeface="Arial" charset="0"/>
              </a:rPr>
              <a:t>L’accueil et le dialogue avec les parents des élèves témoins est important pour résoudre les problèmes, que les élèves témoins aient eu un rôle actif, ou que, par leur inaction, ils aient laissé faire. </a:t>
            </a:r>
          </a:p>
        </p:txBody>
      </p:sp>
      <p:sp>
        <p:nvSpPr>
          <p:cNvPr id="41989" name="Text Box 7"/>
          <p:cNvSpPr txBox="1">
            <a:spLocks noChangeArrowheads="1"/>
          </p:cNvSpPr>
          <p:nvPr/>
        </p:nvSpPr>
        <p:spPr bwMode="auto">
          <a:xfrm>
            <a:off x="395288" y="2582863"/>
            <a:ext cx="7920037"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400" b="1">
                <a:solidFill>
                  <a:srgbClr val="C00000"/>
                </a:solidFill>
                <a:latin typeface="Arial" charset="0"/>
              </a:rPr>
              <a:t>Les parents de l’élève ou des élèves auteur(s</a:t>
            </a:r>
            <a:r>
              <a:rPr lang="fr-FR" altLang="fr-FR" sz="1400" b="1">
                <a:solidFill>
                  <a:schemeClr val="tx2"/>
                </a:solidFill>
                <a:latin typeface="Arial" charset="0"/>
              </a:rPr>
              <a:t>) sont reçus et informés de la situation. </a:t>
            </a:r>
          </a:p>
          <a:p>
            <a:pPr eaLnBrk="1" hangingPunct="1">
              <a:spcBef>
                <a:spcPct val="50000"/>
              </a:spcBef>
              <a:buFontTx/>
              <a:buNone/>
            </a:pPr>
            <a:r>
              <a:rPr lang="fr-FR" altLang="fr-FR" sz="1400" b="1">
                <a:solidFill>
                  <a:schemeClr val="tx2"/>
                </a:solidFill>
                <a:latin typeface="Arial" charset="0"/>
              </a:rPr>
              <a:t>Il leur est rappelé les conséquences des actes commis, les mesures possibles concernant leur enfant. Leur avis peut être demandé concernant d’éventuelles mesures de réparations proposées.</a:t>
            </a:r>
          </a:p>
        </p:txBody>
      </p:sp>
      <p:sp>
        <p:nvSpPr>
          <p:cNvPr id="41990" name="Text Box 8"/>
          <p:cNvSpPr txBox="1">
            <a:spLocks noChangeArrowheads="1"/>
          </p:cNvSpPr>
          <p:nvPr/>
        </p:nvSpPr>
        <p:spPr bwMode="auto">
          <a:xfrm>
            <a:off x="323850" y="5559425"/>
            <a:ext cx="8496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b="1" i="1">
                <a:solidFill>
                  <a:schemeClr val="tx2"/>
                </a:solidFill>
                <a:latin typeface="Arial" charset="0"/>
              </a:rPr>
              <a:t>Si nécessaire :  contact avec l’équipe mobile de sécurité.</a:t>
            </a:r>
          </a:p>
          <a:p>
            <a:pPr eaLnBrk="1" hangingPunct="1">
              <a:spcBef>
                <a:spcPct val="0"/>
              </a:spcBef>
              <a:buFontTx/>
              <a:buNone/>
            </a:pPr>
            <a:r>
              <a:rPr lang="fr-FR" altLang="fr-FR" sz="1200" b="1" i="1">
                <a:solidFill>
                  <a:schemeClr val="tx2"/>
                </a:solidFill>
                <a:latin typeface="Arial" charset="0"/>
              </a:rPr>
              <a:t>Elle peut être appelée à intervenir dans sa fonction de conseil et d’accompagnement des équipes éducatives.</a:t>
            </a:r>
            <a:r>
              <a:rPr lang="fr-FR" altLang="fr-FR" sz="1200" b="1">
                <a:solidFill>
                  <a:schemeClr val="tx2"/>
                </a:solidFill>
                <a:latin typeface="Arial" charset="0"/>
              </a:rPr>
              <a:t> </a:t>
            </a:r>
          </a:p>
        </p:txBody>
      </p:sp>
      <p:sp>
        <p:nvSpPr>
          <p:cNvPr id="41991" name="AutoShape 17">
            <a:hlinkClick r:id="rId2" action="ppaction://hlinksldjump"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41992" name="AutoShape 20">
            <a:hlinkClick r:id="rId3" action="ppaction://hlinksldjump" tooltip="protocole"/>
          </p:cNvPr>
          <p:cNvSpPr>
            <a:spLocks noChangeAspect="1" noChangeArrowheads="1"/>
          </p:cNvSpPr>
          <p:nvPr/>
        </p:nvSpPr>
        <p:spPr bwMode="auto">
          <a:xfrm>
            <a:off x="4500563" y="6597650"/>
            <a:ext cx="179387" cy="179388"/>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1993" name="AutoShape 16">
            <a:hlinkClick r:id="rId4" action="ppaction://hlinksldjump" tooltip="page suivante"/>
          </p:cNvPr>
          <p:cNvSpPr>
            <a:spLocks noChangeAspect="1" noChangeArrowheads="1"/>
          </p:cNvSpPr>
          <p:nvPr/>
        </p:nvSpPr>
        <p:spPr bwMode="auto">
          <a:xfrm>
            <a:off x="4787900"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1" name="Connecteur droit 10"/>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0" y="-26988"/>
            <a:ext cx="9144000"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800">
                <a:solidFill>
                  <a:schemeClr val="bg1"/>
                </a:solidFill>
                <a:latin typeface="Arial" charset="0"/>
              </a:rPr>
              <a:t> 5ème étape : décisions de protection et mesures </a:t>
            </a:r>
          </a:p>
        </p:txBody>
      </p:sp>
      <p:sp>
        <p:nvSpPr>
          <p:cNvPr id="43011" name="Text Box 5"/>
          <p:cNvSpPr txBox="1">
            <a:spLocks noChangeArrowheads="1"/>
          </p:cNvSpPr>
          <p:nvPr/>
        </p:nvSpPr>
        <p:spPr bwMode="auto">
          <a:xfrm>
            <a:off x="395288" y="1403350"/>
            <a:ext cx="8353425"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Le directeur rencontre les élèves concernés avec leurs parents pour expliciter les mesures prises. </a:t>
            </a: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r>
              <a:rPr lang="fr-FR" altLang="fr-FR" sz="1400" b="1">
                <a:solidFill>
                  <a:schemeClr val="tx2"/>
                </a:solidFill>
                <a:latin typeface="Arial" charset="0"/>
              </a:rPr>
              <a:t>Il rappelle que les élèves doivent savoir que ces situations ne peuvent être tolérées, que tout est mis en œuvre pour protéger les élèves et réagir fermement. </a:t>
            </a: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r>
              <a:rPr lang="fr-FR" altLang="fr-FR" sz="1400" b="1">
                <a:solidFill>
                  <a:schemeClr val="tx2"/>
                </a:solidFill>
                <a:latin typeface="Arial" charset="0"/>
              </a:rPr>
              <a:t>Si nécessaire : </a:t>
            </a:r>
          </a:p>
          <a:p>
            <a:pPr eaLnBrk="1" hangingPunct="1">
              <a:spcBef>
                <a:spcPct val="0"/>
              </a:spcBef>
              <a:buFontTx/>
              <a:buNone/>
            </a:pPr>
            <a:endParaRPr lang="fr-FR" altLang="fr-FR" sz="1400" b="1">
              <a:solidFill>
                <a:schemeClr val="tx2"/>
              </a:solidFill>
              <a:latin typeface="Arial" charset="0"/>
              <a:sym typeface="Symbol" pitchFamily="18" charset="2"/>
            </a:endParaRPr>
          </a:p>
          <a:p>
            <a:pPr lvl="1" eaLnBrk="1" hangingPunct="1">
              <a:spcBef>
                <a:spcPct val="0"/>
              </a:spcBef>
              <a:buFont typeface="Symbol" pitchFamily="18" charset="2"/>
              <a:buChar char="·"/>
            </a:pPr>
            <a:r>
              <a:rPr lang="fr-FR" altLang="fr-FR" sz="1400" b="1">
                <a:solidFill>
                  <a:schemeClr val="tx2"/>
                </a:solidFill>
                <a:latin typeface="Arial" charset="0"/>
              </a:rPr>
              <a:t>  en cas de danger ou risque de danger : transmission d’informations préoccupantes au conseil général ou de signalements au procureur de la république </a:t>
            </a:r>
          </a:p>
          <a:p>
            <a:pPr lvl="1" eaLnBrk="1" hangingPunct="1">
              <a:spcBef>
                <a:spcPct val="0"/>
              </a:spcBef>
              <a:buFont typeface="Symbol" pitchFamily="18" charset="2"/>
              <a:buChar char="·"/>
            </a:pPr>
            <a:endParaRPr lang="fr-FR" altLang="fr-FR" sz="1400" b="1">
              <a:solidFill>
                <a:schemeClr val="tx2"/>
              </a:solidFill>
              <a:latin typeface="Arial" charset="0"/>
            </a:endParaRPr>
          </a:p>
          <a:p>
            <a:pPr eaLnBrk="1" hangingPunct="1">
              <a:spcBef>
                <a:spcPct val="0"/>
              </a:spcBef>
              <a:buFont typeface="Symbol" pitchFamily="18" charset="2"/>
              <a:buChar char="·"/>
            </a:pPr>
            <a:endParaRPr lang="fr-FR" altLang="fr-FR" sz="1400" b="1">
              <a:solidFill>
                <a:schemeClr val="tx2"/>
              </a:solidFill>
              <a:latin typeface="Arial" charset="0"/>
              <a:sym typeface="Symbol" pitchFamily="18" charset="2"/>
            </a:endParaRPr>
          </a:p>
          <a:p>
            <a:pPr lvl="1" eaLnBrk="1" hangingPunct="1">
              <a:spcBef>
                <a:spcPct val="0"/>
              </a:spcBef>
              <a:buFont typeface="Symbol" pitchFamily="18" charset="2"/>
              <a:buChar char="·"/>
            </a:pPr>
            <a:r>
              <a:rPr lang="fr-FR" altLang="fr-FR" sz="1400" b="1">
                <a:solidFill>
                  <a:schemeClr val="tx2"/>
                </a:solidFill>
                <a:latin typeface="Arial" charset="0"/>
              </a:rPr>
              <a:t>  orientation pour une prise en charge de soins et /ou de soutien psychologique </a:t>
            </a:r>
          </a:p>
          <a:p>
            <a:pPr lvl="1" eaLnBrk="1" hangingPunct="1">
              <a:spcBef>
                <a:spcPct val="0"/>
              </a:spcBef>
              <a:buFont typeface="Symbol" pitchFamily="18" charset="2"/>
              <a:buChar char="·"/>
            </a:pPr>
            <a:endParaRPr lang="fr-FR" altLang="fr-FR" sz="1400" b="1">
              <a:solidFill>
                <a:schemeClr val="tx2"/>
              </a:solidFill>
              <a:latin typeface="Arial" charset="0"/>
            </a:endParaRPr>
          </a:p>
          <a:p>
            <a:pPr eaLnBrk="1" hangingPunct="1">
              <a:spcBef>
                <a:spcPct val="0"/>
              </a:spcBef>
              <a:buFont typeface="Symbol" pitchFamily="18" charset="2"/>
              <a:buChar char="·"/>
            </a:pPr>
            <a:endParaRPr lang="fr-FR" altLang="fr-FR" sz="1400" b="1">
              <a:solidFill>
                <a:schemeClr val="tx2"/>
              </a:solidFill>
              <a:latin typeface="Arial" charset="0"/>
              <a:sym typeface="Symbol" pitchFamily="18" charset="2"/>
            </a:endParaRPr>
          </a:p>
          <a:p>
            <a:pPr lvl="1" eaLnBrk="1" hangingPunct="1">
              <a:spcBef>
                <a:spcPct val="0"/>
              </a:spcBef>
              <a:buFontTx/>
              <a:buChar char="•"/>
            </a:pPr>
            <a:r>
              <a:rPr lang="fr-FR" altLang="fr-FR" sz="1400" b="1">
                <a:solidFill>
                  <a:schemeClr val="tx2"/>
                </a:solidFill>
                <a:latin typeface="Arial" charset="0"/>
              </a:rPr>
              <a:t>  conseils juridiques en lien avec les associations d’aide aux victimes (INAVEM) et autres services juridiques. </a:t>
            </a:r>
          </a:p>
        </p:txBody>
      </p:sp>
      <p:sp>
        <p:nvSpPr>
          <p:cNvPr id="43012" name="AutoShape 17">
            <a:hlinkClick r:id="rId2" action="ppaction://hlinksldjump"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43013" name="AutoShape 20">
            <a:hlinkClick r:id="rId3" action="ppaction://hlinksldjump" tooltip="protocole"/>
          </p:cNvPr>
          <p:cNvSpPr>
            <a:spLocks noChangeAspect="1" noChangeArrowheads="1"/>
          </p:cNvSpPr>
          <p:nvPr/>
        </p:nvSpPr>
        <p:spPr bwMode="auto">
          <a:xfrm>
            <a:off x="4500563" y="6597650"/>
            <a:ext cx="179387" cy="179388"/>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3014" name="AutoShape 16">
            <a:hlinkClick r:id="rId4" action="ppaction://hlinksldjump" tooltip="page suivante"/>
          </p:cNvPr>
          <p:cNvSpPr>
            <a:spLocks noChangeAspect="1" noChangeArrowheads="1"/>
          </p:cNvSpPr>
          <p:nvPr/>
        </p:nvSpPr>
        <p:spPr bwMode="auto">
          <a:xfrm>
            <a:off x="4787900"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8" name="Connecteur droit 7"/>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0" y="-26988"/>
            <a:ext cx="9144000" cy="3667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800">
                <a:solidFill>
                  <a:schemeClr val="bg1"/>
                </a:solidFill>
                <a:latin typeface="Arial" charset="0"/>
              </a:rPr>
              <a:t> 6ème étape : suivi post événement </a:t>
            </a:r>
          </a:p>
        </p:txBody>
      </p:sp>
      <p:sp>
        <p:nvSpPr>
          <p:cNvPr id="44035" name="Text Box 5"/>
          <p:cNvSpPr txBox="1">
            <a:spLocks noChangeArrowheads="1"/>
          </p:cNvSpPr>
          <p:nvPr/>
        </p:nvSpPr>
        <p:spPr bwMode="auto">
          <a:xfrm>
            <a:off x="322263" y="1939925"/>
            <a:ext cx="8497887"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fr-FR" altLang="fr-FR" sz="1400" b="1">
                <a:solidFill>
                  <a:schemeClr val="tx2"/>
                </a:solidFill>
                <a:latin typeface="Arial" charset="0"/>
              </a:rPr>
              <a:t>   Mise en œuvre et suivi des mesures prises </a:t>
            </a: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endParaRPr lang="fr-FR" altLang="fr-FR" sz="1400" b="1">
              <a:solidFill>
                <a:schemeClr val="tx2"/>
              </a:solidFill>
              <a:latin typeface="Arial" charset="0"/>
              <a:sym typeface="Symbol" pitchFamily="18" charset="2"/>
            </a:endParaRPr>
          </a:p>
          <a:p>
            <a:pPr eaLnBrk="1" hangingPunct="1">
              <a:spcBef>
                <a:spcPct val="0"/>
              </a:spcBef>
              <a:buFontTx/>
              <a:buChar char="•"/>
            </a:pPr>
            <a:r>
              <a:rPr lang="fr-FR" altLang="fr-FR" sz="1400" b="1">
                <a:solidFill>
                  <a:schemeClr val="tx2"/>
                </a:solidFill>
                <a:latin typeface="Arial" charset="0"/>
              </a:rPr>
              <a:t>   Proposition de lieu d’écoute au sein de l’établissement ou à l’extérieur </a:t>
            </a: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endParaRPr lang="fr-FR" altLang="fr-FR" sz="1400" b="1">
              <a:solidFill>
                <a:schemeClr val="tx2"/>
              </a:solidFill>
              <a:latin typeface="Arial" charset="0"/>
              <a:sym typeface="Symbol" pitchFamily="18" charset="2"/>
            </a:endParaRPr>
          </a:p>
          <a:p>
            <a:pPr eaLnBrk="1" hangingPunct="1">
              <a:spcBef>
                <a:spcPct val="0"/>
              </a:spcBef>
              <a:buFontTx/>
              <a:buChar char="•"/>
            </a:pPr>
            <a:r>
              <a:rPr lang="fr-FR" altLang="fr-FR" sz="1400" b="1">
                <a:solidFill>
                  <a:schemeClr val="tx2"/>
                </a:solidFill>
                <a:latin typeface="Arial" charset="0"/>
              </a:rPr>
              <a:t>   Rencontre organisée avec l’élève victime et ses parents </a:t>
            </a: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endParaRPr lang="fr-FR" altLang="fr-FR" sz="1400" b="1">
              <a:solidFill>
                <a:schemeClr val="tx2"/>
              </a:solidFill>
              <a:latin typeface="Arial" charset="0"/>
              <a:sym typeface="Symbol" pitchFamily="18" charset="2"/>
            </a:endParaRPr>
          </a:p>
          <a:p>
            <a:pPr eaLnBrk="1" hangingPunct="1">
              <a:spcBef>
                <a:spcPct val="0"/>
              </a:spcBef>
              <a:buFontTx/>
              <a:buChar char="•"/>
            </a:pPr>
            <a:r>
              <a:rPr lang="fr-FR" altLang="fr-FR" sz="1400" b="1">
                <a:solidFill>
                  <a:schemeClr val="tx2"/>
                </a:solidFill>
                <a:latin typeface="Arial" charset="0"/>
              </a:rPr>
              <a:t>   Actions de sensibilisation des élèves. </a:t>
            </a:r>
          </a:p>
          <a:p>
            <a:pPr eaLnBrk="1" hangingPunct="1">
              <a:spcBef>
                <a:spcPct val="0"/>
              </a:spcBef>
              <a:buFontTx/>
              <a:buNone/>
            </a:pPr>
            <a:endParaRPr lang="fr-FR" altLang="fr-FR" sz="1400" b="1">
              <a:solidFill>
                <a:schemeClr val="tx2"/>
              </a:solidFill>
              <a:latin typeface="Arial" charset="0"/>
            </a:endParaRPr>
          </a:p>
          <a:p>
            <a:pPr eaLnBrk="1" hangingPunct="1">
              <a:spcBef>
                <a:spcPct val="0"/>
              </a:spcBef>
              <a:buFontTx/>
              <a:buNone/>
            </a:pPr>
            <a:endParaRPr lang="fr-FR" altLang="fr-FR" sz="1400" b="1">
              <a:solidFill>
                <a:schemeClr val="tx2"/>
              </a:solidFill>
              <a:latin typeface="Arial" charset="0"/>
              <a:sym typeface="Symbol" pitchFamily="18" charset="2"/>
            </a:endParaRPr>
          </a:p>
          <a:p>
            <a:pPr eaLnBrk="1" hangingPunct="1">
              <a:spcBef>
                <a:spcPct val="0"/>
              </a:spcBef>
              <a:buFontTx/>
              <a:buChar char="•"/>
            </a:pPr>
            <a:r>
              <a:rPr lang="fr-FR" altLang="fr-FR" sz="1400" b="1">
                <a:solidFill>
                  <a:schemeClr val="tx2"/>
                </a:solidFill>
                <a:latin typeface="Arial" charset="0"/>
              </a:rPr>
              <a:t>   Point d’information (anonymé) au conseil d’école</a:t>
            </a:r>
          </a:p>
        </p:txBody>
      </p:sp>
      <p:sp>
        <p:nvSpPr>
          <p:cNvPr id="44036" name="AutoShape 17">
            <a:hlinkClick r:id="rId2" action="ppaction://hlinksldjump" tooltip="page précédente"/>
          </p:cNvPr>
          <p:cNvSpPr>
            <a:spLocks noChangeAspect="1" noChangeArrowheads="1"/>
          </p:cNvSpPr>
          <p:nvPr/>
        </p:nvSpPr>
        <p:spPr bwMode="auto">
          <a:xfrm>
            <a:off x="4211638" y="6669088"/>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44037" name="AutoShape 20">
            <a:hlinkClick r:id="rId3" action="ppaction://hlinksldjump" tooltip="protocole"/>
          </p:cNvPr>
          <p:cNvSpPr>
            <a:spLocks noChangeAspect="1" noChangeArrowheads="1"/>
          </p:cNvSpPr>
          <p:nvPr/>
        </p:nvSpPr>
        <p:spPr bwMode="auto">
          <a:xfrm>
            <a:off x="4500563" y="6597650"/>
            <a:ext cx="179387" cy="179388"/>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4038" name="AutoShape 16">
            <a:hlinkClick r:id="rId4" action="ppaction://hlinksldjump" tooltip="page suivante"/>
          </p:cNvPr>
          <p:cNvSpPr>
            <a:spLocks noChangeAspect="1" noChangeArrowheads="1"/>
          </p:cNvSpPr>
          <p:nvPr/>
        </p:nvSpPr>
        <p:spPr bwMode="auto">
          <a:xfrm>
            <a:off x="4787900"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8" name="Connecteur droit 7"/>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0" y="-26988"/>
            <a:ext cx="9144000" cy="3683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fr-FR" altLang="fr-FR" sz="1800">
                <a:solidFill>
                  <a:schemeClr val="bg1"/>
                </a:solidFill>
                <a:latin typeface="Arial" charset="0"/>
                <a:cs typeface="Arial" charset="0"/>
              </a:rPr>
              <a:t>Conséquences et risques pour les protagonistes du harcèlement</a:t>
            </a:r>
          </a:p>
        </p:txBody>
      </p:sp>
      <p:sp>
        <p:nvSpPr>
          <p:cNvPr id="45059" name="AutoShape 19">
            <a:hlinkClick r:id="rId2" action="ppaction://hlinksldjump"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5060" name="AutoShape 20">
            <a:hlinkClick r:id="rId3" action="ppaction://hlinksldjump"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45061" name="AutoShape 22">
            <a:hlinkClick r:id="rId4" action="ppaction://hlinksldjump" tooltip="menu général"/>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2" name="Connecteur droit 1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45064" name="Rectangle 4"/>
          <p:cNvSpPr>
            <a:spLocks noChangeArrowheads="1"/>
          </p:cNvSpPr>
          <p:nvPr/>
        </p:nvSpPr>
        <p:spPr bwMode="auto">
          <a:xfrm>
            <a:off x="395288" y="4637088"/>
            <a:ext cx="85693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p:txBody>
      </p:sp>
      <p:sp>
        <p:nvSpPr>
          <p:cNvPr id="45065" name="Text Box 3"/>
          <p:cNvSpPr txBox="1">
            <a:spLocks noChangeArrowheads="1"/>
          </p:cNvSpPr>
          <p:nvPr/>
        </p:nvSpPr>
        <p:spPr bwMode="auto">
          <a:xfrm>
            <a:off x="3487738" y="2867025"/>
            <a:ext cx="106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le  harcelé</a:t>
            </a:r>
          </a:p>
        </p:txBody>
      </p:sp>
      <p:sp>
        <p:nvSpPr>
          <p:cNvPr id="45066" name="Text Box 4"/>
          <p:cNvSpPr txBox="1">
            <a:spLocks noChangeArrowheads="1"/>
          </p:cNvSpPr>
          <p:nvPr/>
        </p:nvSpPr>
        <p:spPr bwMode="auto">
          <a:xfrm>
            <a:off x="3419475" y="3789363"/>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le harceleur</a:t>
            </a:r>
          </a:p>
        </p:txBody>
      </p:sp>
      <p:sp>
        <p:nvSpPr>
          <p:cNvPr id="45067" name="Text Box 5"/>
          <p:cNvSpPr txBox="1">
            <a:spLocks noChangeArrowheads="1"/>
          </p:cNvSpPr>
          <p:nvPr/>
        </p:nvSpPr>
        <p:spPr bwMode="auto">
          <a:xfrm>
            <a:off x="3419475" y="4581525"/>
            <a:ext cx="116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rPr>
              <a:t>les témoins</a:t>
            </a:r>
          </a:p>
        </p:txBody>
      </p:sp>
      <p:sp>
        <p:nvSpPr>
          <p:cNvPr id="45068" name="AutoShape 17">
            <a:hlinkClick r:id="rId2" action="ppaction://hlinksldjump" tooltip="briser la loi du silence"/>
          </p:cNvPr>
          <p:cNvSpPr>
            <a:spLocks noChangeArrowheads="1"/>
          </p:cNvSpPr>
          <p:nvPr/>
        </p:nvSpPr>
        <p:spPr bwMode="auto">
          <a:xfrm>
            <a:off x="3059113" y="2889250"/>
            <a:ext cx="179387" cy="179388"/>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5069" name="AutoShape 18">
            <a:hlinkClick r:id="rId5" action="ppaction://hlinksldjump" tooltip="harceleur"/>
          </p:cNvPr>
          <p:cNvSpPr>
            <a:spLocks noChangeArrowheads="1"/>
          </p:cNvSpPr>
          <p:nvPr/>
        </p:nvSpPr>
        <p:spPr bwMode="auto">
          <a:xfrm>
            <a:off x="3059113" y="3825875"/>
            <a:ext cx="179387" cy="179388"/>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5070" name="AutoShape 19">
            <a:hlinkClick r:id="rId6" action="ppaction://hlinksldjump" tooltip="témoins"/>
          </p:cNvPr>
          <p:cNvSpPr>
            <a:spLocks noChangeArrowheads="1"/>
          </p:cNvSpPr>
          <p:nvPr/>
        </p:nvSpPr>
        <p:spPr bwMode="auto">
          <a:xfrm>
            <a:off x="3024188" y="4618038"/>
            <a:ext cx="179387" cy="179387"/>
          </a:xfrm>
          <a:prstGeom prst="roundRect">
            <a:avLst>
              <a:gd name="adj" fmla="val 16667"/>
            </a:avLst>
          </a:prstGeom>
          <a:gradFill rotWithShape="1">
            <a:gsLst>
              <a:gs pos="0">
                <a:srgbClr val="764700"/>
              </a:gs>
              <a:gs pos="50000">
                <a:srgbClr val="FF9900"/>
              </a:gs>
              <a:gs pos="100000">
                <a:srgbClr val="7647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0" y="-26988"/>
            <a:ext cx="9144000" cy="3683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fr-FR" altLang="fr-FR" sz="1800">
                <a:solidFill>
                  <a:schemeClr val="bg1"/>
                </a:solidFill>
                <a:latin typeface="Arial" charset="0"/>
                <a:cs typeface="Arial" charset="0"/>
              </a:rPr>
              <a:t>Conséquences et risques pour la victime du harcèlement</a:t>
            </a:r>
          </a:p>
        </p:txBody>
      </p:sp>
      <p:sp>
        <p:nvSpPr>
          <p:cNvPr id="46083" name="AutoShape 19">
            <a:hlinkClick r:id="rId2" action="ppaction://hlinksldjump"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6084" name="AutoShape 20">
            <a:hlinkClick r:id="rId3" action="ppaction://hlinksldjump"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46085" name="AutoShape 22">
            <a:hlinkClick r:id="rId3" action="ppaction://hlinksldjump" tooltip="protagonistes"/>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2" name="Connecteur droit 1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7950" y="628650"/>
            <a:ext cx="9036050" cy="368300"/>
          </a:xfrm>
          <a:prstGeom prst="rect">
            <a:avLst/>
          </a:prstGeom>
          <a:solidFill>
            <a:schemeClr val="accent5">
              <a:lumMod val="20000"/>
              <a:lumOff val="80000"/>
            </a:schemeClr>
          </a:solidFill>
        </p:spPr>
        <p:txBody>
          <a:bodyPr>
            <a:spAutoFit/>
          </a:bodyPr>
          <a:lstStyle/>
          <a:p>
            <a:pPr>
              <a:spcAft>
                <a:spcPts val="0"/>
              </a:spcAft>
              <a:defRPr/>
            </a:pPr>
            <a:r>
              <a:rPr lang="fr-FR" b="1" dirty="0">
                <a:solidFill>
                  <a:srgbClr val="C00000"/>
                </a:solidFill>
                <a:latin typeface="Arial"/>
                <a:ea typeface="Calibri"/>
                <a:cs typeface="Times New Roman"/>
              </a:rPr>
              <a:t>À court terme</a:t>
            </a:r>
            <a:endParaRPr lang="fr-FR" dirty="0">
              <a:solidFill>
                <a:srgbClr val="C00000"/>
              </a:solidFill>
              <a:latin typeface="Calibri"/>
              <a:ea typeface="Calibri"/>
              <a:cs typeface="Times New Roman"/>
            </a:endParaRPr>
          </a:p>
        </p:txBody>
      </p:sp>
      <p:sp>
        <p:nvSpPr>
          <p:cNvPr id="4" name="ZoneTexte 3"/>
          <p:cNvSpPr txBox="1"/>
          <p:nvPr/>
        </p:nvSpPr>
        <p:spPr>
          <a:xfrm>
            <a:off x="468313" y="1131888"/>
            <a:ext cx="8351837" cy="2801937"/>
          </a:xfrm>
          <a:prstGeom prst="rect">
            <a:avLst/>
          </a:prstGeom>
          <a:noFill/>
        </p:spPr>
        <p:txBody>
          <a:bodyPr>
            <a:spAutoFit/>
          </a:bodyPr>
          <a:lstStyle/>
          <a:p>
            <a:pPr>
              <a:defRPr/>
            </a:pPr>
            <a:r>
              <a:rPr lang="fr-FR" sz="1400" b="1" dirty="0">
                <a:solidFill>
                  <a:srgbClr val="C00000"/>
                </a:solidFill>
                <a:latin typeface="Arial" panose="020B0604020202020204" pitchFamily="34" charset="0"/>
                <a:cs typeface="Arial" panose="020B0604020202020204" pitchFamily="34" charset="0"/>
              </a:rPr>
              <a:t>Absentéisme, indisponibilité psychique et décrochage scolaire</a:t>
            </a:r>
          </a:p>
          <a:p>
            <a:pPr marL="285750" indent="-285750">
              <a:buFont typeface="Wingdings" panose="05000000000000000000" pitchFamily="2" charset="2"/>
              <a:buChar char="§"/>
              <a:defRPr/>
            </a:pPr>
            <a:r>
              <a:rPr lang="fr-FR" sz="1200" b="1" dirty="0">
                <a:solidFill>
                  <a:schemeClr val="tx2"/>
                </a:solidFill>
                <a:latin typeface="Arial" panose="020B0604020202020204" pitchFamily="34" charset="0"/>
                <a:cs typeface="Arial" panose="020B0604020202020204" pitchFamily="34" charset="0"/>
              </a:rPr>
              <a:t>absentéisme répété, arrêt de la scolarité</a:t>
            </a:r>
          </a:p>
          <a:p>
            <a:pPr marL="285750" indent="-285750">
              <a:buFont typeface="Wingdings" panose="05000000000000000000" pitchFamily="2" charset="2"/>
              <a:buChar char="§"/>
              <a:defRPr/>
            </a:pPr>
            <a:r>
              <a:rPr lang="fr-FR" sz="1200" b="1" dirty="0">
                <a:solidFill>
                  <a:schemeClr val="tx2"/>
                </a:solidFill>
                <a:latin typeface="Arial" panose="020B0604020202020204" pitchFamily="34" charset="0"/>
                <a:cs typeface="Arial" panose="020B0604020202020204" pitchFamily="34" charset="0"/>
              </a:rPr>
              <a:t>perturbation des facultés d’attention, diminution des compétences scolaires</a:t>
            </a:r>
          </a:p>
          <a:p>
            <a:pPr>
              <a:defRPr/>
            </a:pPr>
            <a:endParaRPr lang="fr-FR" sz="1200" b="1" dirty="0">
              <a:solidFill>
                <a:schemeClr val="tx2"/>
              </a:solidFill>
              <a:latin typeface="Arial" panose="020B0604020202020204" pitchFamily="34" charset="0"/>
              <a:cs typeface="Arial" panose="020B0604020202020204" pitchFamily="34" charset="0"/>
            </a:endParaRPr>
          </a:p>
          <a:p>
            <a:pPr>
              <a:defRPr/>
            </a:pPr>
            <a:r>
              <a:rPr lang="fr-FR" sz="1400" b="1" dirty="0">
                <a:solidFill>
                  <a:srgbClr val="C00000"/>
                </a:solidFill>
                <a:latin typeface="Arial" panose="020B0604020202020204" pitchFamily="34" charset="0"/>
                <a:cs typeface="Arial" panose="020B0604020202020204" pitchFamily="34" charset="0"/>
              </a:rPr>
              <a:t>Le sentiment d’abandon et isolement relationnel</a:t>
            </a:r>
          </a:p>
          <a:p>
            <a:pPr marL="285750" indent="-285750">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fragilise les processus de socialisation</a:t>
            </a:r>
          </a:p>
          <a:p>
            <a:pPr marL="285750" indent="-285750">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pousse l’enfant à se renfermer sur soi</a:t>
            </a:r>
          </a:p>
          <a:p>
            <a:pPr marL="723900">
              <a:buFont typeface="Wingdings" panose="05000000000000000000" pitchFamily="2" charset="2"/>
              <a:buChar char="ü"/>
              <a:defRPr/>
            </a:pPr>
            <a:r>
              <a:rPr lang="fr-FR" sz="1200" b="1" dirty="0">
                <a:solidFill>
                  <a:schemeClr val="tx2"/>
                </a:solidFill>
                <a:latin typeface="Arial" panose="020B0604020202020204" pitchFamily="34" charset="0"/>
                <a:cs typeface="Arial" panose="020B0604020202020204" pitchFamily="34" charset="0"/>
              </a:rPr>
              <a:t>impossibilité de s’appuyer sur autrui pour trouver une solution</a:t>
            </a:r>
          </a:p>
          <a:p>
            <a:pPr marL="723900">
              <a:buFont typeface="Wingdings" panose="05000000000000000000" pitchFamily="2" charset="2"/>
              <a:buChar char="ü"/>
              <a:defRPr/>
            </a:pPr>
            <a:r>
              <a:rPr lang="fr-FR" sz="1200" b="1" dirty="0">
                <a:solidFill>
                  <a:schemeClr val="tx2"/>
                </a:solidFill>
                <a:latin typeface="Arial" panose="020B0604020202020204" pitchFamily="34" charset="0"/>
                <a:cs typeface="Arial" panose="020B0604020202020204" pitchFamily="34" charset="0"/>
              </a:rPr>
              <a:t>sentiment de honte, de perte d’estime de soi et de culpabilité</a:t>
            </a:r>
          </a:p>
          <a:p>
            <a:pPr marL="285750" indent="-285750">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accroît le risque de recours à la violence</a:t>
            </a:r>
          </a:p>
          <a:p>
            <a:pPr>
              <a:defRPr/>
            </a:pPr>
            <a:endParaRPr lang="fr-FR" sz="1400" b="1" dirty="0">
              <a:solidFill>
                <a:schemeClr val="tx2"/>
              </a:solidFill>
              <a:latin typeface="Arial" panose="020B0604020202020204" pitchFamily="34" charset="0"/>
              <a:cs typeface="Arial" panose="020B0604020202020204" pitchFamily="34" charset="0"/>
            </a:endParaRPr>
          </a:p>
          <a:p>
            <a:pPr>
              <a:defRPr/>
            </a:pPr>
            <a:r>
              <a:rPr lang="fr-FR" sz="1400" b="1" dirty="0">
                <a:solidFill>
                  <a:srgbClr val="C00000"/>
                </a:solidFill>
                <a:latin typeface="Arial" panose="020B0604020202020204" pitchFamily="34" charset="0"/>
                <a:cs typeface="Arial" panose="020B0604020202020204" pitchFamily="34" charset="0"/>
              </a:rPr>
              <a:t>Troubles du métabolisme et du comportement </a:t>
            </a:r>
          </a:p>
          <a:p>
            <a:pPr marL="285750" indent="-285750">
              <a:buFont typeface="Wingdings" panose="05000000000000000000" pitchFamily="2" charset="2"/>
              <a:buChar char="§"/>
              <a:defRPr/>
            </a:pPr>
            <a:r>
              <a:rPr lang="fr-FR" sz="1200" b="1" dirty="0">
                <a:solidFill>
                  <a:schemeClr val="tx2"/>
                </a:solidFill>
                <a:latin typeface="Arial" panose="020B0604020202020204" pitchFamily="34" charset="0"/>
                <a:cs typeface="Arial" panose="020B0604020202020204" pitchFamily="34" charset="0"/>
              </a:rPr>
              <a:t>vomissements, évanouissements, maux de tête, de ventre, problèmes de vue, insomnie</a:t>
            </a:r>
          </a:p>
          <a:p>
            <a:pPr marL="285750" indent="-285750">
              <a:buFont typeface="Wingdings" panose="05000000000000000000" pitchFamily="2" charset="2"/>
              <a:buChar char="§"/>
              <a:defRPr/>
            </a:pPr>
            <a:r>
              <a:rPr lang="fr-FR" sz="1200" b="1" dirty="0">
                <a:solidFill>
                  <a:schemeClr val="tx2"/>
                </a:solidFill>
                <a:latin typeface="Arial" panose="020B0604020202020204" pitchFamily="34" charset="0"/>
                <a:cs typeface="Arial" panose="020B0604020202020204" pitchFamily="34" charset="0"/>
              </a:rPr>
              <a:t>troubles du comportement, troubles alimentaires (anorexie ou boulimie) etc.</a:t>
            </a:r>
          </a:p>
        </p:txBody>
      </p:sp>
      <p:sp>
        <p:nvSpPr>
          <p:cNvPr id="16" name="Rectangle 15"/>
          <p:cNvSpPr/>
          <p:nvPr/>
        </p:nvSpPr>
        <p:spPr>
          <a:xfrm>
            <a:off x="107950" y="4149725"/>
            <a:ext cx="9036050" cy="368300"/>
          </a:xfrm>
          <a:prstGeom prst="rect">
            <a:avLst/>
          </a:prstGeom>
          <a:solidFill>
            <a:schemeClr val="accent5">
              <a:lumMod val="20000"/>
              <a:lumOff val="80000"/>
            </a:schemeClr>
          </a:solidFill>
        </p:spPr>
        <p:txBody>
          <a:bodyPr>
            <a:spAutoFit/>
          </a:bodyPr>
          <a:lstStyle/>
          <a:p>
            <a:pPr>
              <a:spcAft>
                <a:spcPts val="0"/>
              </a:spcAft>
              <a:defRPr/>
            </a:pPr>
            <a:r>
              <a:rPr lang="fr-FR" b="1" dirty="0">
                <a:solidFill>
                  <a:srgbClr val="C00000"/>
                </a:solidFill>
                <a:latin typeface="Arial"/>
                <a:ea typeface="Calibri"/>
                <a:cs typeface="Times New Roman"/>
              </a:rPr>
              <a:t>À moyen terme</a:t>
            </a:r>
            <a:endParaRPr lang="fr-FR" dirty="0">
              <a:solidFill>
                <a:srgbClr val="C00000"/>
              </a:solidFill>
              <a:latin typeface="Calibri"/>
              <a:ea typeface="Calibri"/>
              <a:cs typeface="Times New Roman"/>
            </a:endParaRPr>
          </a:p>
        </p:txBody>
      </p:sp>
      <p:sp>
        <p:nvSpPr>
          <p:cNvPr id="46091" name="Rectangle 4"/>
          <p:cNvSpPr>
            <a:spLocks noChangeArrowheads="1"/>
          </p:cNvSpPr>
          <p:nvPr/>
        </p:nvSpPr>
        <p:spPr bwMode="auto">
          <a:xfrm>
            <a:off x="395288" y="4637088"/>
            <a:ext cx="85693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ea typeface="Calibri" pitchFamily="34" charset="0"/>
                <a:cs typeface="Arial" charset="0"/>
              </a:rPr>
              <a:t>Troubles anxio-dépressifs</a:t>
            </a:r>
          </a:p>
          <a:p>
            <a:pPr eaLnBrk="1" hangingPunct="1">
              <a:spcBef>
                <a:spcPct val="0"/>
              </a:spcBef>
              <a:buFontTx/>
              <a:buNone/>
            </a:pPr>
            <a:r>
              <a:rPr lang="fr-FR" altLang="fr-FR" sz="1400" b="1">
                <a:solidFill>
                  <a:schemeClr val="tx2"/>
                </a:solidFill>
                <a:latin typeface="Arial" charset="0"/>
                <a:ea typeface="Calibri" pitchFamily="34" charset="0"/>
                <a:cs typeface="Arial" charset="0"/>
              </a:rPr>
              <a:t> </a:t>
            </a:r>
            <a:r>
              <a:rPr lang="fr-FR" altLang="fr-FR" sz="1200" b="1">
                <a:solidFill>
                  <a:schemeClr val="tx2"/>
                </a:solidFill>
                <a:latin typeface="Arial" charset="0"/>
                <a:ea typeface="Calibri" pitchFamily="34" charset="0"/>
                <a:cs typeface="Times New Roman" pitchFamily="18" charset="0"/>
              </a:rPr>
              <a:t>dus au fait que la victime imagine qu’il est responsable et coupable des mauvais traitements qu’il subit</a:t>
            </a:r>
            <a:endParaRPr lang="fr-FR" altLang="fr-FR" sz="1400">
              <a:solidFill>
                <a:schemeClr val="tx2"/>
              </a:solidFill>
              <a:ea typeface="Calibri" pitchFamily="34" charset="0"/>
              <a:cs typeface="Times New Roman" pitchFamily="18" charset="0"/>
            </a:endParaRPr>
          </a:p>
          <a:p>
            <a:pPr eaLnBrk="1" hangingPunct="1">
              <a:spcBef>
                <a:spcPct val="0"/>
              </a:spcBef>
              <a:buFontTx/>
              <a:buNone/>
            </a:pPr>
            <a:endParaRPr lang="fr-FR" altLang="fr-FR" sz="1400">
              <a:latin typeface="Arial" charset="0"/>
              <a:ea typeface="Calibri" pitchFamily="34" charset="0"/>
              <a:cs typeface="Arial" charset="0"/>
            </a:endParaRPr>
          </a:p>
          <a:p>
            <a:pPr eaLnBrk="1" hangingPunct="1">
              <a:spcBef>
                <a:spcPct val="0"/>
              </a:spcBef>
              <a:buFontTx/>
              <a:buNone/>
            </a:pPr>
            <a:r>
              <a:rPr lang="fr-FR" altLang="fr-FR" sz="1400" b="1">
                <a:solidFill>
                  <a:srgbClr val="C00000"/>
                </a:solidFill>
                <a:latin typeface="Arial" charset="0"/>
                <a:ea typeface="Calibri" pitchFamily="34" charset="0"/>
                <a:cs typeface="Arial" charset="0"/>
              </a:rPr>
              <a:t>Comportement suicidaire </a:t>
            </a:r>
          </a:p>
          <a:p>
            <a:pPr eaLnBrk="1" hangingPunct="1">
              <a:spcBef>
                <a:spcPct val="0"/>
              </a:spcBef>
              <a:buFontTx/>
              <a:buNone/>
            </a:pPr>
            <a:r>
              <a:rPr lang="fr-FR" altLang="fr-FR" sz="1200" b="1">
                <a:solidFill>
                  <a:schemeClr val="tx2"/>
                </a:solidFill>
                <a:latin typeface="Arial" charset="0"/>
                <a:ea typeface="Calibri" pitchFamily="34" charset="0"/>
                <a:cs typeface="Arial" charset="0"/>
              </a:rPr>
              <a:t>le harcèlement peut conduire à un passage à l’acte</a:t>
            </a:r>
          </a:p>
          <a:p>
            <a:pPr eaLnBrk="1" hangingPunct="1">
              <a:spcBef>
                <a:spcPct val="0"/>
              </a:spcBef>
              <a:buFontTx/>
              <a:buNone/>
            </a:pPr>
            <a:endParaRPr lang="fr-FR" altLang="fr-FR" sz="1400">
              <a:latin typeface="Arial" charset="0"/>
              <a:ea typeface="Calibri" pitchFamily="34" charset="0"/>
              <a:cs typeface="Arial" charset="0"/>
            </a:endParaRPr>
          </a:p>
          <a:p>
            <a:pPr eaLnBrk="1" hangingPunct="1">
              <a:spcBef>
                <a:spcPct val="0"/>
              </a:spcBef>
              <a:buFontTx/>
              <a:buNone/>
            </a:pPr>
            <a:r>
              <a:rPr lang="fr-FR" altLang="fr-FR" sz="1400" b="1">
                <a:solidFill>
                  <a:srgbClr val="C00000"/>
                </a:solidFill>
                <a:latin typeface="Arial" charset="0"/>
                <a:ea typeface="Calibri" pitchFamily="34" charset="0"/>
                <a:cs typeface="Arial" charset="0"/>
              </a:rPr>
              <a:t>Comportements violents </a:t>
            </a:r>
          </a:p>
          <a:p>
            <a:pPr eaLnBrk="1" hangingPunct="1">
              <a:spcBef>
                <a:spcPct val="0"/>
              </a:spcBef>
              <a:buFontTx/>
              <a:buNone/>
            </a:pPr>
            <a:r>
              <a:rPr lang="fr-FR" altLang="fr-FR" sz="1200" b="1">
                <a:solidFill>
                  <a:schemeClr val="tx2"/>
                </a:solidFill>
                <a:latin typeface="Arial" charset="0"/>
                <a:ea typeface="Calibri" pitchFamily="34" charset="0"/>
                <a:cs typeface="Arial" charset="0"/>
              </a:rPr>
              <a:t>recours à la violence, invoquée comme unique moyen de défense</a:t>
            </a:r>
            <a:endParaRPr lang="fr-FR" altLang="fr-FR" sz="1200" b="1">
              <a:latin typeface="Arial" charset="0"/>
              <a:ea typeface="Calibri" pitchFamily="34" charset="0"/>
              <a:cs typeface="Arial" charset="0"/>
            </a:endParaRPr>
          </a:p>
        </p:txBody>
      </p:sp>
      <p:sp>
        <p:nvSpPr>
          <p:cNvPr id="46092" name="Text Box 20"/>
          <p:cNvSpPr txBox="1">
            <a:spLocks noChangeArrowheads="1"/>
          </p:cNvSpPr>
          <p:nvPr/>
        </p:nvSpPr>
        <p:spPr bwMode="auto">
          <a:xfrm>
            <a:off x="6312817" y="6446663"/>
            <a:ext cx="779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chemeClr val="tx2"/>
                </a:solidFill>
                <a:latin typeface="Verdana" pitchFamily="34" charset="0"/>
              </a:rPr>
              <a:t>&gt;&gt;&gt;</a:t>
            </a:r>
          </a:p>
        </p:txBody>
      </p:sp>
      <p:sp>
        <p:nvSpPr>
          <p:cNvPr id="13" name="ZoneTexte 2"/>
          <p:cNvSpPr txBox="1"/>
          <p:nvPr/>
        </p:nvSpPr>
        <p:spPr>
          <a:xfrm>
            <a:off x="7020272" y="6453336"/>
            <a:ext cx="1444306" cy="307777"/>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fr-FR" sz="1400" dirty="0" smtClean="0">
                <a:solidFill>
                  <a:schemeClr val="tx2"/>
                </a:solidFill>
              </a:rPr>
              <a:t>page suivante</a:t>
            </a:r>
            <a:endParaRPr lang="fr-FR" sz="1400" dirty="0">
              <a:solidFill>
                <a:schemeClr val="tx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0" y="-26988"/>
            <a:ext cx="9144000" cy="3683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fr-FR" altLang="fr-FR" sz="1800">
                <a:solidFill>
                  <a:schemeClr val="bg1"/>
                </a:solidFill>
                <a:latin typeface="Arial" charset="0"/>
                <a:cs typeface="Arial" charset="0"/>
              </a:rPr>
              <a:t>Conséquences et risques pour la victime du harcèlement</a:t>
            </a:r>
          </a:p>
        </p:txBody>
      </p:sp>
      <p:sp>
        <p:nvSpPr>
          <p:cNvPr id="47107" name="AutoShape 19">
            <a:hlinkClick r:id="rId2" action="ppaction://hlinksldjump"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7108" name="AutoShape 20">
            <a:hlinkClick r:id="rId3" action="ppaction://hlinksldjump"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47109" name="AutoShape 22">
            <a:hlinkClick r:id="rId4" action="ppaction://hlinksldjump" tooltip="protagonistes"/>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2" name="Connecteur droit 1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7950" y="611188"/>
            <a:ext cx="9036050" cy="369887"/>
          </a:xfrm>
          <a:prstGeom prst="rect">
            <a:avLst/>
          </a:prstGeom>
          <a:solidFill>
            <a:schemeClr val="accent5">
              <a:lumMod val="20000"/>
              <a:lumOff val="80000"/>
            </a:schemeClr>
          </a:solidFill>
        </p:spPr>
        <p:txBody>
          <a:bodyPr>
            <a:spAutoFit/>
          </a:bodyPr>
          <a:lstStyle/>
          <a:p>
            <a:pPr>
              <a:spcAft>
                <a:spcPts val="0"/>
              </a:spcAft>
              <a:defRPr/>
            </a:pPr>
            <a:r>
              <a:rPr lang="fr-FR" b="1" dirty="0">
                <a:solidFill>
                  <a:srgbClr val="C00000"/>
                </a:solidFill>
                <a:latin typeface="Arial"/>
                <a:ea typeface="Calibri"/>
                <a:cs typeface="Times New Roman"/>
              </a:rPr>
              <a:t>À long terme</a:t>
            </a:r>
            <a:endParaRPr lang="fr-FR" dirty="0">
              <a:solidFill>
                <a:srgbClr val="C00000"/>
              </a:solidFill>
              <a:latin typeface="Calibri"/>
              <a:ea typeface="Calibri"/>
              <a:cs typeface="Times New Roman"/>
            </a:endParaRPr>
          </a:p>
        </p:txBody>
      </p:sp>
      <p:sp>
        <p:nvSpPr>
          <p:cNvPr id="6" name="Rectangle 5"/>
          <p:cNvSpPr/>
          <p:nvPr/>
        </p:nvSpPr>
        <p:spPr>
          <a:xfrm>
            <a:off x="539750" y="1450975"/>
            <a:ext cx="8280400" cy="2770188"/>
          </a:xfrm>
          <a:prstGeom prst="rect">
            <a:avLst/>
          </a:prstGeom>
        </p:spPr>
        <p:txBody>
          <a:bodyPr>
            <a:spAutoFit/>
          </a:bodyPr>
          <a:lstStyle/>
          <a:p>
            <a:pPr>
              <a:spcAft>
                <a:spcPts val="0"/>
              </a:spcAft>
              <a:defRPr/>
            </a:pPr>
            <a:r>
              <a:rPr lang="fr-FR" sz="1400" b="1" dirty="0">
                <a:solidFill>
                  <a:srgbClr val="C00000"/>
                </a:solidFill>
                <a:latin typeface="Arial" panose="020B0604020202020204" pitchFamily="34" charset="0"/>
                <a:ea typeface="Calibri"/>
                <a:cs typeface="Arial" panose="020B0604020202020204" pitchFamily="34" charset="0"/>
              </a:rPr>
              <a:t>Troubles de la socialisation</a:t>
            </a:r>
          </a:p>
          <a:p>
            <a:pPr>
              <a:spcAft>
                <a:spcPts val="0"/>
              </a:spcAft>
              <a:defRPr/>
            </a:pPr>
            <a:endParaRPr lang="fr-FR" sz="1200" dirty="0">
              <a:latin typeface="Arial" panose="020B0604020202020204" pitchFamily="34" charset="0"/>
              <a:cs typeface="Arial" panose="020B0604020202020204" pitchFamily="34" charset="0"/>
            </a:endParaRPr>
          </a:p>
          <a:p>
            <a:pPr>
              <a:spcAft>
                <a:spcPts val="0"/>
              </a:spcAft>
              <a:defRPr/>
            </a:pPr>
            <a:r>
              <a:rPr lang="fr-FR" sz="1200" b="1" dirty="0">
                <a:solidFill>
                  <a:schemeClr val="tx2"/>
                </a:solidFill>
                <a:latin typeface="Arial" panose="020B0604020202020204" pitchFamily="34" charset="0"/>
                <a:cs typeface="Arial" panose="020B0604020202020204" pitchFamily="34" charset="0"/>
              </a:rPr>
              <a:t>Une faible estime de soi, des tendances dépressives et une vulnérabilité relationnelle peuvent entraîner des difficultés d’adaptation </a:t>
            </a:r>
          </a:p>
          <a:p>
            <a:pPr marL="171450" indent="-171450">
              <a:spcAft>
                <a:spcPts val="0"/>
              </a:spcAft>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dans le contexte professionnel, </a:t>
            </a:r>
          </a:p>
          <a:p>
            <a:pPr marL="171450" indent="-171450">
              <a:spcAft>
                <a:spcPts val="0"/>
              </a:spcAft>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relationnel </a:t>
            </a:r>
          </a:p>
          <a:p>
            <a:pPr marL="171450" indent="-171450">
              <a:spcAft>
                <a:spcPts val="0"/>
              </a:spcAft>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amoureux.</a:t>
            </a:r>
          </a:p>
          <a:p>
            <a:pPr>
              <a:spcAft>
                <a:spcPts val="0"/>
              </a:spcAft>
              <a:defRPr/>
            </a:pPr>
            <a:endParaRPr lang="fr-FR" sz="1400" b="1" dirty="0">
              <a:latin typeface="Arial" panose="020B0604020202020204" pitchFamily="34" charset="0"/>
              <a:ea typeface="Calibri"/>
              <a:cs typeface="Arial" panose="020B0604020202020204" pitchFamily="34" charset="0"/>
            </a:endParaRPr>
          </a:p>
          <a:p>
            <a:pPr>
              <a:spcAft>
                <a:spcPts val="0"/>
              </a:spcAft>
              <a:defRPr/>
            </a:pPr>
            <a:r>
              <a:rPr lang="fr-FR" sz="1400" b="1" dirty="0">
                <a:solidFill>
                  <a:srgbClr val="C00000"/>
                </a:solidFill>
                <a:latin typeface="Arial" panose="020B0604020202020204" pitchFamily="34" charset="0"/>
                <a:ea typeface="Calibri"/>
                <a:cs typeface="Arial" panose="020B0604020202020204" pitchFamily="34" charset="0"/>
              </a:rPr>
              <a:t>Troubles psychiques chez l’adulte</a:t>
            </a:r>
          </a:p>
          <a:p>
            <a:pPr>
              <a:spcAft>
                <a:spcPts val="0"/>
              </a:spcAft>
              <a:defRPr/>
            </a:pPr>
            <a:endParaRPr lang="fr-FR" sz="1200" dirty="0">
              <a:latin typeface="Arial" panose="020B0604020202020204" pitchFamily="34" charset="0"/>
              <a:ea typeface="Calibri"/>
              <a:cs typeface="Arial" panose="020B0604020202020204" pitchFamily="34" charset="0"/>
            </a:endParaRPr>
          </a:p>
          <a:p>
            <a:pPr marL="171450" indent="-171450">
              <a:spcAft>
                <a:spcPts val="0"/>
              </a:spcAft>
              <a:buFont typeface="Arial" panose="020B0604020202020204" pitchFamily="34" charset="0"/>
              <a:buChar char="•"/>
              <a:defRPr/>
            </a:pPr>
            <a:r>
              <a:rPr lang="fr-FR" sz="1200" b="1" dirty="0">
                <a:solidFill>
                  <a:schemeClr val="tx2"/>
                </a:solidFill>
                <a:latin typeface="Arial" panose="020B0604020202020204" pitchFamily="34" charset="0"/>
                <a:ea typeface="Calibri"/>
                <a:cs typeface="Arial" panose="020B0604020202020204" pitchFamily="34" charset="0"/>
              </a:rPr>
              <a:t>dépression, </a:t>
            </a:r>
          </a:p>
          <a:p>
            <a:pPr marL="171450" indent="-171450">
              <a:spcAft>
                <a:spcPts val="0"/>
              </a:spcAft>
              <a:buFont typeface="Arial" panose="020B0604020202020204" pitchFamily="34" charset="0"/>
              <a:buChar char="•"/>
              <a:defRPr/>
            </a:pPr>
            <a:r>
              <a:rPr lang="fr-FR" sz="1200" b="1" dirty="0">
                <a:solidFill>
                  <a:schemeClr val="tx2"/>
                </a:solidFill>
                <a:latin typeface="Arial" panose="020B0604020202020204" pitchFamily="34" charset="0"/>
                <a:ea typeface="Calibri"/>
                <a:cs typeface="Arial" panose="020B0604020202020204" pitchFamily="34" charset="0"/>
              </a:rPr>
              <a:t>tentatives de suicide, </a:t>
            </a:r>
          </a:p>
          <a:p>
            <a:pPr marL="171450" indent="-171450">
              <a:spcAft>
                <a:spcPts val="0"/>
              </a:spcAft>
              <a:buFont typeface="Arial" panose="020B0604020202020204" pitchFamily="34" charset="0"/>
              <a:buChar char="•"/>
              <a:defRPr/>
            </a:pPr>
            <a:r>
              <a:rPr lang="fr-FR" sz="1200" b="1" dirty="0">
                <a:solidFill>
                  <a:schemeClr val="tx2"/>
                </a:solidFill>
                <a:latin typeface="Arial" panose="020B0604020202020204" pitchFamily="34" charset="0"/>
                <a:ea typeface="Calibri"/>
                <a:cs typeface="Arial" panose="020B0604020202020204" pitchFamily="34" charset="0"/>
              </a:rPr>
              <a:t>phobie sociale, </a:t>
            </a:r>
          </a:p>
          <a:p>
            <a:pPr marL="171450" indent="-171450">
              <a:spcAft>
                <a:spcPts val="0"/>
              </a:spcAft>
              <a:buFont typeface="Arial" panose="020B0604020202020204" pitchFamily="34" charset="0"/>
              <a:buChar char="•"/>
              <a:defRPr/>
            </a:pPr>
            <a:r>
              <a:rPr lang="fr-FR" sz="1200" b="1" dirty="0">
                <a:solidFill>
                  <a:schemeClr val="tx2"/>
                </a:solidFill>
                <a:latin typeface="Arial" panose="020B0604020202020204" pitchFamily="34" charset="0"/>
                <a:ea typeface="Calibri"/>
                <a:cs typeface="Arial" panose="020B0604020202020204" pitchFamily="34" charset="0"/>
              </a:rPr>
              <a:t>addictions aux médicaments ou aux drogues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0" y="-26988"/>
            <a:ext cx="9144000" cy="3683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fr-FR" altLang="fr-FR" sz="1800">
                <a:solidFill>
                  <a:schemeClr val="bg1"/>
                </a:solidFill>
                <a:latin typeface="Arial" charset="0"/>
                <a:cs typeface="Arial" charset="0"/>
              </a:rPr>
              <a:t>Conséquences et risques pour le harceleur</a:t>
            </a:r>
          </a:p>
        </p:txBody>
      </p:sp>
      <p:sp>
        <p:nvSpPr>
          <p:cNvPr id="48131" name="AutoShape 19">
            <a:hlinkClick r:id="rId2" action="ppaction://hlinksldjump"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8132" name="AutoShape 20">
            <a:hlinkClick r:id="rId3" action="ppaction://hlinksldjump"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48133" name="AutoShape 22">
            <a:hlinkClick r:id="rId4" action="ppaction://hlinksldjump" tooltip="protagonistes"/>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2" name="Connecteur droit 1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7950" y="628650"/>
            <a:ext cx="9036050" cy="368300"/>
          </a:xfrm>
          <a:prstGeom prst="rect">
            <a:avLst/>
          </a:prstGeom>
          <a:solidFill>
            <a:schemeClr val="accent5">
              <a:lumMod val="20000"/>
              <a:lumOff val="80000"/>
            </a:schemeClr>
          </a:solidFill>
        </p:spPr>
        <p:txBody>
          <a:bodyPr>
            <a:spAutoFit/>
          </a:bodyPr>
          <a:lstStyle/>
          <a:p>
            <a:pPr>
              <a:spcAft>
                <a:spcPts val="0"/>
              </a:spcAft>
              <a:defRPr/>
            </a:pPr>
            <a:r>
              <a:rPr lang="fr-FR" b="1" dirty="0">
                <a:solidFill>
                  <a:srgbClr val="C00000"/>
                </a:solidFill>
                <a:latin typeface="Arial"/>
                <a:ea typeface="Calibri"/>
                <a:cs typeface="Times New Roman"/>
              </a:rPr>
              <a:t>À court terme</a:t>
            </a:r>
            <a:endParaRPr lang="fr-FR" dirty="0">
              <a:solidFill>
                <a:srgbClr val="C00000"/>
              </a:solidFill>
              <a:latin typeface="Calibri"/>
              <a:ea typeface="Calibri"/>
              <a:cs typeface="Times New Roman"/>
            </a:endParaRPr>
          </a:p>
        </p:txBody>
      </p:sp>
      <p:sp>
        <p:nvSpPr>
          <p:cNvPr id="48137" name="ZoneTexte 3"/>
          <p:cNvSpPr txBox="1">
            <a:spLocks noChangeArrowheads="1"/>
          </p:cNvSpPr>
          <p:nvPr/>
        </p:nvSpPr>
        <p:spPr bwMode="auto">
          <a:xfrm>
            <a:off x="323850" y="1131888"/>
            <a:ext cx="864076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Manque d’empathie</a:t>
            </a:r>
          </a:p>
          <a:p>
            <a:pPr eaLnBrk="1" hangingPunct="1">
              <a:spcBef>
                <a:spcPct val="0"/>
              </a:spcBef>
              <a:buFontTx/>
              <a:buNone/>
            </a:pPr>
            <a:r>
              <a:rPr lang="fr-FR" altLang="fr-FR" sz="1200" b="1">
                <a:solidFill>
                  <a:schemeClr val="tx2"/>
                </a:solidFill>
                <a:latin typeface="Arial" charset="0"/>
                <a:cs typeface="Arial" charset="0"/>
              </a:rPr>
              <a:t>Plus le harceleur harcèle impunément sa victime, plus sa capacité de ressentir de l’empathie diminue, et moins il mesure la gravité de ses actes.</a:t>
            </a:r>
          </a:p>
          <a:p>
            <a:pPr eaLnBrk="1" hangingPunct="1">
              <a:spcBef>
                <a:spcPct val="0"/>
              </a:spcBef>
              <a:buFontTx/>
              <a:buNone/>
            </a:pPr>
            <a:endParaRPr lang="fr-FR" altLang="fr-FR" sz="1200" b="1">
              <a:solidFill>
                <a:schemeClr val="tx2"/>
              </a:solidFill>
              <a:latin typeface="Arial" charset="0"/>
              <a:cs typeface="Arial" charset="0"/>
            </a:endParaRPr>
          </a:p>
          <a:p>
            <a:pPr eaLnBrk="1" hangingPunct="1">
              <a:spcBef>
                <a:spcPct val="0"/>
              </a:spcBef>
              <a:buFontTx/>
              <a:buNone/>
            </a:pPr>
            <a:r>
              <a:rPr lang="fr-FR" altLang="fr-FR" sz="1400" b="1">
                <a:solidFill>
                  <a:srgbClr val="C00000"/>
                </a:solidFill>
                <a:latin typeface="Arial" charset="0"/>
                <a:cs typeface="Arial" charset="0"/>
              </a:rPr>
              <a:t>Rapport  à la violence</a:t>
            </a:r>
          </a:p>
          <a:p>
            <a:pPr eaLnBrk="1" hangingPunct="1">
              <a:spcBef>
                <a:spcPct val="0"/>
              </a:spcBef>
              <a:buFontTx/>
              <a:buNone/>
            </a:pPr>
            <a:r>
              <a:rPr lang="fr-FR" altLang="fr-FR" sz="1200" b="1">
                <a:solidFill>
                  <a:schemeClr val="tx2"/>
                </a:solidFill>
                <a:latin typeface="Arial" charset="0"/>
                <a:cs typeface="Arial" charset="0"/>
              </a:rPr>
              <a:t>En exerçant son pouvoir sur un individu plus faible, le harceleur comble son manque d’estime de lui-même. </a:t>
            </a:r>
          </a:p>
          <a:p>
            <a:pPr eaLnBrk="1" hangingPunct="1">
              <a:spcBef>
                <a:spcPct val="0"/>
              </a:spcBef>
              <a:buFontTx/>
              <a:buNone/>
            </a:pPr>
            <a:endParaRPr lang="fr-FR" altLang="fr-FR" sz="1200" b="1">
              <a:solidFill>
                <a:schemeClr val="tx2"/>
              </a:solidFill>
              <a:latin typeface="Arial" charset="0"/>
              <a:cs typeface="Arial" charset="0"/>
            </a:endParaRPr>
          </a:p>
          <a:p>
            <a:pPr eaLnBrk="1" hangingPunct="1">
              <a:spcBef>
                <a:spcPct val="0"/>
              </a:spcBef>
              <a:buFontTx/>
              <a:buNone/>
            </a:pPr>
            <a:r>
              <a:rPr lang="fr-FR" altLang="fr-FR" sz="1200" b="1">
                <a:solidFill>
                  <a:schemeClr val="tx2"/>
                </a:solidFill>
                <a:latin typeface="Arial" charset="0"/>
                <a:cs typeface="Arial" charset="0"/>
              </a:rPr>
              <a:t>Pour maintenir cet état de sécurité psychique, le harceleur a besoin de reproduire cette situation, entraînant la répétition de comportements violents.</a:t>
            </a:r>
          </a:p>
          <a:p>
            <a:pPr eaLnBrk="1" hangingPunct="1">
              <a:spcBef>
                <a:spcPct val="0"/>
              </a:spcBef>
              <a:buFontTx/>
              <a:buNone/>
            </a:pPr>
            <a:endParaRPr lang="fr-FR" altLang="fr-FR" sz="1200" b="1">
              <a:solidFill>
                <a:schemeClr val="tx2"/>
              </a:solidFill>
              <a:latin typeface="Arial" charset="0"/>
              <a:cs typeface="Arial" charset="0"/>
            </a:endParaRPr>
          </a:p>
          <a:p>
            <a:pPr eaLnBrk="1" hangingPunct="1">
              <a:spcBef>
                <a:spcPct val="0"/>
              </a:spcBef>
              <a:buFontTx/>
              <a:buNone/>
            </a:pPr>
            <a:r>
              <a:rPr lang="fr-FR" altLang="fr-FR" sz="1400" b="1">
                <a:solidFill>
                  <a:srgbClr val="C00000"/>
                </a:solidFill>
                <a:latin typeface="Arial" charset="0"/>
                <a:cs typeface="Arial" charset="0"/>
              </a:rPr>
              <a:t>Effets de l’exclusion</a:t>
            </a:r>
          </a:p>
          <a:p>
            <a:pPr eaLnBrk="1" hangingPunct="1">
              <a:spcBef>
                <a:spcPct val="0"/>
              </a:spcBef>
              <a:buFontTx/>
              <a:buNone/>
            </a:pPr>
            <a:r>
              <a:rPr lang="fr-FR" altLang="fr-FR" sz="1200" b="1">
                <a:solidFill>
                  <a:schemeClr val="tx2"/>
                </a:solidFill>
                <a:latin typeface="Arial" charset="0"/>
                <a:cs typeface="Arial" charset="0"/>
              </a:rPr>
              <a:t>La sanction est indispensable pour lui montrer les limites à ne pas franchir : rappel de la règle, rappel de la loi.</a:t>
            </a:r>
          </a:p>
          <a:p>
            <a:pPr eaLnBrk="1" hangingPunct="1">
              <a:spcBef>
                <a:spcPct val="0"/>
              </a:spcBef>
              <a:buFontTx/>
              <a:buNone/>
            </a:pPr>
            <a:r>
              <a:rPr lang="fr-FR" altLang="fr-FR" sz="1200" b="1">
                <a:solidFill>
                  <a:schemeClr val="tx2"/>
                </a:solidFill>
                <a:latin typeface="Arial" charset="0"/>
                <a:cs typeface="Arial" charset="0"/>
              </a:rPr>
              <a:t>Ne pas se contenter d’une exclusion sans mise en place d’un accompagnement </a:t>
            </a:r>
          </a:p>
        </p:txBody>
      </p:sp>
      <p:sp>
        <p:nvSpPr>
          <p:cNvPr id="16" name="Rectangle 15"/>
          <p:cNvSpPr/>
          <p:nvPr/>
        </p:nvSpPr>
        <p:spPr>
          <a:xfrm>
            <a:off x="107950" y="4076700"/>
            <a:ext cx="9036050" cy="369888"/>
          </a:xfrm>
          <a:prstGeom prst="rect">
            <a:avLst/>
          </a:prstGeom>
          <a:solidFill>
            <a:schemeClr val="accent5">
              <a:lumMod val="20000"/>
              <a:lumOff val="80000"/>
            </a:schemeClr>
          </a:solidFill>
        </p:spPr>
        <p:txBody>
          <a:bodyPr>
            <a:spAutoFit/>
          </a:bodyPr>
          <a:lstStyle/>
          <a:p>
            <a:pPr>
              <a:spcAft>
                <a:spcPts val="0"/>
              </a:spcAft>
              <a:defRPr/>
            </a:pPr>
            <a:r>
              <a:rPr lang="fr-FR" b="1" dirty="0">
                <a:solidFill>
                  <a:srgbClr val="C00000"/>
                </a:solidFill>
                <a:latin typeface="Arial"/>
                <a:ea typeface="Calibri"/>
                <a:cs typeface="Times New Roman"/>
              </a:rPr>
              <a:t>À moyen terme</a:t>
            </a:r>
            <a:endParaRPr lang="fr-FR" dirty="0">
              <a:solidFill>
                <a:srgbClr val="C00000"/>
              </a:solidFill>
              <a:latin typeface="Calibri"/>
              <a:ea typeface="Calibri"/>
              <a:cs typeface="Times New Roman"/>
            </a:endParaRPr>
          </a:p>
        </p:txBody>
      </p:sp>
      <p:sp>
        <p:nvSpPr>
          <p:cNvPr id="48139" name="Rectangle 4"/>
          <p:cNvSpPr>
            <a:spLocks noChangeArrowheads="1"/>
          </p:cNvSpPr>
          <p:nvPr/>
        </p:nvSpPr>
        <p:spPr bwMode="auto">
          <a:xfrm>
            <a:off x="395288" y="4637088"/>
            <a:ext cx="85693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p:txBody>
      </p:sp>
      <p:sp>
        <p:nvSpPr>
          <p:cNvPr id="2" name="ZoneTexte 1"/>
          <p:cNvSpPr txBox="1"/>
          <p:nvPr/>
        </p:nvSpPr>
        <p:spPr>
          <a:xfrm>
            <a:off x="395288" y="4724400"/>
            <a:ext cx="8569325" cy="1631950"/>
          </a:xfrm>
          <a:prstGeom prst="rect">
            <a:avLst/>
          </a:prstGeom>
          <a:noFill/>
        </p:spPr>
        <p:txBody>
          <a:bodyPr>
            <a:spAutoFit/>
          </a:bodyPr>
          <a:lstStyle/>
          <a:p>
            <a:pPr>
              <a:defRPr/>
            </a:pPr>
            <a:r>
              <a:rPr lang="fr-FR" sz="1400" b="1" dirty="0">
                <a:solidFill>
                  <a:srgbClr val="C00000"/>
                </a:solidFill>
                <a:latin typeface="Arial" panose="020B0604020202020204" pitchFamily="34" charset="0"/>
                <a:cs typeface="Arial" panose="020B0604020202020204" pitchFamily="34" charset="0"/>
              </a:rPr>
              <a:t>Marginalisation </a:t>
            </a:r>
          </a:p>
          <a:p>
            <a:pPr>
              <a:defRPr/>
            </a:pPr>
            <a:r>
              <a:rPr lang="fr-FR" sz="1200" b="1" dirty="0">
                <a:solidFill>
                  <a:schemeClr val="tx2"/>
                </a:solidFill>
                <a:latin typeface="Arial" panose="020B0604020202020204" pitchFamily="34" charset="0"/>
                <a:cs typeface="Arial" panose="020B0604020202020204" pitchFamily="34" charset="0"/>
              </a:rPr>
              <a:t>il va adopter un comportement de plus en plus agressif et violent, et pourra être attiré par la délinquance.</a:t>
            </a:r>
          </a:p>
          <a:p>
            <a:pPr>
              <a:defRPr/>
            </a:pPr>
            <a:endParaRPr lang="fr-FR" sz="1200" b="1" dirty="0">
              <a:latin typeface="Arial" panose="020B0604020202020204" pitchFamily="34" charset="0"/>
              <a:cs typeface="Arial" panose="020B0604020202020204" pitchFamily="34" charset="0"/>
            </a:endParaRPr>
          </a:p>
          <a:p>
            <a:pPr>
              <a:defRPr/>
            </a:pPr>
            <a:r>
              <a:rPr lang="fr-FR" sz="1400" b="1" dirty="0">
                <a:solidFill>
                  <a:srgbClr val="C00000"/>
                </a:solidFill>
                <a:latin typeface="Arial" panose="020B0604020202020204" pitchFamily="34" charset="0"/>
                <a:cs typeface="Arial" panose="020B0604020202020204" pitchFamily="34" charset="0"/>
              </a:rPr>
              <a:t>Échec scolaire </a:t>
            </a:r>
          </a:p>
          <a:p>
            <a:pPr marL="171450" indent="-171450">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persuadé de ne pouvoir compter que sur lui-même, d’être injustement rejeté, le harceleur refuse les tentatives d’aide des adultes qui l’entourent</a:t>
            </a:r>
          </a:p>
          <a:p>
            <a:pPr marL="171450" indent="-171450">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spirale d’échecs scolaires, aggravée par de nombreuses exclusions et changements d’établissement.</a:t>
            </a:r>
          </a:p>
          <a:p>
            <a:pPr>
              <a:defRPr/>
            </a:pPr>
            <a:endParaRPr lang="fr-FR" sz="1200" b="1" dirty="0">
              <a:latin typeface="Arial" panose="020B0604020202020204" pitchFamily="34" charset="0"/>
              <a:cs typeface="Arial" panose="020B0604020202020204" pitchFamily="34" charset="0"/>
            </a:endParaRPr>
          </a:p>
        </p:txBody>
      </p:sp>
      <p:sp>
        <p:nvSpPr>
          <p:cNvPr id="48141" name="Text Box 20"/>
          <p:cNvSpPr txBox="1">
            <a:spLocks noChangeArrowheads="1"/>
          </p:cNvSpPr>
          <p:nvPr/>
        </p:nvSpPr>
        <p:spPr bwMode="auto">
          <a:xfrm>
            <a:off x="6312817" y="6446663"/>
            <a:ext cx="779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chemeClr val="tx2"/>
                </a:solidFill>
                <a:latin typeface="Verdana" pitchFamily="34" charset="0"/>
              </a:rPr>
              <a:t>&gt;&gt;&gt;</a:t>
            </a:r>
          </a:p>
        </p:txBody>
      </p:sp>
      <p:sp>
        <p:nvSpPr>
          <p:cNvPr id="13" name="ZoneTexte 2"/>
          <p:cNvSpPr txBox="1"/>
          <p:nvPr/>
        </p:nvSpPr>
        <p:spPr>
          <a:xfrm>
            <a:off x="7020272" y="6453336"/>
            <a:ext cx="1444306" cy="307777"/>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fr-FR" sz="1400" dirty="0" smtClean="0">
                <a:solidFill>
                  <a:schemeClr val="tx2"/>
                </a:solidFill>
              </a:rPr>
              <a:t>page suivante</a:t>
            </a:r>
            <a:endParaRPr lang="fr-FR" sz="1400" dirty="0">
              <a:solidFill>
                <a:schemeClr val="tx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0" y="-26988"/>
            <a:ext cx="9144000" cy="3683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fr-FR" altLang="fr-FR" sz="1800">
                <a:solidFill>
                  <a:schemeClr val="bg1"/>
                </a:solidFill>
                <a:latin typeface="Arial" charset="0"/>
                <a:cs typeface="Arial" charset="0"/>
              </a:rPr>
              <a:t>Conséquences et risques pour le harceleur</a:t>
            </a:r>
          </a:p>
        </p:txBody>
      </p:sp>
      <p:sp>
        <p:nvSpPr>
          <p:cNvPr id="49155" name="AutoShape 19">
            <a:hlinkClick r:id="rId2" action="ppaction://hlinksldjump"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49156" name="AutoShape 20">
            <a:hlinkClick r:id="rId3" action="ppaction://hlinksldjump"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49157" name="AutoShape 22">
            <a:hlinkClick r:id="rId4" action="ppaction://hlinksldjump" tooltip="protagonistes"/>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2" name="Connecteur droit 1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50825" y="2051050"/>
            <a:ext cx="8569325" cy="3970338"/>
          </a:xfrm>
          <a:prstGeom prst="rect">
            <a:avLst/>
          </a:prstGeom>
          <a:noFill/>
        </p:spPr>
        <p:txBody>
          <a:bodyPr>
            <a:spAutoFit/>
          </a:bodyPr>
          <a:lstStyle/>
          <a:p>
            <a:pPr>
              <a:defRPr/>
            </a:pPr>
            <a:r>
              <a:rPr lang="fr-FR" sz="1400" b="1" dirty="0">
                <a:solidFill>
                  <a:srgbClr val="C00000"/>
                </a:solidFill>
                <a:latin typeface="Arial" panose="020B0604020202020204" pitchFamily="34" charset="0"/>
                <a:cs typeface="Arial" panose="020B0604020202020204" pitchFamily="34" charset="0"/>
              </a:rPr>
              <a:t>Vie sociale</a:t>
            </a:r>
            <a:endParaRPr lang="fr-FR" sz="1400" dirty="0">
              <a:solidFill>
                <a:srgbClr val="C00000"/>
              </a:solidFill>
              <a:latin typeface="Arial" panose="020B0604020202020204" pitchFamily="34" charset="0"/>
              <a:cs typeface="Arial" panose="020B0604020202020204" pitchFamily="34" charset="0"/>
            </a:endParaRPr>
          </a:p>
          <a:p>
            <a:pPr>
              <a:defRPr/>
            </a:pPr>
            <a:r>
              <a:rPr lang="fr-FR" sz="1200" b="1" dirty="0">
                <a:solidFill>
                  <a:schemeClr val="tx2"/>
                </a:solidFill>
                <a:latin typeface="Arial" panose="020B0604020202020204" pitchFamily="34" charset="0"/>
                <a:cs typeface="Arial" panose="020B0604020202020204" pitchFamily="34" charset="0"/>
              </a:rPr>
              <a:t>statut  social précaire, vie sociale « ratée » </a:t>
            </a:r>
          </a:p>
          <a:p>
            <a:pPr>
              <a:defRPr/>
            </a:pPr>
            <a:endParaRPr lang="fr-FR" sz="1200" b="1" dirty="0">
              <a:solidFill>
                <a:schemeClr val="tx2"/>
              </a:solidFill>
              <a:latin typeface="Arial" panose="020B0604020202020204" pitchFamily="34" charset="0"/>
              <a:cs typeface="Arial" panose="020B0604020202020204" pitchFamily="34" charset="0"/>
            </a:endParaRPr>
          </a:p>
          <a:p>
            <a:pPr>
              <a:defRPr/>
            </a:pPr>
            <a:r>
              <a:rPr lang="fr-FR" sz="1400" dirty="0">
                <a:latin typeface="Arial" panose="020B0604020202020204" pitchFamily="34" charset="0"/>
                <a:cs typeface="Arial" panose="020B0604020202020204" pitchFamily="34" charset="0"/>
              </a:rPr>
              <a:t> </a:t>
            </a:r>
          </a:p>
          <a:p>
            <a:pPr>
              <a:defRPr/>
            </a:pPr>
            <a:r>
              <a:rPr lang="fr-FR" sz="1400" b="1" dirty="0">
                <a:solidFill>
                  <a:srgbClr val="C00000"/>
                </a:solidFill>
                <a:latin typeface="Arial" panose="020B0604020202020204" pitchFamily="34" charset="0"/>
                <a:cs typeface="Arial" panose="020B0604020202020204" pitchFamily="34" charset="0"/>
              </a:rPr>
              <a:t>Délinquance </a:t>
            </a:r>
            <a:endParaRPr lang="fr-FR" sz="1200" dirty="0">
              <a:solidFill>
                <a:srgbClr val="C00000"/>
              </a:solidFill>
              <a:latin typeface="Arial" panose="020B0604020202020204" pitchFamily="34" charset="0"/>
              <a:cs typeface="Arial" panose="020B0604020202020204" pitchFamily="34" charset="0"/>
            </a:endParaRPr>
          </a:p>
          <a:p>
            <a:pPr>
              <a:defRPr/>
            </a:pPr>
            <a:r>
              <a:rPr lang="fr-FR" sz="1200" b="1" dirty="0">
                <a:solidFill>
                  <a:schemeClr val="tx2"/>
                </a:solidFill>
                <a:latin typeface="Arial" panose="020B0604020202020204" pitchFamily="34" charset="0"/>
                <a:cs typeface="Arial" panose="020B0604020202020204" pitchFamily="34" charset="0"/>
              </a:rPr>
              <a:t>augmentation significative de condamnations pour violence entre 15 et 20 ans. </a:t>
            </a:r>
          </a:p>
          <a:p>
            <a:pPr>
              <a:defRPr/>
            </a:pPr>
            <a:endParaRPr lang="fr-FR" sz="1200" b="1" dirty="0">
              <a:solidFill>
                <a:schemeClr val="tx2"/>
              </a:solidFill>
              <a:latin typeface="Arial" panose="020B0604020202020204" pitchFamily="34" charset="0"/>
              <a:cs typeface="Arial" panose="020B0604020202020204" pitchFamily="34" charset="0"/>
            </a:endParaRPr>
          </a:p>
          <a:p>
            <a:pPr>
              <a:defRPr/>
            </a:pPr>
            <a:r>
              <a:rPr lang="fr-FR" sz="1200" dirty="0">
                <a:latin typeface="Arial" panose="020B0604020202020204" pitchFamily="34" charset="0"/>
                <a:cs typeface="Arial" panose="020B0604020202020204" pitchFamily="34" charset="0"/>
              </a:rPr>
              <a:t> </a:t>
            </a:r>
          </a:p>
          <a:p>
            <a:pPr>
              <a:defRPr/>
            </a:pPr>
            <a:r>
              <a:rPr lang="fr-FR" sz="1400" b="1" dirty="0">
                <a:solidFill>
                  <a:srgbClr val="C00000"/>
                </a:solidFill>
                <a:latin typeface="Arial" panose="020B0604020202020204" pitchFamily="34" charset="0"/>
                <a:cs typeface="Arial" panose="020B0604020202020204" pitchFamily="34" charset="0"/>
              </a:rPr>
              <a:t>Troubles sociaux :</a:t>
            </a:r>
            <a:endParaRPr lang="fr-FR" sz="1200" dirty="0">
              <a:solidFill>
                <a:srgbClr val="C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difficultés à développer des relations humaines positives une fois adultes. </a:t>
            </a:r>
          </a:p>
          <a:p>
            <a:pPr marL="171450" indent="-171450">
              <a:buFont typeface="Arial" panose="020B0604020202020204" pitchFamily="34" charset="0"/>
              <a:buChar char="•"/>
              <a:defRPr/>
            </a:pPr>
            <a:endParaRPr lang="fr-FR" sz="1200" b="1"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susceptibles de maltraiter leurs compagnons et d’utiliser les punitions corporelles et la violence à l’encontre de leurs enfants.</a:t>
            </a:r>
          </a:p>
          <a:p>
            <a:pPr marL="171450" indent="-171450">
              <a:buFont typeface="Arial" panose="020B0604020202020204" pitchFamily="34" charset="0"/>
              <a:buChar char="•"/>
              <a:defRPr/>
            </a:pPr>
            <a:endParaRPr lang="fr-FR" sz="1200" b="1" dirty="0">
              <a:solidFill>
                <a:schemeClr val="tx2"/>
              </a:solidFill>
              <a:latin typeface="Arial" panose="020B0604020202020204" pitchFamily="34" charset="0"/>
              <a:cs typeface="Arial" panose="020B0604020202020204" pitchFamily="34" charset="0"/>
            </a:endParaRPr>
          </a:p>
          <a:p>
            <a:pPr>
              <a:defRPr/>
            </a:pPr>
            <a:r>
              <a:rPr lang="fr-FR" sz="1400" dirty="0">
                <a:latin typeface="Arial" panose="020B0604020202020204" pitchFamily="34" charset="0"/>
                <a:cs typeface="Arial" panose="020B0604020202020204" pitchFamily="34" charset="0"/>
              </a:rPr>
              <a:t> </a:t>
            </a:r>
          </a:p>
          <a:p>
            <a:pPr>
              <a:defRPr/>
            </a:pPr>
            <a:r>
              <a:rPr lang="fr-FR" sz="1400" b="1" dirty="0">
                <a:solidFill>
                  <a:srgbClr val="C00000"/>
                </a:solidFill>
                <a:latin typeface="Arial" panose="020B0604020202020204" pitchFamily="34" charset="0"/>
                <a:cs typeface="Arial" panose="020B0604020202020204" pitchFamily="34" charset="0"/>
              </a:rPr>
              <a:t>Dépression </a:t>
            </a:r>
            <a:endParaRPr lang="fr-FR" sz="1400" dirty="0">
              <a:solidFill>
                <a:srgbClr val="C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alternances entre des périodes où il peut avoir le sentiment de dominer la situation et des périodes d’abattement, voire de dépression</a:t>
            </a:r>
          </a:p>
          <a:p>
            <a:pPr marL="171450" indent="-171450">
              <a:buFont typeface="Arial" panose="020B0604020202020204" pitchFamily="34" charset="0"/>
              <a:buChar char="•"/>
              <a:defRPr/>
            </a:pPr>
            <a:endParaRPr lang="fr-FR" sz="1200" b="1"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ceci peut le conduire à soigner ce mal-être en consommant alcool et drogues. </a:t>
            </a:r>
          </a:p>
        </p:txBody>
      </p:sp>
      <p:sp>
        <p:nvSpPr>
          <p:cNvPr id="49161" name="Rectangle 6"/>
          <p:cNvSpPr>
            <a:spLocks noChangeArrowheads="1"/>
          </p:cNvSpPr>
          <p:nvPr/>
        </p:nvSpPr>
        <p:spPr bwMode="auto">
          <a:xfrm>
            <a:off x="250825" y="1260475"/>
            <a:ext cx="878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b="1">
                <a:solidFill>
                  <a:srgbClr val="1F497D"/>
                </a:solidFill>
                <a:latin typeface="Arial" charset="0"/>
                <a:cs typeface="Arial" charset="0"/>
              </a:rPr>
              <a:t>Une étude menée sur 411 hommes londoniens de 8 ans à 48 ans a permis de montrer les conséquences sur le long terme</a:t>
            </a:r>
          </a:p>
        </p:txBody>
      </p:sp>
      <p:sp>
        <p:nvSpPr>
          <p:cNvPr id="15" name="Rectangle 14"/>
          <p:cNvSpPr/>
          <p:nvPr/>
        </p:nvSpPr>
        <p:spPr>
          <a:xfrm>
            <a:off x="107950" y="611188"/>
            <a:ext cx="9036050" cy="369887"/>
          </a:xfrm>
          <a:prstGeom prst="rect">
            <a:avLst/>
          </a:prstGeom>
          <a:solidFill>
            <a:schemeClr val="accent5">
              <a:lumMod val="20000"/>
              <a:lumOff val="80000"/>
            </a:schemeClr>
          </a:solidFill>
        </p:spPr>
        <p:txBody>
          <a:bodyPr>
            <a:spAutoFit/>
          </a:bodyPr>
          <a:lstStyle/>
          <a:p>
            <a:pPr>
              <a:spcAft>
                <a:spcPts val="0"/>
              </a:spcAft>
              <a:defRPr/>
            </a:pPr>
            <a:r>
              <a:rPr lang="fr-FR" b="1" dirty="0">
                <a:solidFill>
                  <a:srgbClr val="C00000"/>
                </a:solidFill>
                <a:latin typeface="Arial"/>
                <a:ea typeface="Calibri"/>
                <a:cs typeface="Times New Roman"/>
              </a:rPr>
              <a:t>À long terme</a:t>
            </a:r>
            <a:endParaRPr lang="fr-FR" dirty="0">
              <a:solidFill>
                <a:srgbClr val="C00000"/>
              </a:solidFill>
              <a:latin typeface="Calibri"/>
              <a:ea typeface="Calibri"/>
              <a:cs typeface="Times New Roman"/>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0" y="-26988"/>
            <a:ext cx="9144000" cy="3683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fr-FR" altLang="fr-FR" sz="1800">
                <a:solidFill>
                  <a:schemeClr val="bg1"/>
                </a:solidFill>
                <a:latin typeface="Arial" charset="0"/>
                <a:cs typeface="Arial" charset="0"/>
              </a:rPr>
              <a:t>Conséquences et risques pour le témoin de harcèlement</a:t>
            </a:r>
          </a:p>
        </p:txBody>
      </p:sp>
      <p:sp>
        <p:nvSpPr>
          <p:cNvPr id="50179" name="AutoShape 19">
            <a:hlinkClick r:id="rId2" action="ppaction://hlinksldjump"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50180" name="AutoShape 20">
            <a:hlinkClick r:id="rId3" action="ppaction://hlinksldjump"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50181" name="AutoShape 22">
            <a:hlinkClick r:id="rId4" action="ppaction://hlinksldjump" tooltip="menu"/>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2" name="Connecteur droit 11"/>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50184" name="Rectangle 4"/>
          <p:cNvSpPr>
            <a:spLocks noChangeArrowheads="1"/>
          </p:cNvSpPr>
          <p:nvPr/>
        </p:nvSpPr>
        <p:spPr bwMode="auto">
          <a:xfrm>
            <a:off x="395288" y="4637088"/>
            <a:ext cx="85693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a:p>
            <a:pPr eaLnBrk="1" hangingPunct="1">
              <a:spcBef>
                <a:spcPct val="0"/>
              </a:spcBef>
              <a:buFontTx/>
              <a:buNone/>
            </a:pPr>
            <a:endParaRPr lang="fr-FR" altLang="fr-FR" sz="1400" b="1">
              <a:solidFill>
                <a:srgbClr val="C00000"/>
              </a:solidFill>
              <a:latin typeface="Arial" charset="0"/>
              <a:ea typeface="Calibri" pitchFamily="34" charset="0"/>
              <a:cs typeface="Arial" charset="0"/>
            </a:endParaRPr>
          </a:p>
        </p:txBody>
      </p:sp>
      <p:sp>
        <p:nvSpPr>
          <p:cNvPr id="50185" name="ZoneTexte 5"/>
          <p:cNvSpPr txBox="1">
            <a:spLocks noChangeArrowheads="1"/>
          </p:cNvSpPr>
          <p:nvPr/>
        </p:nvSpPr>
        <p:spPr bwMode="auto">
          <a:xfrm>
            <a:off x="395288" y="1414463"/>
            <a:ext cx="835342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ea typeface="Calibri" pitchFamily="34" charset="0"/>
                <a:cs typeface="Arial" charset="0"/>
              </a:rPr>
              <a:t>Attitudes violentes :</a:t>
            </a:r>
          </a:p>
          <a:p>
            <a:pPr eaLnBrk="1" hangingPunct="1">
              <a:spcBef>
                <a:spcPct val="0"/>
              </a:spcBef>
              <a:buFontTx/>
              <a:buNone/>
            </a:pPr>
            <a:r>
              <a:rPr lang="fr-FR" altLang="fr-FR" sz="1200" b="1">
                <a:solidFill>
                  <a:schemeClr val="tx2"/>
                </a:solidFill>
                <a:latin typeface="Arial" charset="0"/>
                <a:ea typeface="Calibri" pitchFamily="34" charset="0"/>
                <a:cs typeface="Arial" charset="0"/>
              </a:rPr>
              <a:t>Assister à des pratiques de harcèlement en constatant leur impunité peut inciter des jeunes à adopter des pratiques violentes et malveillantes à l’égard de leurs camarades.</a:t>
            </a:r>
          </a:p>
          <a:p>
            <a:pPr eaLnBrk="1" hangingPunct="1">
              <a:spcBef>
                <a:spcPct val="0"/>
              </a:spcBef>
              <a:buFontTx/>
              <a:buNone/>
            </a:pPr>
            <a:r>
              <a:rPr lang="fr-FR" altLang="fr-FR" sz="1200" b="1">
                <a:latin typeface="Arial" charset="0"/>
                <a:ea typeface="Calibri" pitchFamily="34" charset="0"/>
                <a:cs typeface="Arial" charset="0"/>
              </a:rPr>
              <a:t> </a:t>
            </a:r>
          </a:p>
          <a:p>
            <a:pPr eaLnBrk="1" hangingPunct="1">
              <a:spcBef>
                <a:spcPct val="0"/>
              </a:spcBef>
              <a:buFontTx/>
              <a:buNone/>
            </a:pPr>
            <a:endParaRPr lang="fr-FR" altLang="fr-FR" sz="1200" b="1">
              <a:latin typeface="Arial" charset="0"/>
              <a:ea typeface="Calibri" pitchFamily="34" charset="0"/>
              <a:cs typeface="Arial" charset="0"/>
            </a:endParaRPr>
          </a:p>
          <a:p>
            <a:pPr eaLnBrk="1" hangingPunct="1">
              <a:spcBef>
                <a:spcPct val="0"/>
              </a:spcBef>
              <a:buFontTx/>
              <a:buNone/>
            </a:pPr>
            <a:endParaRPr lang="fr-FR" altLang="fr-FR" sz="1200" b="1">
              <a:latin typeface="Arial" charset="0"/>
              <a:ea typeface="Calibri" pitchFamily="34" charset="0"/>
              <a:cs typeface="Arial" charset="0"/>
            </a:endParaRPr>
          </a:p>
          <a:p>
            <a:pPr eaLnBrk="1" hangingPunct="1">
              <a:spcBef>
                <a:spcPct val="0"/>
              </a:spcBef>
              <a:buFontTx/>
              <a:buNone/>
            </a:pPr>
            <a:r>
              <a:rPr lang="fr-FR" altLang="fr-FR" sz="1400" b="1">
                <a:solidFill>
                  <a:srgbClr val="C00000"/>
                </a:solidFill>
                <a:latin typeface="Arial" charset="0"/>
                <a:ea typeface="Calibri" pitchFamily="34" charset="0"/>
                <a:cs typeface="Arial" charset="0"/>
              </a:rPr>
              <a:t>Sentiment d’insécurité : </a:t>
            </a:r>
          </a:p>
          <a:p>
            <a:pPr eaLnBrk="1" hangingPunct="1">
              <a:spcBef>
                <a:spcPct val="0"/>
              </a:spcBef>
              <a:buFontTx/>
              <a:buNone/>
            </a:pPr>
            <a:r>
              <a:rPr lang="fr-FR" altLang="fr-FR" sz="1200" b="1">
                <a:solidFill>
                  <a:schemeClr val="tx2"/>
                </a:solidFill>
                <a:latin typeface="Arial" charset="0"/>
                <a:ea typeface="Calibri" pitchFamily="34" charset="0"/>
                <a:cs typeface="Arial" charset="0"/>
              </a:rPr>
              <a:t>Assister à des phénomènes de harcèlement entraîne un sentiment d’insécurité chez les témoins</a:t>
            </a:r>
          </a:p>
          <a:p>
            <a:pPr eaLnBrk="1" hangingPunct="1">
              <a:spcBef>
                <a:spcPct val="0"/>
              </a:spcBef>
              <a:buFontTx/>
              <a:buNone/>
            </a:pPr>
            <a:r>
              <a:rPr lang="fr-FR" altLang="fr-FR" sz="1200" b="1">
                <a:latin typeface="Arial" charset="0"/>
                <a:ea typeface="Calibri" pitchFamily="34" charset="0"/>
                <a:cs typeface="Arial" charset="0"/>
              </a:rPr>
              <a:t> </a:t>
            </a:r>
          </a:p>
          <a:p>
            <a:pPr eaLnBrk="1" hangingPunct="1">
              <a:spcBef>
                <a:spcPct val="0"/>
              </a:spcBef>
              <a:buFontTx/>
              <a:buNone/>
            </a:pPr>
            <a:endParaRPr lang="fr-FR" altLang="fr-FR" sz="1200" b="1">
              <a:latin typeface="Arial" charset="0"/>
              <a:ea typeface="Calibri" pitchFamily="34" charset="0"/>
              <a:cs typeface="Arial" charset="0"/>
            </a:endParaRPr>
          </a:p>
          <a:p>
            <a:pPr eaLnBrk="1" hangingPunct="1">
              <a:spcBef>
                <a:spcPct val="0"/>
              </a:spcBef>
              <a:buFontTx/>
              <a:buNone/>
            </a:pPr>
            <a:endParaRPr lang="fr-FR" altLang="fr-FR" sz="1200" b="1">
              <a:latin typeface="Arial" charset="0"/>
              <a:ea typeface="Calibri" pitchFamily="34" charset="0"/>
              <a:cs typeface="Arial" charset="0"/>
            </a:endParaRPr>
          </a:p>
          <a:p>
            <a:pPr eaLnBrk="1" hangingPunct="1">
              <a:spcBef>
                <a:spcPct val="0"/>
              </a:spcBef>
              <a:buFontTx/>
              <a:buNone/>
            </a:pPr>
            <a:r>
              <a:rPr lang="fr-FR" altLang="fr-FR" sz="1400" b="1">
                <a:solidFill>
                  <a:srgbClr val="C00000"/>
                </a:solidFill>
                <a:latin typeface="Arial" charset="0"/>
                <a:ea typeface="Calibri" pitchFamily="34" charset="0"/>
                <a:cs typeface="Arial" charset="0"/>
              </a:rPr>
              <a:t>Changer de rôle : </a:t>
            </a:r>
          </a:p>
          <a:p>
            <a:pPr eaLnBrk="1" hangingPunct="1">
              <a:spcBef>
                <a:spcPct val="0"/>
              </a:spcBef>
              <a:buFontTx/>
              <a:buNone/>
            </a:pPr>
            <a:r>
              <a:rPr lang="fr-FR" altLang="fr-FR" sz="1200" b="1">
                <a:solidFill>
                  <a:schemeClr val="tx2"/>
                </a:solidFill>
                <a:latin typeface="Arial" charset="0"/>
                <a:ea typeface="Calibri" pitchFamily="34" charset="0"/>
                <a:cs typeface="Arial" charset="0"/>
              </a:rPr>
              <a:t>Certains témoins lorsque la peur d’être une victime est trop forte, choisissent alors le passage à l’acte violent pour asseoir leur statut au sein du groupe</a:t>
            </a:r>
          </a:p>
          <a:p>
            <a:pPr eaLnBrk="1" hangingPunct="1">
              <a:spcBef>
                <a:spcPct val="0"/>
              </a:spcBef>
              <a:buFontTx/>
              <a:buNone/>
            </a:pPr>
            <a:r>
              <a:rPr lang="fr-FR" altLang="fr-FR" sz="1200" b="1">
                <a:latin typeface="Arial" charset="0"/>
                <a:ea typeface="Calibri" pitchFamily="34" charset="0"/>
                <a:cs typeface="Arial" charset="0"/>
              </a:rPr>
              <a:t> </a:t>
            </a:r>
          </a:p>
          <a:p>
            <a:pPr eaLnBrk="1" hangingPunct="1">
              <a:spcBef>
                <a:spcPct val="0"/>
              </a:spcBef>
              <a:buFontTx/>
              <a:buNone/>
            </a:pPr>
            <a:endParaRPr lang="fr-FR" altLang="fr-FR" sz="1200" b="1">
              <a:latin typeface="Arial" charset="0"/>
              <a:ea typeface="Calibri" pitchFamily="34" charset="0"/>
              <a:cs typeface="Arial" charset="0"/>
            </a:endParaRPr>
          </a:p>
          <a:p>
            <a:pPr eaLnBrk="1" hangingPunct="1">
              <a:spcBef>
                <a:spcPct val="0"/>
              </a:spcBef>
              <a:buFontTx/>
              <a:buNone/>
            </a:pPr>
            <a:endParaRPr lang="fr-FR" altLang="fr-FR" sz="1200" b="1">
              <a:latin typeface="Arial" charset="0"/>
              <a:ea typeface="Calibri" pitchFamily="34" charset="0"/>
              <a:cs typeface="Arial" charset="0"/>
            </a:endParaRPr>
          </a:p>
          <a:p>
            <a:pPr eaLnBrk="1" hangingPunct="1">
              <a:spcBef>
                <a:spcPct val="0"/>
              </a:spcBef>
              <a:buFontTx/>
              <a:buNone/>
            </a:pPr>
            <a:r>
              <a:rPr lang="fr-FR" altLang="fr-FR" sz="1400" b="1">
                <a:solidFill>
                  <a:srgbClr val="C00000"/>
                </a:solidFill>
                <a:latin typeface="Arial" charset="0"/>
                <a:ea typeface="Calibri" pitchFamily="34" charset="0"/>
                <a:cs typeface="Arial" charset="0"/>
              </a:rPr>
              <a:t>Sentiment de culpabilité : </a:t>
            </a:r>
          </a:p>
          <a:p>
            <a:pPr eaLnBrk="1" hangingPunct="1">
              <a:spcBef>
                <a:spcPct val="0"/>
              </a:spcBef>
              <a:buFontTx/>
              <a:buNone/>
            </a:pPr>
            <a:r>
              <a:rPr lang="fr-FR" altLang="fr-FR" sz="1200" b="1">
                <a:solidFill>
                  <a:schemeClr val="tx2"/>
                </a:solidFill>
                <a:latin typeface="Arial" charset="0"/>
                <a:ea typeface="Calibri" pitchFamily="34" charset="0"/>
                <a:cs typeface="Arial" charset="0"/>
              </a:rPr>
              <a:t>Le risque majeur est constitué par le sentiment de culpabilité et de mauvaise conscience que certains vont éprouver de ne pas avoir dénoncé les faits, par crainte de devenir à leur tour victime.</a:t>
            </a:r>
          </a:p>
          <a:p>
            <a:pPr eaLnBrk="1" hangingPunct="1">
              <a:spcBef>
                <a:spcPct val="0"/>
              </a:spcBef>
              <a:buFontTx/>
              <a:buNone/>
            </a:pPr>
            <a:r>
              <a:rPr lang="fr-FR" altLang="fr-FR" sz="1200" b="1">
                <a:latin typeface="Arial" charset="0"/>
                <a:ea typeface="Calibri" pitchFamily="34" charset="0"/>
                <a:cs typeface="Arial" charset="0"/>
              </a:rPr>
              <a:t> </a:t>
            </a:r>
            <a:endParaRPr lang="fr-FR" altLang="fr-FR" sz="1200" b="1">
              <a:solidFill>
                <a:schemeClr val="tx2"/>
              </a:solidFill>
              <a:latin typeface="Arial" charset="0"/>
              <a:ea typeface="Calibri" pitchFamily="34" charset="0"/>
              <a:cs typeface="Arial" charset="0"/>
            </a:endParaRPr>
          </a:p>
          <a:p>
            <a:pPr eaLnBrk="1" hangingPunct="1">
              <a:spcBef>
                <a:spcPct val="0"/>
              </a:spcBef>
              <a:buFontTx/>
              <a:buNone/>
            </a:pPr>
            <a:r>
              <a:rPr lang="fr-FR" altLang="fr-FR" sz="1200" b="1">
                <a:solidFill>
                  <a:schemeClr val="tx2"/>
                </a:solidFill>
                <a:latin typeface="Arial" charset="0"/>
                <a:ea typeface="Calibri" pitchFamily="34" charset="0"/>
                <a:cs typeface="Arial" charset="0"/>
              </a:rPr>
              <a:t>Malgré la tentative d’oubli ou de rationalisation (« je ne pouvais rien faire d’autre »), cette expérience laisse des traces durables dans le psychisme des témoins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6988"/>
            <a:ext cx="91440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Le harcèlement en milieu scolaire. Définition</a:t>
            </a:r>
          </a:p>
        </p:txBody>
      </p:sp>
      <p:sp>
        <p:nvSpPr>
          <p:cNvPr id="5123" name="Text Box 3"/>
          <p:cNvSpPr txBox="1">
            <a:spLocks noChangeArrowheads="1"/>
          </p:cNvSpPr>
          <p:nvPr/>
        </p:nvSpPr>
        <p:spPr bwMode="auto">
          <a:xfrm>
            <a:off x="539750" y="1700213"/>
            <a:ext cx="83010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cs typeface="Arial" charset="0"/>
              </a:rPr>
              <a:t>Le harcèlement : une </a:t>
            </a:r>
            <a:r>
              <a:rPr lang="fr-FR" altLang="fr-FR" sz="1400" b="1">
                <a:solidFill>
                  <a:srgbClr val="C00000"/>
                </a:solidFill>
                <a:latin typeface="Arial" charset="0"/>
                <a:cs typeface="Arial" charset="0"/>
              </a:rPr>
              <a:t>violence répétée </a:t>
            </a:r>
            <a:r>
              <a:rPr lang="fr-FR" altLang="fr-FR" sz="1400" b="1">
                <a:solidFill>
                  <a:schemeClr val="tx2"/>
                </a:solidFill>
                <a:latin typeface="Arial" charset="0"/>
                <a:cs typeface="Arial" charset="0"/>
              </a:rPr>
              <a:t>qui peut être </a:t>
            </a:r>
          </a:p>
          <a:p>
            <a:pPr lvl="2" eaLnBrk="1" hangingPunct="1">
              <a:spcBef>
                <a:spcPct val="0"/>
              </a:spcBef>
              <a:buFont typeface="Wingdings" pitchFamily="2" charset="2"/>
              <a:buChar char="q"/>
            </a:pPr>
            <a:r>
              <a:rPr lang="fr-FR" altLang="fr-FR" sz="1400" b="1">
                <a:solidFill>
                  <a:schemeClr val="tx2"/>
                </a:solidFill>
                <a:latin typeface="Arial" charset="0"/>
                <a:cs typeface="Arial" charset="0"/>
              </a:rPr>
              <a:t> </a:t>
            </a:r>
            <a:r>
              <a:rPr lang="fr-FR" altLang="fr-FR" sz="1400" b="1">
                <a:solidFill>
                  <a:srgbClr val="C00000"/>
                </a:solidFill>
                <a:latin typeface="Arial" charset="0"/>
                <a:cs typeface="Arial" charset="0"/>
              </a:rPr>
              <a:t>verbale</a:t>
            </a:r>
            <a:r>
              <a:rPr lang="fr-FR" altLang="fr-FR" sz="1400" b="1">
                <a:solidFill>
                  <a:schemeClr val="tx2"/>
                </a:solidFill>
                <a:latin typeface="Arial" charset="0"/>
                <a:cs typeface="Arial" charset="0"/>
              </a:rPr>
              <a:t> </a:t>
            </a:r>
          </a:p>
          <a:p>
            <a:pPr lvl="2" eaLnBrk="1" hangingPunct="1">
              <a:spcBef>
                <a:spcPct val="0"/>
              </a:spcBef>
              <a:buFont typeface="Wingdings" pitchFamily="2" charset="2"/>
              <a:buChar char="q"/>
            </a:pPr>
            <a:r>
              <a:rPr lang="fr-FR" altLang="fr-FR" sz="1400" b="1">
                <a:solidFill>
                  <a:schemeClr val="tx2"/>
                </a:solidFill>
                <a:latin typeface="Arial" charset="0"/>
                <a:cs typeface="Arial" charset="0"/>
              </a:rPr>
              <a:t> </a:t>
            </a:r>
            <a:r>
              <a:rPr lang="fr-FR" altLang="fr-FR" sz="1400" b="1">
                <a:solidFill>
                  <a:srgbClr val="C00000"/>
                </a:solidFill>
                <a:latin typeface="Arial" charset="0"/>
                <a:cs typeface="Arial" charset="0"/>
              </a:rPr>
              <a:t>physique</a:t>
            </a:r>
            <a:r>
              <a:rPr lang="fr-FR" altLang="fr-FR" sz="1400" b="1">
                <a:solidFill>
                  <a:schemeClr val="tx2"/>
                </a:solidFill>
                <a:latin typeface="Arial" charset="0"/>
                <a:cs typeface="Arial" charset="0"/>
              </a:rPr>
              <a:t> </a:t>
            </a:r>
          </a:p>
          <a:p>
            <a:pPr lvl="2" eaLnBrk="1" hangingPunct="1">
              <a:spcBef>
                <a:spcPct val="0"/>
              </a:spcBef>
              <a:buFont typeface="Wingdings" pitchFamily="2" charset="2"/>
              <a:buChar char="q"/>
            </a:pPr>
            <a:r>
              <a:rPr lang="fr-FR" altLang="fr-FR" sz="1400" b="1">
                <a:solidFill>
                  <a:schemeClr val="tx2"/>
                </a:solidFill>
                <a:latin typeface="Arial" charset="0"/>
                <a:cs typeface="Arial" charset="0"/>
              </a:rPr>
              <a:t> </a:t>
            </a:r>
            <a:r>
              <a:rPr lang="fr-FR" altLang="fr-FR" sz="1400" b="1">
                <a:solidFill>
                  <a:srgbClr val="C00000"/>
                </a:solidFill>
                <a:latin typeface="Arial" charset="0"/>
                <a:cs typeface="Arial" charset="0"/>
              </a:rPr>
              <a:t>morale</a:t>
            </a:r>
          </a:p>
          <a:p>
            <a:pPr algn="r" eaLnBrk="1" hangingPunct="1">
              <a:spcBef>
                <a:spcPct val="0"/>
              </a:spcBef>
              <a:buFontTx/>
              <a:buNone/>
            </a:pPr>
            <a:r>
              <a:rPr lang="fr-FR" altLang="fr-FR" sz="1400" b="1">
                <a:solidFill>
                  <a:schemeClr val="tx2"/>
                </a:solidFill>
                <a:latin typeface="Arial" charset="0"/>
                <a:cs typeface="Arial" charset="0"/>
              </a:rPr>
              <a:t>commise avec l’intention de </a:t>
            </a:r>
            <a:r>
              <a:rPr lang="fr-FR" altLang="fr-FR" sz="1400" b="1">
                <a:solidFill>
                  <a:srgbClr val="C00000"/>
                </a:solidFill>
                <a:latin typeface="Arial" charset="0"/>
                <a:cs typeface="Arial" charset="0"/>
              </a:rPr>
              <a:t>nuire</a:t>
            </a:r>
          </a:p>
        </p:txBody>
      </p:sp>
      <p:sp>
        <p:nvSpPr>
          <p:cNvPr id="5124" name="Text Box 4"/>
          <p:cNvSpPr txBox="1">
            <a:spLocks noChangeArrowheads="1"/>
          </p:cNvSpPr>
          <p:nvPr/>
        </p:nvSpPr>
        <p:spPr bwMode="auto">
          <a:xfrm>
            <a:off x="539750" y="4083050"/>
            <a:ext cx="7869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cs typeface="Arial" charset="0"/>
              </a:rPr>
              <a:t>Il est le fait d’un ou de plusieurs </a:t>
            </a:r>
            <a:r>
              <a:rPr lang="fr-FR" altLang="fr-FR" sz="1400" b="1">
                <a:solidFill>
                  <a:srgbClr val="C00000"/>
                </a:solidFill>
                <a:latin typeface="Arial" charset="0"/>
                <a:cs typeface="Arial" charset="0"/>
              </a:rPr>
              <a:t>élèves à l’encontre d’une victime </a:t>
            </a:r>
            <a:r>
              <a:rPr lang="fr-FR" altLang="fr-FR" sz="1400" b="1">
                <a:solidFill>
                  <a:schemeClr val="tx2"/>
                </a:solidFill>
                <a:latin typeface="Arial" charset="0"/>
                <a:cs typeface="Arial" charset="0"/>
              </a:rPr>
              <a:t>qui ne peut  </a:t>
            </a:r>
            <a:r>
              <a:rPr lang="fr-FR" altLang="fr-FR" sz="1400" b="1">
                <a:solidFill>
                  <a:srgbClr val="C00000"/>
                </a:solidFill>
                <a:latin typeface="Arial" charset="0"/>
                <a:cs typeface="Arial" charset="0"/>
              </a:rPr>
              <a:t>pas se défendre.</a:t>
            </a:r>
          </a:p>
        </p:txBody>
      </p:sp>
      <p:sp>
        <p:nvSpPr>
          <p:cNvPr id="5125" name="Text Box 5"/>
          <p:cNvSpPr txBox="1">
            <a:spLocks noChangeArrowheads="1"/>
          </p:cNvSpPr>
          <p:nvPr/>
        </p:nvSpPr>
        <p:spPr bwMode="auto">
          <a:xfrm>
            <a:off x="0" y="5164138"/>
            <a:ext cx="9144000" cy="862012"/>
          </a:xfrm>
          <a:prstGeom prst="rect">
            <a:avLst/>
          </a:prstGeom>
          <a:solidFill>
            <a:schemeClr val="accent5">
              <a:lumMod val="20000"/>
              <a:lumOff val="80000"/>
            </a:schemeClr>
          </a:solid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FR" altLang="fr-FR" sz="1600" b="1" dirty="0" smtClean="0">
                <a:solidFill>
                  <a:schemeClr val="tx2"/>
                </a:solidFill>
                <a:latin typeface="Arial" charset="0"/>
                <a:cs typeface="Arial" charset="0"/>
              </a:rPr>
              <a:t>Lorsqu’un enfant est insulté, menacé, battu, bousculé ou reçoit des messages injurieux</a:t>
            </a:r>
          </a:p>
          <a:p>
            <a:pPr algn="ctr" eaLnBrk="1" hangingPunct="1">
              <a:spcBef>
                <a:spcPct val="0"/>
              </a:spcBef>
              <a:buFontTx/>
              <a:buNone/>
              <a:defRPr/>
            </a:pPr>
            <a:r>
              <a:rPr lang="fr-FR" altLang="fr-FR" sz="1800" b="1" dirty="0" smtClean="0">
                <a:solidFill>
                  <a:schemeClr val="tx2"/>
                </a:solidFill>
                <a:latin typeface="Arial" charset="0"/>
                <a:cs typeface="Arial" charset="0"/>
              </a:rPr>
              <a:t>à répétition, </a:t>
            </a:r>
          </a:p>
          <a:p>
            <a:pPr algn="ctr" eaLnBrk="1" hangingPunct="1">
              <a:spcBef>
                <a:spcPct val="0"/>
              </a:spcBef>
              <a:buFontTx/>
              <a:buNone/>
              <a:defRPr/>
            </a:pPr>
            <a:r>
              <a:rPr lang="fr-FR" altLang="fr-FR" sz="1600" b="1" dirty="0" smtClean="0">
                <a:solidFill>
                  <a:schemeClr val="tx2"/>
                </a:solidFill>
                <a:latin typeface="Arial" charset="0"/>
                <a:cs typeface="Arial" charset="0"/>
              </a:rPr>
              <a:t>on parle de harcèlement.</a:t>
            </a:r>
          </a:p>
        </p:txBody>
      </p:sp>
      <p:sp>
        <p:nvSpPr>
          <p:cNvPr id="5126" name="AutoShape 20">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5127" name="AutoShape 21">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5128" name="AutoShape 22">
            <a:hlinkClick r:id="rId2" action="ppaction://hlinksldjump" tooltip="Approche phénomène harcèlement"/>
          </p:cNvPr>
          <p:cNvSpPr>
            <a:spLocks noChangeAspect="1" noChangeArrowheads="1"/>
          </p:cNvSpPr>
          <p:nvPr/>
        </p:nvSpPr>
        <p:spPr bwMode="auto">
          <a:xfrm>
            <a:off x="4500563" y="6634163"/>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0" name="Connecteur droit 9"/>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17783" y="332656"/>
            <a:ext cx="4558473"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3627843"/>
            <a:ext cx="4608512" cy="3185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9940768">
            <a:off x="4788025" y="4687503"/>
            <a:ext cx="4355976" cy="707268"/>
          </a:xfrm>
          <a:prstGeom prst="rect">
            <a:avLst/>
          </a:prstGeom>
          <a:noFill/>
          <a:ln w="317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8" name="AutoShape 17">
            <a:hlinkClick r:id="rId5" action="ppaction://hlinksldjump" tooltip="page précédente"/>
          </p:cNvPr>
          <p:cNvSpPr>
            <a:spLocks noChangeAspect="1" noChangeArrowheads="1"/>
          </p:cNvSpPr>
          <p:nvPr/>
        </p:nvSpPr>
        <p:spPr bwMode="auto">
          <a:xfrm>
            <a:off x="5039792"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9" name="AutoShape 20">
            <a:hlinkClick r:id="rId6" action="ppaction://hlinksldjump" tooltip="1ère diapo"/>
          </p:cNvPr>
          <p:cNvSpPr>
            <a:spLocks noChangeAspect="1" noChangeArrowheads="1"/>
          </p:cNvSpPr>
          <p:nvPr/>
        </p:nvSpPr>
        <p:spPr bwMode="auto">
          <a:xfrm>
            <a:off x="5328717" y="6634163"/>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Tree>
    <p:extLst>
      <p:ext uri="{BB962C8B-B14F-4D97-AF65-F5344CB8AC3E}">
        <p14:creationId xmlns:p14="http://schemas.microsoft.com/office/powerpoint/2010/main" val="29127420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6"/>
          <p:cNvSpPr txBox="1">
            <a:spLocks noChangeArrowheads="1"/>
          </p:cNvSpPr>
          <p:nvPr/>
        </p:nvSpPr>
        <p:spPr bwMode="auto">
          <a:xfrm>
            <a:off x="0" y="-26988"/>
            <a:ext cx="9144000" cy="3683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rPr>
              <a:t>Le B2i : Brevet informatique et internet à l’école</a:t>
            </a:r>
          </a:p>
        </p:txBody>
      </p:sp>
      <p:pic>
        <p:nvPicPr>
          <p:cNvPr id="52227" name="Picture 7" descr="b2i éc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260600"/>
            <a:ext cx="8964612" cy="2497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28" name="AutoShape 9">
            <a:hlinkClick r:id="rId3" action="ppaction://hlinksldjump"/>
          </p:cNvPr>
          <p:cNvSpPr>
            <a:spLocks noChangeArrowheads="1"/>
          </p:cNvSpPr>
          <p:nvPr/>
        </p:nvSpPr>
        <p:spPr bwMode="auto">
          <a:xfrm>
            <a:off x="7596188" y="5445125"/>
            <a:ext cx="431800" cy="576263"/>
          </a:xfrm>
          <a:prstGeom prst="curvedLeftArrow">
            <a:avLst>
              <a:gd name="adj1" fmla="val 26691"/>
              <a:gd name="adj2" fmla="val 53382"/>
              <a:gd name="adj3" fmla="val 33333"/>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6" name="Connecteur droit 5"/>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27384"/>
            <a:ext cx="9144000" cy="2923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3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Aide-mémoire pour le traitement des situations de harcèlement entre élèves à l’attention du directeur d’école</a:t>
            </a:r>
            <a:endParaRPr kumimoji="0" lang="fr-FR" altLang="fr-FR"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59080"/>
            <a:ext cx="9144000" cy="523220"/>
          </a:xfrm>
          <a:prstGeom prst="rect">
            <a:avLst/>
          </a:prstGeom>
          <a:solidFill>
            <a:srgbClr val="DAEE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Cet aide-mémoire fait partie d’une </a:t>
            </a:r>
            <a:r>
              <a:rPr kumimoji="0" lang="fr-FR" alt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stratégie d’intervention</a:t>
            </a:r>
            <a:r>
              <a:rPr kumimoji="0" lang="fr-FR" alt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l’école lorsqu’elle se trouve confrontée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à une situation de harcèlement, cyber harcèlement et cyber violence.</a:t>
            </a:r>
          </a:p>
        </p:txBody>
      </p:sp>
      <p:sp>
        <p:nvSpPr>
          <p:cNvPr id="11" name="Rectangle 7"/>
          <p:cNvSpPr>
            <a:spLocks noChangeArrowheads="1"/>
          </p:cNvSpPr>
          <p:nvPr/>
        </p:nvSpPr>
        <p:spPr bwMode="auto">
          <a:xfrm>
            <a:off x="2438400" y="1963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79388">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altLang="fr-FR" sz="1800" b="0" i="0" u="none" strike="noStrike" cap="none" normalizeH="0" baseline="0" dirty="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80" y="942974"/>
            <a:ext cx="8429891" cy="536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20"/>
          <p:cNvSpPr txBox="1">
            <a:spLocks noChangeArrowheads="1"/>
          </p:cNvSpPr>
          <p:nvPr/>
        </p:nvSpPr>
        <p:spPr bwMode="auto">
          <a:xfrm>
            <a:off x="6372200" y="6446663"/>
            <a:ext cx="779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chemeClr val="tx2"/>
                </a:solidFill>
                <a:latin typeface="Verdana" pitchFamily="34" charset="0"/>
              </a:rPr>
              <a:t>&gt;&gt;&gt;</a:t>
            </a:r>
          </a:p>
        </p:txBody>
      </p:sp>
      <p:sp>
        <p:nvSpPr>
          <p:cNvPr id="7" name="ZoneTexte 2"/>
          <p:cNvSpPr txBox="1"/>
          <p:nvPr/>
        </p:nvSpPr>
        <p:spPr>
          <a:xfrm>
            <a:off x="7020272" y="6453336"/>
            <a:ext cx="1444306" cy="307777"/>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fr-FR" sz="1400" dirty="0" smtClean="0">
                <a:solidFill>
                  <a:schemeClr val="tx2"/>
                </a:solidFill>
              </a:rPr>
              <a:t>page suivante</a:t>
            </a:r>
            <a:endParaRPr lang="fr-FR" sz="1400" dirty="0">
              <a:solidFill>
                <a:schemeClr val="tx2"/>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389" y="1340768"/>
            <a:ext cx="2190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5675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95400"/>
            <a:ext cx="8376235" cy="458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a:spLocks noChangeArrowheads="1"/>
          </p:cNvSpPr>
          <p:nvPr/>
        </p:nvSpPr>
        <p:spPr bwMode="auto">
          <a:xfrm>
            <a:off x="0" y="-127411"/>
            <a:ext cx="9144000" cy="49244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3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Aide-mémoire pour le traitement des situations de harcèlement entre élèves à l’attention du directeur d’école</a:t>
            </a:r>
          </a:p>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300" b="1" dirty="0" smtClean="0">
                <a:solidFill>
                  <a:srgbClr val="800000"/>
                </a:solidFill>
                <a:latin typeface="Arial" pitchFamily="34" charset="0"/>
                <a:cs typeface="Arial" pitchFamily="34" charset="0"/>
              </a:rPr>
              <a:t>(suite)</a:t>
            </a:r>
            <a:endParaRPr kumimoji="0" lang="fr-FR" altLang="fr-FR"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9">
            <a:hlinkClick r:id="rId3" action="ppaction://hlinksldjump"/>
          </p:cNvPr>
          <p:cNvSpPr>
            <a:spLocks noChangeArrowheads="1"/>
          </p:cNvSpPr>
          <p:nvPr/>
        </p:nvSpPr>
        <p:spPr bwMode="auto">
          <a:xfrm>
            <a:off x="7956624" y="6021089"/>
            <a:ext cx="431800" cy="576263"/>
          </a:xfrm>
          <a:prstGeom prst="curvedLeftArrow">
            <a:avLst>
              <a:gd name="adj1" fmla="val 26691"/>
              <a:gd name="adj2" fmla="val 53382"/>
              <a:gd name="adj3" fmla="val 33333"/>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Tree>
    <p:extLst>
      <p:ext uri="{BB962C8B-B14F-4D97-AF65-F5344CB8AC3E}">
        <p14:creationId xmlns:p14="http://schemas.microsoft.com/office/powerpoint/2010/main" val="2164973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26988"/>
            <a:ext cx="91440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800">
                <a:solidFill>
                  <a:schemeClr val="bg1"/>
                </a:solidFill>
                <a:latin typeface="Arial" charset="0"/>
                <a:cs typeface="Arial" charset="0"/>
              </a:rPr>
              <a:t>Les caractéristiques du harcèlement en milieu scolaire</a:t>
            </a:r>
          </a:p>
        </p:txBody>
      </p:sp>
      <p:sp>
        <p:nvSpPr>
          <p:cNvPr id="6147" name="Text Box 3"/>
          <p:cNvSpPr txBox="1">
            <a:spLocks noChangeArrowheads="1"/>
          </p:cNvSpPr>
          <p:nvPr/>
        </p:nvSpPr>
        <p:spPr bwMode="auto">
          <a:xfrm>
            <a:off x="971550" y="1773238"/>
            <a:ext cx="7472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b="1">
                <a:solidFill>
                  <a:schemeClr val="tx2"/>
                </a:solidFill>
                <a:latin typeface="Arial" charset="0"/>
                <a:cs typeface="Arial" charset="0"/>
              </a:rPr>
              <a:t>rapport de force et de domination entre un ou plusieurs élèves et une ou plusieurs victimes </a:t>
            </a:r>
          </a:p>
        </p:txBody>
      </p:sp>
      <p:sp>
        <p:nvSpPr>
          <p:cNvPr id="6148" name="Text Box 4"/>
          <p:cNvSpPr txBox="1">
            <a:spLocks noChangeArrowheads="1"/>
          </p:cNvSpPr>
          <p:nvPr/>
        </p:nvSpPr>
        <p:spPr bwMode="auto">
          <a:xfrm>
            <a:off x="971550" y="2924175"/>
            <a:ext cx="7561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b="1">
                <a:solidFill>
                  <a:schemeClr val="tx2"/>
                </a:solidFill>
                <a:latin typeface="Arial" charset="0"/>
                <a:cs typeface="Arial" charset="0"/>
              </a:rPr>
              <a:t>agressions qui se répètent régulièrement durant une longue période.</a:t>
            </a:r>
          </a:p>
        </p:txBody>
      </p:sp>
      <p:sp>
        <p:nvSpPr>
          <p:cNvPr id="6149" name="Text Box 5"/>
          <p:cNvSpPr txBox="1">
            <a:spLocks noChangeArrowheads="1"/>
          </p:cNvSpPr>
          <p:nvPr/>
        </p:nvSpPr>
        <p:spPr bwMode="auto">
          <a:xfrm>
            <a:off x="1042988" y="4156075"/>
            <a:ext cx="741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b="1">
                <a:solidFill>
                  <a:schemeClr val="tx2"/>
                </a:solidFill>
                <a:latin typeface="Arial" charset="0"/>
                <a:cs typeface="Arial" charset="0"/>
              </a:rPr>
              <a:t>le but : blesser, intimider, mettre en difficulté, et/ou ridiculiser l’autre.</a:t>
            </a:r>
          </a:p>
        </p:txBody>
      </p:sp>
      <p:sp>
        <p:nvSpPr>
          <p:cNvPr id="6150" name="Text Box 6"/>
          <p:cNvSpPr txBox="1">
            <a:spLocks noChangeArrowheads="1"/>
          </p:cNvSpPr>
          <p:nvPr/>
        </p:nvSpPr>
        <p:spPr bwMode="auto">
          <a:xfrm>
            <a:off x="1042988" y="5380038"/>
            <a:ext cx="741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b="1">
                <a:solidFill>
                  <a:schemeClr val="tx2"/>
                </a:solidFill>
                <a:latin typeface="Arial" charset="0"/>
                <a:cs typeface="Arial" charset="0"/>
              </a:rPr>
              <a:t>la victime est souvent isolée, plus petite, faible physiquement, et dans l’incapacité de se défendre </a:t>
            </a:r>
          </a:p>
        </p:txBody>
      </p:sp>
      <p:sp>
        <p:nvSpPr>
          <p:cNvPr id="6151" name="Rectangle 7"/>
          <p:cNvSpPr>
            <a:spLocks noChangeArrowheads="1"/>
          </p:cNvSpPr>
          <p:nvPr/>
        </p:nvSpPr>
        <p:spPr bwMode="auto">
          <a:xfrm>
            <a:off x="628650" y="1412875"/>
            <a:ext cx="1157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La violence</a:t>
            </a:r>
          </a:p>
        </p:txBody>
      </p:sp>
      <p:sp>
        <p:nvSpPr>
          <p:cNvPr id="6152" name="Rectangle 8"/>
          <p:cNvSpPr>
            <a:spLocks noChangeArrowheads="1"/>
          </p:cNvSpPr>
          <p:nvPr/>
        </p:nvSpPr>
        <p:spPr bwMode="auto">
          <a:xfrm>
            <a:off x="611188" y="2565400"/>
            <a:ext cx="134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La répétitivité</a:t>
            </a:r>
          </a:p>
        </p:txBody>
      </p:sp>
      <p:sp>
        <p:nvSpPr>
          <p:cNvPr id="6153" name="Rectangle 9"/>
          <p:cNvSpPr>
            <a:spLocks noChangeArrowheads="1"/>
          </p:cNvSpPr>
          <p:nvPr/>
        </p:nvSpPr>
        <p:spPr bwMode="auto">
          <a:xfrm>
            <a:off x="611188" y="3789363"/>
            <a:ext cx="1831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L’intention de nuire</a:t>
            </a:r>
          </a:p>
        </p:txBody>
      </p:sp>
      <p:sp>
        <p:nvSpPr>
          <p:cNvPr id="6154" name="Rectangle 10"/>
          <p:cNvSpPr>
            <a:spLocks noChangeArrowheads="1"/>
          </p:cNvSpPr>
          <p:nvPr/>
        </p:nvSpPr>
        <p:spPr bwMode="auto">
          <a:xfrm>
            <a:off x="611188" y="5013325"/>
            <a:ext cx="2292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L’isolement de la victime</a:t>
            </a:r>
          </a:p>
        </p:txBody>
      </p:sp>
      <p:sp>
        <p:nvSpPr>
          <p:cNvPr id="6155" name="AutoShape 14">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6156" name="AutoShape 15">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6157" name="AutoShape 17">
            <a:hlinkClick r:id="rId2" action="ppaction://hlinksldjump" tooltip="Approche phénomène harcèlement"/>
          </p:cNvPr>
          <p:cNvSpPr>
            <a:spLocks noChangeAspect="1" noChangeArrowheads="1"/>
          </p:cNvSpPr>
          <p:nvPr/>
        </p:nvSpPr>
        <p:spPr bwMode="auto">
          <a:xfrm>
            <a:off x="4500563" y="6634163"/>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5" name="Connecteur droit 14"/>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79388" y="1014413"/>
            <a:ext cx="8509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2" eaLnBrk="1" hangingPunct="1">
              <a:spcBef>
                <a:spcPct val="0"/>
              </a:spcBef>
              <a:buFont typeface="Wingdings" pitchFamily="2" charset="2"/>
              <a:buChar char="q"/>
            </a:pPr>
            <a:r>
              <a:rPr lang="fr-FR" altLang="fr-FR" sz="1800" b="1">
                <a:solidFill>
                  <a:schemeClr val="tx2"/>
                </a:solidFill>
                <a:latin typeface="Arial" charset="0"/>
                <a:cs typeface="Arial" charset="0"/>
              </a:rPr>
              <a:t>  </a:t>
            </a:r>
            <a:r>
              <a:rPr lang="fr-FR" altLang="fr-FR" sz="1400" b="1">
                <a:solidFill>
                  <a:srgbClr val="C00000"/>
                </a:solidFill>
                <a:latin typeface="Arial" charset="0"/>
                <a:cs typeface="Arial" charset="0"/>
              </a:rPr>
              <a:t>le rejet de la différence</a:t>
            </a:r>
          </a:p>
          <a:p>
            <a:pPr eaLnBrk="1" hangingPunct="1">
              <a:spcBef>
                <a:spcPct val="0"/>
              </a:spcBef>
              <a:buFontTx/>
              <a:buNone/>
            </a:pPr>
            <a:r>
              <a:rPr lang="fr-FR" altLang="fr-FR" sz="1800" b="1">
                <a:solidFill>
                  <a:schemeClr val="tx2"/>
                </a:solidFill>
                <a:latin typeface="Arial" charset="0"/>
                <a:cs typeface="Arial" charset="0"/>
              </a:rPr>
              <a:t>	</a:t>
            </a:r>
          </a:p>
          <a:p>
            <a:pPr eaLnBrk="1" hangingPunct="1">
              <a:spcBef>
                <a:spcPct val="0"/>
              </a:spcBef>
              <a:buFontTx/>
              <a:buNone/>
            </a:pPr>
            <a:endParaRPr lang="fr-FR" altLang="fr-FR" sz="1800" b="1">
              <a:solidFill>
                <a:schemeClr val="tx2"/>
              </a:solidFill>
              <a:latin typeface="Arial" charset="0"/>
              <a:cs typeface="Arial" charset="0"/>
            </a:endParaRPr>
          </a:p>
          <a:p>
            <a:pPr lvl="2" eaLnBrk="1" hangingPunct="1">
              <a:spcBef>
                <a:spcPct val="0"/>
              </a:spcBef>
              <a:buFont typeface="Wingdings" pitchFamily="2" charset="2"/>
              <a:buChar char="q"/>
            </a:pPr>
            <a:r>
              <a:rPr lang="fr-FR" altLang="fr-FR" sz="1800" b="1">
                <a:solidFill>
                  <a:schemeClr val="tx2"/>
                </a:solidFill>
                <a:latin typeface="Arial" charset="0"/>
                <a:cs typeface="Arial" charset="0"/>
              </a:rPr>
              <a:t>  </a:t>
            </a:r>
            <a:r>
              <a:rPr lang="fr-FR" altLang="fr-FR" sz="1400" b="1">
                <a:solidFill>
                  <a:srgbClr val="C00000"/>
                </a:solidFill>
                <a:latin typeface="Arial" charset="0"/>
                <a:cs typeface="Arial" charset="0"/>
              </a:rPr>
              <a:t>la stigmatisation de certaines caractéristiques </a:t>
            </a:r>
          </a:p>
        </p:txBody>
      </p:sp>
      <p:sp>
        <p:nvSpPr>
          <p:cNvPr id="7171" name="Text Box 3"/>
          <p:cNvSpPr txBox="1">
            <a:spLocks noChangeArrowheads="1"/>
          </p:cNvSpPr>
          <p:nvPr/>
        </p:nvSpPr>
        <p:spPr bwMode="auto">
          <a:xfrm>
            <a:off x="2843213" y="2492375"/>
            <a:ext cx="236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chemeClr val="tx2"/>
                </a:solidFill>
                <a:latin typeface="Arial" charset="0"/>
                <a:cs typeface="Arial" charset="0"/>
              </a:rPr>
              <a:t>l’</a:t>
            </a:r>
            <a:r>
              <a:rPr lang="fr-FR" altLang="fr-FR" sz="1400" b="1">
                <a:solidFill>
                  <a:srgbClr val="C00000"/>
                </a:solidFill>
                <a:latin typeface="Arial" charset="0"/>
                <a:cs typeface="Arial" charset="0"/>
              </a:rPr>
              <a:t>apparence</a:t>
            </a:r>
            <a:r>
              <a:rPr lang="fr-FR" altLang="fr-FR" sz="1400" b="1">
                <a:solidFill>
                  <a:schemeClr val="tx2"/>
                </a:solidFill>
                <a:latin typeface="Arial" charset="0"/>
                <a:cs typeface="Arial" charset="0"/>
              </a:rPr>
              <a:t> physique</a:t>
            </a:r>
            <a:r>
              <a:rPr lang="fr-FR" altLang="fr-FR" sz="1800" b="1">
                <a:solidFill>
                  <a:schemeClr val="tx2"/>
                </a:solidFill>
                <a:latin typeface="Arial" charset="0"/>
                <a:cs typeface="Arial" charset="0"/>
              </a:rPr>
              <a:t> </a:t>
            </a:r>
          </a:p>
        </p:txBody>
      </p:sp>
      <p:sp>
        <p:nvSpPr>
          <p:cNvPr id="7172" name="Rectangle 4"/>
          <p:cNvSpPr>
            <a:spLocks noChangeArrowheads="1"/>
          </p:cNvSpPr>
          <p:nvPr/>
        </p:nvSpPr>
        <p:spPr bwMode="auto">
          <a:xfrm>
            <a:off x="2843213" y="3041650"/>
            <a:ext cx="5905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pPr>
            <a:r>
              <a:rPr lang="fr-FR" altLang="fr-FR" sz="1400" b="1">
                <a:solidFill>
                  <a:schemeClr val="tx2"/>
                </a:solidFill>
                <a:latin typeface="Arial" charset="0"/>
                <a:cs typeface="Arial" charset="0"/>
              </a:rPr>
              <a:t>le </a:t>
            </a:r>
            <a:r>
              <a:rPr lang="fr-FR" altLang="fr-FR" sz="1400" b="1">
                <a:solidFill>
                  <a:srgbClr val="C00000"/>
                </a:solidFill>
                <a:latin typeface="Arial" charset="0"/>
                <a:cs typeface="Arial" charset="0"/>
              </a:rPr>
              <a:t>sexe, </a:t>
            </a:r>
            <a:r>
              <a:rPr lang="fr-FR" altLang="fr-FR" sz="1400" b="1">
                <a:solidFill>
                  <a:schemeClr val="tx2"/>
                </a:solidFill>
                <a:latin typeface="Arial" charset="0"/>
                <a:cs typeface="Arial" charset="0"/>
              </a:rPr>
              <a:t>l’</a:t>
            </a:r>
            <a:r>
              <a:rPr lang="fr-FR" altLang="fr-FR" sz="1400" b="1">
                <a:solidFill>
                  <a:srgbClr val="C00000"/>
                </a:solidFill>
                <a:latin typeface="Arial" charset="0"/>
                <a:cs typeface="Arial" charset="0"/>
              </a:rPr>
              <a:t>identité de genre</a:t>
            </a:r>
            <a:r>
              <a:rPr lang="fr-FR" altLang="fr-FR" sz="1800" b="1">
                <a:solidFill>
                  <a:srgbClr val="C00000"/>
                </a:solidFill>
                <a:latin typeface="Arial" charset="0"/>
                <a:cs typeface="Arial" charset="0"/>
              </a:rPr>
              <a:t> </a:t>
            </a:r>
            <a:r>
              <a:rPr lang="fr-FR" altLang="fr-FR" sz="1600" b="1">
                <a:solidFill>
                  <a:schemeClr val="tx2"/>
                </a:solidFill>
                <a:latin typeface="Arial" charset="0"/>
                <a:cs typeface="Arial" charset="0"/>
              </a:rPr>
              <a:t>(</a:t>
            </a:r>
            <a:r>
              <a:rPr lang="fr-FR" altLang="fr-FR" sz="1200" b="1" i="1">
                <a:solidFill>
                  <a:schemeClr val="tx2"/>
                </a:solidFill>
                <a:latin typeface="Arial" charset="0"/>
                <a:cs typeface="Arial" charset="0"/>
              </a:rPr>
              <a:t>garçon jugé trop «efféminé», fille jugée trop «masculine», sexisme)</a:t>
            </a:r>
          </a:p>
        </p:txBody>
      </p:sp>
      <p:sp>
        <p:nvSpPr>
          <p:cNvPr id="7173" name="Rectangle 5"/>
          <p:cNvSpPr>
            <a:spLocks noChangeArrowheads="1"/>
          </p:cNvSpPr>
          <p:nvPr/>
        </p:nvSpPr>
        <p:spPr bwMode="auto">
          <a:xfrm>
            <a:off x="2843213" y="3779838"/>
            <a:ext cx="158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chemeClr val="tx2"/>
                </a:solidFill>
                <a:latin typeface="Arial" charset="0"/>
                <a:cs typeface="Arial" charset="0"/>
              </a:rPr>
              <a:t>un </a:t>
            </a:r>
            <a:r>
              <a:rPr lang="fr-FR" altLang="fr-FR" sz="1400" b="1">
                <a:solidFill>
                  <a:srgbClr val="C00000"/>
                </a:solidFill>
                <a:latin typeface="Arial" charset="0"/>
                <a:cs typeface="Arial" charset="0"/>
              </a:rPr>
              <a:t>handicap</a:t>
            </a:r>
            <a:r>
              <a:rPr lang="fr-FR" altLang="fr-FR" sz="1800" b="1">
                <a:solidFill>
                  <a:schemeClr val="tx2"/>
                </a:solidFill>
                <a:latin typeface="Arial" charset="0"/>
                <a:cs typeface="Arial" charset="0"/>
              </a:rPr>
              <a:t> </a:t>
            </a:r>
          </a:p>
        </p:txBody>
      </p:sp>
      <p:sp>
        <p:nvSpPr>
          <p:cNvPr id="7174" name="Text Box 6"/>
          <p:cNvSpPr txBox="1">
            <a:spLocks noChangeArrowheads="1"/>
          </p:cNvSpPr>
          <p:nvPr/>
        </p:nvSpPr>
        <p:spPr bwMode="auto">
          <a:xfrm>
            <a:off x="2843213" y="4365625"/>
            <a:ext cx="5761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pPr>
            <a:r>
              <a:rPr lang="fr-FR" altLang="fr-FR" sz="1400" b="1">
                <a:solidFill>
                  <a:schemeClr val="tx2"/>
                </a:solidFill>
                <a:latin typeface="Arial" charset="0"/>
                <a:cs typeface="Arial" charset="0"/>
              </a:rPr>
              <a:t>l’</a:t>
            </a:r>
            <a:r>
              <a:rPr lang="fr-FR" altLang="fr-FR" sz="1400" b="1">
                <a:solidFill>
                  <a:srgbClr val="C00000"/>
                </a:solidFill>
                <a:latin typeface="Arial" charset="0"/>
                <a:cs typeface="Arial" charset="0"/>
              </a:rPr>
              <a:t>appartenance à un groupe </a:t>
            </a:r>
            <a:r>
              <a:rPr lang="fr-FR" altLang="fr-FR" sz="1400" b="1">
                <a:solidFill>
                  <a:schemeClr val="tx2"/>
                </a:solidFill>
                <a:latin typeface="Arial" charset="0"/>
                <a:cs typeface="Arial" charset="0"/>
              </a:rPr>
              <a:t>social, religieux ou culturel particulier</a:t>
            </a:r>
          </a:p>
        </p:txBody>
      </p:sp>
      <p:sp>
        <p:nvSpPr>
          <p:cNvPr id="7175" name="Rectangle 8"/>
          <p:cNvSpPr>
            <a:spLocks noChangeArrowheads="1"/>
          </p:cNvSpPr>
          <p:nvPr/>
        </p:nvSpPr>
        <p:spPr bwMode="auto">
          <a:xfrm>
            <a:off x="0" y="-26988"/>
            <a:ext cx="91440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Le harcèlement se fonde sur …</a:t>
            </a:r>
          </a:p>
        </p:txBody>
      </p:sp>
      <p:sp>
        <p:nvSpPr>
          <p:cNvPr id="7176" name="AutoShape 13">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7177" name="AutoShape 14">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7178" name="AutoShape 16">
            <a:hlinkClick r:id="rId2" action="ppaction://hlinksldjump" tooltip="Approche phénomène harcèlement"/>
          </p:cNvPr>
          <p:cNvSpPr>
            <a:spLocks noChangeAspect="1" noChangeArrowheads="1"/>
          </p:cNvSpPr>
          <p:nvPr/>
        </p:nvSpPr>
        <p:spPr bwMode="auto">
          <a:xfrm>
            <a:off x="4500563" y="6634163"/>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7179" name="Rectangle 18"/>
          <p:cNvSpPr>
            <a:spLocks noChangeArrowheads="1"/>
          </p:cNvSpPr>
          <p:nvPr/>
        </p:nvSpPr>
        <p:spPr bwMode="auto">
          <a:xfrm>
            <a:off x="2843213" y="5229225"/>
            <a:ext cx="30861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fr-FR" altLang="fr-FR" sz="1400" b="1">
                <a:solidFill>
                  <a:schemeClr val="tx2"/>
                </a:solidFill>
                <a:latin typeface="Arial" charset="0"/>
                <a:cs typeface="Arial" charset="0"/>
              </a:rPr>
              <a:t>des </a:t>
            </a:r>
            <a:r>
              <a:rPr lang="fr-FR" altLang="fr-FR" sz="1400" b="1">
                <a:solidFill>
                  <a:srgbClr val="C00000"/>
                </a:solidFill>
                <a:latin typeface="Arial" charset="0"/>
                <a:cs typeface="Arial" charset="0"/>
              </a:rPr>
              <a:t>centres d’intérêt </a:t>
            </a:r>
            <a:r>
              <a:rPr lang="fr-FR" altLang="fr-FR" sz="1400" b="1">
                <a:solidFill>
                  <a:schemeClr val="tx2"/>
                </a:solidFill>
                <a:latin typeface="Arial" charset="0"/>
                <a:cs typeface="Arial" charset="0"/>
              </a:rPr>
              <a:t>différents</a:t>
            </a:r>
          </a:p>
        </p:txBody>
      </p:sp>
      <p:cxnSp>
        <p:nvCxnSpPr>
          <p:cNvPr id="13" name="Connecteur droit 12"/>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26988"/>
            <a:ext cx="91440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chemeClr val="bg1"/>
                </a:solidFill>
                <a:latin typeface="Arial" charset="0"/>
                <a:cs typeface="Arial" charset="0"/>
              </a:rPr>
              <a:t>Les différentes formes de harcèlement</a:t>
            </a:r>
          </a:p>
        </p:txBody>
      </p:sp>
      <p:sp>
        <p:nvSpPr>
          <p:cNvPr id="8195" name="Rectangle 3"/>
          <p:cNvSpPr>
            <a:spLocks noChangeArrowheads="1"/>
          </p:cNvSpPr>
          <p:nvPr/>
        </p:nvSpPr>
        <p:spPr bwMode="auto">
          <a:xfrm>
            <a:off x="468313" y="936625"/>
            <a:ext cx="2330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Le harcèlement physique</a:t>
            </a:r>
          </a:p>
        </p:txBody>
      </p:sp>
      <p:sp>
        <p:nvSpPr>
          <p:cNvPr id="8196" name="Text Box 5"/>
          <p:cNvSpPr txBox="1">
            <a:spLocks noChangeArrowheads="1"/>
          </p:cNvSpPr>
          <p:nvPr/>
        </p:nvSpPr>
        <p:spPr bwMode="auto">
          <a:xfrm>
            <a:off x="1331913" y="1773238"/>
            <a:ext cx="3881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coups, pincements, tirage de cheveux…</a:t>
            </a:r>
          </a:p>
        </p:txBody>
      </p:sp>
      <p:sp>
        <p:nvSpPr>
          <p:cNvPr id="8197" name="Text Box 6"/>
          <p:cNvSpPr txBox="1">
            <a:spLocks noChangeArrowheads="1"/>
          </p:cNvSpPr>
          <p:nvPr/>
        </p:nvSpPr>
        <p:spPr bwMode="auto">
          <a:xfrm>
            <a:off x="1331913" y="2420938"/>
            <a:ext cx="2706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bousculades, jets d’objets</a:t>
            </a:r>
          </a:p>
        </p:txBody>
      </p:sp>
      <p:sp>
        <p:nvSpPr>
          <p:cNvPr id="8198" name="Text Box 7"/>
          <p:cNvSpPr txBox="1">
            <a:spLocks noChangeArrowheads="1"/>
          </p:cNvSpPr>
          <p:nvPr/>
        </p:nvSpPr>
        <p:spPr bwMode="auto">
          <a:xfrm>
            <a:off x="1331913" y="2997200"/>
            <a:ext cx="505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bagarres organisées par un ou plusieurs «bourreaux»</a:t>
            </a:r>
          </a:p>
        </p:txBody>
      </p:sp>
      <p:sp>
        <p:nvSpPr>
          <p:cNvPr id="8199" name="Text Box 8"/>
          <p:cNvSpPr txBox="1">
            <a:spLocks noChangeArrowheads="1"/>
          </p:cNvSpPr>
          <p:nvPr/>
        </p:nvSpPr>
        <p:spPr bwMode="auto">
          <a:xfrm>
            <a:off x="1331913" y="3716338"/>
            <a:ext cx="1716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vols et rackets</a:t>
            </a:r>
          </a:p>
        </p:txBody>
      </p:sp>
      <p:sp>
        <p:nvSpPr>
          <p:cNvPr id="8200" name="Text Box 9"/>
          <p:cNvSpPr txBox="1">
            <a:spLocks noChangeArrowheads="1"/>
          </p:cNvSpPr>
          <p:nvPr/>
        </p:nvSpPr>
        <p:spPr bwMode="auto">
          <a:xfrm>
            <a:off x="1331913" y="4365625"/>
            <a:ext cx="4776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dégradations de matériel scolaire ou de vêtements</a:t>
            </a:r>
          </a:p>
        </p:txBody>
      </p:sp>
      <p:sp>
        <p:nvSpPr>
          <p:cNvPr id="8201" name="Text Box 10"/>
          <p:cNvSpPr txBox="1">
            <a:spLocks noChangeArrowheads="1"/>
          </p:cNvSpPr>
          <p:nvPr/>
        </p:nvSpPr>
        <p:spPr bwMode="auto">
          <a:xfrm>
            <a:off x="1331913" y="5013325"/>
            <a:ext cx="293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enfermement dans une pièce</a:t>
            </a:r>
          </a:p>
        </p:txBody>
      </p:sp>
      <p:sp>
        <p:nvSpPr>
          <p:cNvPr id="8202" name="Text Box 11"/>
          <p:cNvSpPr txBox="1">
            <a:spLocks noChangeArrowheads="1"/>
          </p:cNvSpPr>
          <p:nvPr/>
        </p:nvSpPr>
        <p:spPr bwMode="auto">
          <a:xfrm>
            <a:off x="1331913" y="5661025"/>
            <a:ext cx="4464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violences à connotation sexuelle</a:t>
            </a:r>
          </a:p>
        </p:txBody>
      </p:sp>
      <p:sp>
        <p:nvSpPr>
          <p:cNvPr id="8203" name="Text Box 12"/>
          <p:cNvSpPr txBox="1">
            <a:spLocks noChangeArrowheads="1"/>
          </p:cNvSpPr>
          <p:nvPr/>
        </p:nvSpPr>
        <p:spPr bwMode="auto">
          <a:xfrm>
            <a:off x="1350963" y="6165850"/>
            <a:ext cx="4395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«jeux» dangereux effectués sous la contrainte</a:t>
            </a:r>
          </a:p>
        </p:txBody>
      </p:sp>
      <p:sp>
        <p:nvSpPr>
          <p:cNvPr id="8204" name="AutoShape 26">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8205" name="AutoShape 27">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8206" name="AutoShape 29">
            <a:hlinkClick r:id="rId2" action="ppaction://hlinksldjump" tooltip="Approche phénomène 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cxnSp>
        <p:nvCxnSpPr>
          <p:cNvPr id="16" name="Connecteur droit 15"/>
          <p:cNvCxnSpPr/>
          <p:nvPr/>
        </p:nvCxnSpPr>
        <p:spPr>
          <a:xfrm>
            <a:off x="34925" y="260350"/>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23850" y="1817688"/>
            <a:ext cx="8280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38088"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cs typeface="Arial" charset="0"/>
              </a:rPr>
              <a:t>Ce type de violence est plus discret que le harcèlement physique et plus difficile à détecter par les adultes.</a:t>
            </a:r>
          </a:p>
        </p:txBody>
      </p:sp>
      <p:sp>
        <p:nvSpPr>
          <p:cNvPr id="9219" name="Text Box 4"/>
          <p:cNvSpPr txBox="1">
            <a:spLocks noChangeArrowheads="1"/>
          </p:cNvSpPr>
          <p:nvPr/>
        </p:nvSpPr>
        <p:spPr bwMode="auto">
          <a:xfrm>
            <a:off x="34925" y="3068638"/>
            <a:ext cx="2751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chemeClr val="tx2"/>
                </a:solidFill>
                <a:latin typeface="Arial" charset="0"/>
                <a:cs typeface="Arial" charset="0"/>
              </a:rPr>
              <a:t>3 types de harcèlement moral </a:t>
            </a:r>
          </a:p>
        </p:txBody>
      </p:sp>
      <p:sp>
        <p:nvSpPr>
          <p:cNvPr id="9220" name="Text Box 5"/>
          <p:cNvSpPr txBox="1">
            <a:spLocks noChangeArrowheads="1"/>
          </p:cNvSpPr>
          <p:nvPr/>
        </p:nvSpPr>
        <p:spPr bwMode="auto">
          <a:xfrm>
            <a:off x="1403350" y="3638550"/>
            <a:ext cx="6473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harcèlement </a:t>
            </a:r>
            <a:r>
              <a:rPr lang="fr-FR" altLang="fr-FR" sz="1400" b="1">
                <a:solidFill>
                  <a:srgbClr val="C00000"/>
                </a:solidFill>
                <a:latin typeface="Arial" charset="0"/>
                <a:cs typeface="Arial" charset="0"/>
              </a:rPr>
              <a:t>verbal </a:t>
            </a:r>
            <a:r>
              <a:rPr lang="fr-FR" altLang="fr-FR" sz="1400" b="1">
                <a:solidFill>
                  <a:schemeClr val="tx2"/>
                </a:solidFill>
                <a:latin typeface="Arial" charset="0"/>
                <a:cs typeface="Arial" charset="0"/>
              </a:rPr>
              <a:t>(insultes répétées, élèves en situation de handicap)</a:t>
            </a:r>
          </a:p>
        </p:txBody>
      </p:sp>
      <p:sp>
        <p:nvSpPr>
          <p:cNvPr id="9221" name="Text Box 6"/>
          <p:cNvSpPr txBox="1">
            <a:spLocks noChangeArrowheads="1"/>
          </p:cNvSpPr>
          <p:nvPr/>
        </p:nvSpPr>
        <p:spPr bwMode="auto">
          <a:xfrm>
            <a:off x="1403350" y="4502150"/>
            <a:ext cx="741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fr-FR" altLang="fr-FR" sz="1400" b="1">
                <a:solidFill>
                  <a:schemeClr val="tx2"/>
                </a:solidFill>
                <a:latin typeface="Arial" charset="0"/>
                <a:cs typeface="Arial" charset="0"/>
              </a:rPr>
              <a:t>harcèlement </a:t>
            </a:r>
            <a:r>
              <a:rPr lang="fr-FR" altLang="fr-FR" sz="1400" b="1">
                <a:solidFill>
                  <a:srgbClr val="C00000"/>
                </a:solidFill>
                <a:latin typeface="Arial" charset="0"/>
                <a:cs typeface="Arial" charset="0"/>
              </a:rPr>
              <a:t>émotionnel </a:t>
            </a:r>
            <a:r>
              <a:rPr lang="fr-FR" altLang="fr-FR" sz="1400" b="1">
                <a:solidFill>
                  <a:schemeClr val="tx2"/>
                </a:solidFill>
                <a:latin typeface="Arial" charset="0"/>
                <a:cs typeface="Arial" charset="0"/>
              </a:rPr>
              <a:t>(humiliation, discrimination, homophobie, chantage)</a:t>
            </a:r>
          </a:p>
        </p:txBody>
      </p:sp>
      <p:sp>
        <p:nvSpPr>
          <p:cNvPr id="9222" name="Text Box 7"/>
          <p:cNvSpPr txBox="1">
            <a:spLocks noChangeArrowheads="1"/>
          </p:cNvSpPr>
          <p:nvPr/>
        </p:nvSpPr>
        <p:spPr bwMode="auto">
          <a:xfrm>
            <a:off x="1403350" y="5229225"/>
            <a:ext cx="727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q"/>
            </a:pPr>
            <a:r>
              <a:rPr lang="fr-FR" altLang="fr-FR" sz="1400" b="1">
                <a:solidFill>
                  <a:schemeClr val="tx2"/>
                </a:solidFill>
                <a:latin typeface="Arial" charset="0"/>
                <a:cs typeface="Arial" charset="0"/>
              </a:rPr>
              <a:t>harcèlement </a:t>
            </a:r>
            <a:r>
              <a:rPr lang="fr-FR" altLang="fr-FR" sz="1400" b="1">
                <a:solidFill>
                  <a:srgbClr val="C00000"/>
                </a:solidFill>
                <a:latin typeface="Arial" charset="0"/>
                <a:cs typeface="Arial" charset="0"/>
              </a:rPr>
              <a:t>sexuel </a:t>
            </a:r>
            <a:r>
              <a:rPr lang="fr-FR" altLang="fr-FR" sz="1400" b="1">
                <a:solidFill>
                  <a:schemeClr val="tx2"/>
                </a:solidFill>
                <a:latin typeface="Arial" charset="0"/>
                <a:cs typeface="Arial" charset="0"/>
              </a:rPr>
              <a:t>(provocations sexuelles verbales, gestes déplacés)</a:t>
            </a:r>
          </a:p>
        </p:txBody>
      </p:sp>
      <p:sp>
        <p:nvSpPr>
          <p:cNvPr id="9223" name="Rectangle 9"/>
          <p:cNvSpPr>
            <a:spLocks noChangeArrowheads="1"/>
          </p:cNvSpPr>
          <p:nvPr/>
        </p:nvSpPr>
        <p:spPr bwMode="auto">
          <a:xfrm>
            <a:off x="0" y="-26988"/>
            <a:ext cx="9144000" cy="457201"/>
          </a:xfrm>
          <a:prstGeom prst="rect">
            <a:avLst/>
          </a:prstGeom>
          <a:solidFill>
            <a:schemeClr val="accent1"/>
          </a:solidFill>
          <a:ln>
            <a:noFill/>
          </a:ln>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800" dirty="0" smtClean="0">
                <a:solidFill>
                  <a:schemeClr val="bg1"/>
                </a:solidFill>
                <a:effectLst>
                  <a:outerShdw blurRad="38100" dist="38100" dir="2700000" algn="tl">
                    <a:srgbClr val="000000">
                      <a:alpha val="43137"/>
                    </a:srgbClr>
                  </a:outerShdw>
                </a:effectLst>
                <a:latin typeface="Arial" charset="0"/>
                <a:cs typeface="Arial" charset="0"/>
              </a:rPr>
              <a:t>Les différentes formes de harcèlement</a:t>
            </a:r>
            <a:r>
              <a:rPr lang="fr-FR" altLang="fr-FR" sz="2400" dirty="0" smtClean="0">
                <a:solidFill>
                  <a:schemeClr val="bg1"/>
                </a:solidFill>
                <a:effectLst>
                  <a:outerShdw blurRad="38100" dist="38100" dir="2700000" algn="tl">
                    <a:srgbClr val="000000">
                      <a:alpha val="43137"/>
                    </a:srgbClr>
                  </a:outerShdw>
                </a:effectLst>
                <a:latin typeface="Arial" charset="0"/>
                <a:cs typeface="Arial" charset="0"/>
              </a:rPr>
              <a:t> </a:t>
            </a:r>
            <a:r>
              <a:rPr lang="fr-FR" altLang="fr-FR" sz="1400" dirty="0" smtClean="0">
                <a:solidFill>
                  <a:schemeClr val="bg1"/>
                </a:solidFill>
                <a:effectLst>
                  <a:outerShdw blurRad="38100" dist="38100" dir="2700000" algn="tl">
                    <a:srgbClr val="000000">
                      <a:alpha val="43137"/>
                    </a:srgbClr>
                  </a:outerShdw>
                </a:effectLst>
                <a:latin typeface="Arial" charset="0"/>
                <a:cs typeface="Arial" charset="0"/>
              </a:rPr>
              <a:t>(suite)</a:t>
            </a:r>
          </a:p>
        </p:txBody>
      </p:sp>
      <p:sp>
        <p:nvSpPr>
          <p:cNvPr id="9224" name="Rectangle 10"/>
          <p:cNvSpPr>
            <a:spLocks noChangeArrowheads="1"/>
          </p:cNvSpPr>
          <p:nvPr/>
        </p:nvSpPr>
        <p:spPr bwMode="auto">
          <a:xfrm>
            <a:off x="468313" y="936625"/>
            <a:ext cx="20367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C00000"/>
                </a:solidFill>
                <a:latin typeface="Arial" charset="0"/>
                <a:cs typeface="Arial" charset="0"/>
              </a:rPr>
              <a:t>Le harcèlement moral</a:t>
            </a:r>
          </a:p>
        </p:txBody>
      </p:sp>
      <p:sp>
        <p:nvSpPr>
          <p:cNvPr id="9225" name="AutoShape 17">
            <a:hlinkClick r:id="" action="ppaction://hlinkshowjump?jump=nextslide" tooltip="page suivante"/>
          </p:cNvPr>
          <p:cNvSpPr>
            <a:spLocks noChangeAspect="1" noChangeArrowheads="1"/>
          </p:cNvSpPr>
          <p:nvPr/>
        </p:nvSpPr>
        <p:spPr bwMode="auto">
          <a:xfrm>
            <a:off x="4716463" y="6697663"/>
            <a:ext cx="215900" cy="160337"/>
          </a:xfrm>
          <a:prstGeom prst="rightArrow">
            <a:avLst>
              <a:gd name="adj1" fmla="val 50000"/>
              <a:gd name="adj2" fmla="val 3366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9226" name="AutoShape 18">
            <a:hlinkClick r:id="" action="ppaction://hlinkshowjump?jump=previousslide" tooltip="page précédente"/>
          </p:cNvPr>
          <p:cNvSpPr>
            <a:spLocks noChangeAspect="1" noChangeArrowheads="1"/>
          </p:cNvSpPr>
          <p:nvPr/>
        </p:nvSpPr>
        <p:spPr bwMode="auto">
          <a:xfrm>
            <a:off x="4211638" y="6696075"/>
            <a:ext cx="215900" cy="161925"/>
          </a:xfrm>
          <a:prstGeom prst="leftArrow">
            <a:avLst>
              <a:gd name="adj1" fmla="val 50000"/>
              <a:gd name="adj2" fmla="val 33333"/>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1800">
              <a:solidFill>
                <a:schemeClr val="folHlink"/>
              </a:solidFill>
              <a:latin typeface="Verdana" pitchFamily="34" charset="0"/>
            </a:endParaRPr>
          </a:p>
        </p:txBody>
      </p:sp>
      <p:sp>
        <p:nvSpPr>
          <p:cNvPr id="9227" name="AutoShape 20">
            <a:hlinkClick r:id="rId2" action="ppaction://hlinksldjump" tooltip="Approche phénomène harcèlement"/>
          </p:cNvPr>
          <p:cNvSpPr>
            <a:spLocks noChangeAspect="1" noChangeArrowheads="1"/>
          </p:cNvSpPr>
          <p:nvPr/>
        </p:nvSpPr>
        <p:spPr bwMode="auto">
          <a:xfrm>
            <a:off x="4500563" y="6669088"/>
            <a:ext cx="179387" cy="179387"/>
          </a:xfrm>
          <a:prstGeom prst="upArrow">
            <a:avLst>
              <a:gd name="adj1" fmla="val 50000"/>
              <a:gd name="adj2" fmla="val 250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Verdana" pitchFamily="34" charset="0"/>
            </a:endParaRPr>
          </a:p>
        </p:txBody>
      </p:sp>
      <p:sp>
        <p:nvSpPr>
          <p:cNvPr id="9228" name="Text Box 18"/>
          <p:cNvSpPr txBox="1">
            <a:spLocks noChangeArrowheads="1"/>
          </p:cNvSpPr>
          <p:nvPr/>
        </p:nvSpPr>
        <p:spPr bwMode="auto">
          <a:xfrm>
            <a:off x="6372225" y="6446838"/>
            <a:ext cx="779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chemeClr val="tx2"/>
                </a:solidFill>
                <a:latin typeface="Verdana" pitchFamily="34" charset="0"/>
              </a:rPr>
              <a:t>&gt;&gt;&gt;</a:t>
            </a:r>
          </a:p>
        </p:txBody>
      </p:sp>
      <p:cxnSp>
        <p:nvCxnSpPr>
          <p:cNvPr id="14" name="Connecteur droit 13"/>
          <p:cNvCxnSpPr/>
          <p:nvPr/>
        </p:nvCxnSpPr>
        <p:spPr>
          <a:xfrm>
            <a:off x="34925" y="287338"/>
            <a:ext cx="0" cy="659765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5" name="ZoneTexte 2"/>
          <p:cNvSpPr txBox="1"/>
          <p:nvPr/>
        </p:nvSpPr>
        <p:spPr>
          <a:xfrm>
            <a:off x="7020272" y="6453336"/>
            <a:ext cx="1444306" cy="307777"/>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fr-FR" sz="1400" dirty="0" smtClean="0">
                <a:solidFill>
                  <a:schemeClr val="tx2"/>
                </a:solidFill>
              </a:rPr>
              <a:t>page suivante</a:t>
            </a:r>
            <a:endParaRPr lang="fr-FR" sz="1400" dirty="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5185</TotalTime>
  <Words>3741</Words>
  <Application>Microsoft Office PowerPoint</Application>
  <PresentationFormat>Affichage à l'écran (4:3)</PresentationFormat>
  <Paragraphs>595</Paragraphs>
  <Slides>53</Slides>
  <Notes>2</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de Montpellier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simon</dc:creator>
  <cp:lastModifiedBy>simon</cp:lastModifiedBy>
  <cp:revision>274</cp:revision>
  <dcterms:created xsi:type="dcterms:W3CDTF">2012-01-25T09:45:04Z</dcterms:created>
  <dcterms:modified xsi:type="dcterms:W3CDTF">2017-02-06T14:03:21Z</dcterms:modified>
</cp:coreProperties>
</file>