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84" r:id="rId5"/>
    <p:sldMasterId id="2147483659" r:id="rId6"/>
    <p:sldMasterId id="2147483661" r:id="rId7"/>
    <p:sldMasterId id="2147483682" r:id="rId8"/>
  </p:sldMasterIdLst>
  <p:notesMasterIdLst>
    <p:notesMasterId r:id="rId42"/>
  </p:notesMasterIdLst>
  <p:handoutMasterIdLst>
    <p:handoutMasterId r:id="rId43"/>
  </p:handoutMasterIdLst>
  <p:sldIdLst>
    <p:sldId id="288" r:id="rId9"/>
    <p:sldId id="284" r:id="rId10"/>
    <p:sldId id="283" r:id="rId11"/>
    <p:sldId id="280" r:id="rId12"/>
    <p:sldId id="289" r:id="rId13"/>
    <p:sldId id="291" r:id="rId14"/>
    <p:sldId id="290" r:id="rId15"/>
    <p:sldId id="292" r:id="rId16"/>
    <p:sldId id="294" r:id="rId17"/>
    <p:sldId id="293" r:id="rId18"/>
    <p:sldId id="295" r:id="rId19"/>
    <p:sldId id="296" r:id="rId20"/>
    <p:sldId id="298" r:id="rId21"/>
    <p:sldId id="299" r:id="rId22"/>
    <p:sldId id="300" r:id="rId23"/>
    <p:sldId id="302" r:id="rId24"/>
    <p:sldId id="303" r:id="rId25"/>
    <p:sldId id="304" r:id="rId26"/>
    <p:sldId id="305" r:id="rId27"/>
    <p:sldId id="307" r:id="rId28"/>
    <p:sldId id="309" r:id="rId29"/>
    <p:sldId id="310" r:id="rId30"/>
    <p:sldId id="311" r:id="rId31"/>
    <p:sldId id="312" r:id="rId32"/>
    <p:sldId id="314" r:id="rId33"/>
    <p:sldId id="315" r:id="rId34"/>
    <p:sldId id="317" r:id="rId35"/>
    <p:sldId id="318" r:id="rId36"/>
    <p:sldId id="320" r:id="rId37"/>
    <p:sldId id="321" r:id="rId38"/>
    <p:sldId id="322" r:id="rId39"/>
    <p:sldId id="323" r:id="rId40"/>
    <p:sldId id="278"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in BOUHOURS" initials="AB" lastIdx="1" clrIdx="0"/>
  <p:cmAuthor id="1" name="Sylvie BOSCUS" initials="SB"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E"/>
    <a:srgbClr val="E0B347"/>
    <a:srgbClr val="8B2934"/>
    <a:srgbClr val="005E8B"/>
    <a:srgbClr val="6E902B"/>
    <a:srgbClr val="DA0D57"/>
    <a:srgbClr val="CC0047"/>
    <a:srgbClr val="9B008A"/>
    <a:srgbClr val="7800FF"/>
    <a:srgbClr val="8800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3" autoAdjust="0"/>
    <p:restoredTop sz="94756"/>
  </p:normalViewPr>
  <p:slideViewPr>
    <p:cSldViewPr snapToGrid="0" snapToObjects="1">
      <p:cViewPr>
        <p:scale>
          <a:sx n="82" d="100"/>
          <a:sy n="82" d="100"/>
        </p:scale>
        <p:origin x="-2568"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03/09/2019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03/09/2019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solidFill>
                  <a:srgbClr val="00A6BE"/>
                </a:solidFill>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userDrawn="1"/>
        </p:nvGrpSpPr>
        <p:grpSpPr>
          <a:xfrm>
            <a:off x="3184313" y="2238108"/>
            <a:ext cx="525531" cy="171686"/>
            <a:chOff x="5391302" y="1426464"/>
            <a:chExt cx="604579" cy="197510"/>
          </a:xfrm>
          <a:solidFill>
            <a:schemeClr val="bg1"/>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7126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hasCustomPrompt="1"/>
          </p:nvPr>
        </p:nvSpPr>
        <p:spPr>
          <a:xfrm>
            <a:off x="1097485" y="3901509"/>
            <a:ext cx="6931817" cy="1679346"/>
          </a:xfrm>
        </p:spPr>
        <p:txBody>
          <a:bodyPr anchor="t" anchorCtr="0">
            <a:normAutofit/>
          </a:bodyPr>
          <a:lstStyle>
            <a:lvl1pPr>
              <a:defRPr sz="1200" b="0" i="0" baseline="0">
                <a:latin typeface="Arial" charset="0"/>
                <a:ea typeface="Arial" charset="0"/>
                <a:cs typeface="Arial" charset="0"/>
              </a:defRPr>
            </a:lvl1pPr>
          </a:lstStyle>
          <a:p>
            <a:r>
              <a:rPr lang="fr-FR" dirty="0"/>
              <a:t>Contacts :</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471" y="1867896"/>
            <a:ext cx="3735880" cy="1550944"/>
          </a:xfrm>
          <a:prstGeom prst="rect">
            <a:avLst/>
          </a:prstGeom>
        </p:spPr>
      </p:pic>
      <p:pic>
        <p:nvPicPr>
          <p:cNvPr id="7" name="Imag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3764" y="5580855"/>
            <a:ext cx="796472" cy="994902"/>
          </a:xfrm>
          <a:prstGeom prst="rect">
            <a:avLst/>
          </a:prstGeom>
        </p:spPr>
      </p:pic>
    </p:spTree>
    <p:extLst>
      <p:ext uri="{BB962C8B-B14F-4D97-AF65-F5344CB8AC3E}">
        <p14:creationId xmlns:p14="http://schemas.microsoft.com/office/powerpoint/2010/main" val="22707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107082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A6BE"/>
              </a:buClr>
              <a:defRPr>
                <a:solidFill>
                  <a:srgbClr val="00A6BE"/>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solidFill>
                  <a:srgbClr val="E0B347"/>
                </a:solidFill>
              </a:defRPr>
            </a:lvl1pPr>
            <a:lvl2pPr marL="627063" marR="0"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0B34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pPr>
            <a:r>
              <a:rPr kumimoji="0" lang="fr-FR" sz="1800" b="1" i="0" u="none" strike="noStrike" kern="1200" cap="none" spc="0" normalizeH="0" baseline="0" noProof="0" dirty="0">
                <a:ln>
                  <a:noFill/>
                </a:ln>
                <a:solidFill>
                  <a:srgbClr val="E0B34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E0B347"/>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solidFill>
                  <a:srgbClr val="E0B347"/>
                </a:solidFill>
              </a:defRPr>
            </a:lvl1pPr>
            <a:lvl2pPr marL="627063" marR="0"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0B34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pPr>
            <a:r>
              <a:rPr kumimoji="0" lang="fr-FR" sz="1800" b="1" i="0" u="none" strike="noStrike" kern="1200" cap="none" spc="0" normalizeH="0" baseline="0" noProof="0" dirty="0">
                <a:ln>
                  <a:noFill/>
                </a:ln>
                <a:solidFill>
                  <a:srgbClr val="E0B34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E0B347"/>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solidFill>
                  <a:srgbClr val="E0B347"/>
                </a:solidFill>
              </a:defRPr>
            </a:lvl1pPr>
          </a:lstStyle>
          <a:p>
            <a:pPr marL="177800" marR="0" lvl="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pPr>
            <a:r>
              <a:rPr kumimoji="0" lang="fr-FR" sz="1800" b="1" i="0" u="none" strike="noStrike" kern="1200" cap="none" spc="0" normalizeH="0" baseline="0" noProof="0" dirty="0">
                <a:ln>
                  <a:noFill/>
                </a:ln>
                <a:solidFill>
                  <a:srgbClr val="E0B347"/>
                </a:solidFill>
                <a:effectLst/>
                <a:uLnTx/>
                <a:uFillTx/>
                <a:latin typeface="Arial" charset="0"/>
                <a:ea typeface="Arial" charset="0"/>
                <a:cs typeface="Arial" charset="0"/>
              </a:rPr>
              <a:t> Cliquez pour modifier les styles du texte du masque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91"/>
            <a:ext cx="9144000" cy="6851309"/>
          </a:xfrm>
          <a:prstGeom prst="rect">
            <a:avLst/>
          </a:prstGeom>
        </p:spPr>
      </p:pic>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33674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Cap école inclusive</a:t>
            </a:r>
            <a:endParaRPr lang="fr-FR" sz="900" b="0" i="0" dirty="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gn="ctr">
              <a:lnSpc>
                <a:spcPts val="1320"/>
              </a:lnSpc>
            </a:pPr>
            <a:r>
              <a:rPr lang="fr-FR" sz="900" b="0" i="0" dirty="0" smtClean="0">
                <a:solidFill>
                  <a:schemeClr val="tx1">
                    <a:lumMod val="75000"/>
                    <a:lumOff val="25000"/>
                  </a:schemeClr>
                </a:solidFill>
                <a:latin typeface="Arial" charset="0"/>
                <a:ea typeface="Arial" charset="0"/>
                <a:cs typeface="Arial" charset="0"/>
              </a:rPr>
              <a:t>2019</a:t>
            </a:r>
            <a:endParaRPr lang="fr-FR" sz="900" b="0" i="0" dirty="0">
              <a:solidFill>
                <a:schemeClr val="tx1">
                  <a:lumMod val="75000"/>
                  <a:lumOff val="25000"/>
                </a:schemeClr>
              </a:solidFill>
              <a:latin typeface="Arial" charset="0"/>
              <a:ea typeface="Arial" charset="0"/>
              <a:cs typeface="Arial" charset="0"/>
            </a:endParaRPr>
          </a:p>
          <a:p>
            <a:endParaRPr lang="fr-FR" dirty="0"/>
          </a:p>
        </p:txBody>
      </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1026" name="Picture 2" descr="https://cache.media.education.gouv.fr/image/Racine/30/7/2018_MENJ_logo_horizontal_RVB_1019307.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3548" y="6310847"/>
            <a:ext cx="1259945" cy="3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A6BE"/>
        </a:buClr>
        <a:buSzPct val="114000"/>
        <a:buFont typeface="Wingdings" charset="2"/>
        <a:buChar char="§"/>
        <a:defRPr sz="1800" b="1" i="0" kern="1200">
          <a:solidFill>
            <a:srgbClr val="00A6BE"/>
          </a:solidFill>
          <a:latin typeface="Arial" charset="0"/>
          <a:ea typeface="Arial" charset="0"/>
          <a:cs typeface="Arial" charset="0"/>
        </a:defRPr>
      </a:lvl1pPr>
      <a:lvl2pPr marL="627063" indent="-169863" algn="l" defTabSz="457200" rtl="0" eaLnBrk="1" latinLnBrk="0" hangingPunct="1">
        <a:spcBef>
          <a:spcPct val="20000"/>
        </a:spcBef>
        <a:buClr>
          <a:srgbClr val="00A6BE"/>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A6BE"/>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Cap école inclusive</a:t>
            </a:r>
            <a:endParaRPr lang="fr-FR" sz="900" b="0" i="0" dirty="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2019</a:t>
            </a:r>
            <a:endParaRPr lang="fr-FR" sz="900" b="0" i="0" dirty="0">
              <a:solidFill>
                <a:schemeClr val="tx1">
                  <a:lumMod val="75000"/>
                  <a:lumOff val="25000"/>
                </a:schemeClr>
              </a:solidFill>
              <a:latin typeface="Arial" charset="0"/>
              <a:ea typeface="Arial" charset="0"/>
              <a:cs typeface="Arial" charset="0"/>
            </a:endParaRPr>
          </a:p>
          <a:p>
            <a:endParaRPr lang="fr-FR" dirty="0"/>
          </a:p>
        </p:txBody>
      </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9" name="Picture 2" descr="https://cache.media.education.gouv.fr/image/Racine/30/7/2018_MENJ_logo_horizontal_RVB_1019307.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3548" y="6310847"/>
            <a:ext cx="1259945" cy="3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0B347"/>
        </a:buClr>
        <a:buSzPct val="114000"/>
        <a:buFont typeface="Wingdings" charset="2"/>
        <a:buChar char="§"/>
        <a:defRPr sz="1800" b="1" i="0" kern="1200">
          <a:solidFill>
            <a:srgbClr val="E0B347"/>
          </a:solidFill>
          <a:latin typeface="Arial" charset="0"/>
          <a:ea typeface="Arial" charset="0"/>
          <a:cs typeface="Arial" charset="0"/>
        </a:defRPr>
      </a:lvl1pPr>
      <a:lvl2pPr marL="627063" indent="-169863" algn="l" defTabSz="457200" rtl="0" eaLnBrk="1" latinLnBrk="0" hangingPunct="1">
        <a:spcBef>
          <a:spcPct val="20000"/>
        </a:spcBef>
        <a:buClr>
          <a:srgbClr val="E0B347"/>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0B34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a:t>
            </a:r>
            <a:br>
              <a:rPr lang="fr-FR" dirty="0"/>
            </a:br>
            <a:r>
              <a:rPr lang="fr-FR" dirty="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pic>
        <p:nvPicPr>
          <p:cNvPr id="9" name="Picture 2" descr="https://cache.media.education.gouv.fr/image/Racine/30/7/2018_MENJ_logo_horizontal_RVB_1019307.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3548" y="6310847"/>
            <a:ext cx="1259945" cy="3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75" r:id="rId3"/>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srgbClr val="00919D"/>
                </a:solidFill>
              </a:rPr>
              <a:t>Cap</a:t>
            </a:r>
            <a:r>
              <a:rPr lang="fr-FR" baseline="0" dirty="0" smtClean="0">
                <a:solidFill>
                  <a:srgbClr val="00919D"/>
                </a:solidFill>
              </a:rPr>
              <a:t> école inclusive</a:t>
            </a:r>
            <a:endParaRPr lang="fr-FR" dirty="0">
              <a:solidFill>
                <a:schemeClr val="tx1">
                  <a:lumMod val="75000"/>
                  <a:lumOff val="25000"/>
                </a:schemeClr>
              </a:solidFill>
            </a:endParaRP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schemeClr val="tx1">
                    <a:lumMod val="75000"/>
                    <a:lumOff val="25000"/>
                  </a:schemeClr>
                </a:solidFill>
              </a:rPr>
              <a:t>2019</a:t>
            </a:r>
            <a:endParaRPr lang="fr-FR" dirty="0">
              <a:solidFill>
                <a:schemeClr val="tx1">
                  <a:lumMod val="75000"/>
                  <a:lumOff val="25000"/>
                </a:schemeClr>
              </a:solidFill>
            </a:endParaRPr>
          </a:p>
          <a:p>
            <a:endParaRPr lang="fr-FR" dirty="0"/>
          </a:p>
        </p:txBody>
      </p:sp>
      <p:grpSp>
        <p:nvGrpSpPr>
          <p:cNvPr id="9" name="Grouper 8"/>
          <p:cNvGrpSpPr/>
          <p:nvPr userDrawn="1"/>
        </p:nvGrpSpPr>
        <p:grpSpPr>
          <a:xfrm>
            <a:off x="3121481" y="2132720"/>
            <a:ext cx="525531" cy="171686"/>
            <a:chOff x="5391302" y="1426464"/>
            <a:chExt cx="604579" cy="197510"/>
          </a:xfrm>
          <a:solidFill>
            <a:srgbClr val="00A6BE"/>
          </a:solidFill>
        </p:grpSpPr>
        <p:sp>
          <p:nvSpPr>
            <p:cNvPr id="10" name="Rectangle 9"/>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200" b="1" i="0" kern="1200">
          <a:solidFill>
            <a:srgbClr val="00A6BE"/>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srgbClr val="00919D"/>
                </a:solidFill>
              </a:rPr>
              <a:t>Cap école inclusive</a:t>
            </a:r>
            <a:endParaRPr lang="fr-FR" dirty="0">
              <a:solidFill>
                <a:schemeClr val="tx1">
                  <a:lumMod val="75000"/>
                  <a:lumOff val="25000"/>
                </a:schemeClr>
              </a:solidFill>
            </a:endParaRP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schemeClr val="tx1">
                    <a:lumMod val="75000"/>
                    <a:lumOff val="25000"/>
                  </a:schemeClr>
                </a:solidFill>
              </a:rPr>
              <a:t>2019</a:t>
            </a:r>
            <a:endParaRPr lang="fr-FR" dirty="0">
              <a:solidFill>
                <a:schemeClr val="tx1">
                  <a:lumMod val="75000"/>
                  <a:lumOff val="25000"/>
                </a:schemeClr>
              </a:solidFill>
            </a:endParaRPr>
          </a:p>
          <a:p>
            <a:endParaRPr lang="fr-FR" dirty="0"/>
          </a:p>
        </p:txBody>
      </p:sp>
      <p:grpSp>
        <p:nvGrpSpPr>
          <p:cNvPr id="10" name="Grouper 9"/>
          <p:cNvGrpSpPr/>
          <p:nvPr userDrawn="1"/>
        </p:nvGrpSpPr>
        <p:grpSpPr>
          <a:xfrm>
            <a:off x="3121481" y="2132720"/>
            <a:ext cx="525531" cy="171686"/>
            <a:chOff x="5391302" y="1426464"/>
            <a:chExt cx="604579" cy="197510"/>
          </a:xfrm>
          <a:solidFill>
            <a:srgbClr val="E0B34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31084026"/>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l" defTabSz="457200" rtl="0" eaLnBrk="1" latinLnBrk="0" hangingPunct="1">
        <a:spcBef>
          <a:spcPct val="0"/>
        </a:spcBef>
        <a:buNone/>
        <a:defRPr sz="3200" b="1" i="0" kern="1200">
          <a:solidFill>
            <a:srgbClr val="E0B34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ducation.gouv.fr/pid285/bulletin_officiel.html?cid_bo=142545"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4FDDBD34-35D8-3646-AF18-D4F8E9C3FD32}"/>
              </a:ext>
            </a:extLst>
          </p:cNvPr>
          <p:cNvSpPr>
            <a:spLocks noGrp="1"/>
          </p:cNvSpPr>
          <p:nvPr>
            <p:ph type="sldNum" sz="quarter" idx="12"/>
          </p:nvPr>
        </p:nvSpPr>
        <p:spPr/>
        <p:txBody>
          <a:bodyPr/>
          <a:lstStyle/>
          <a:p>
            <a:fld id="{A786685B-2977-D546-9E3D-3CA676A47F0C}" type="slidenum">
              <a:rPr lang="fr-FR" smtClean="0"/>
              <a:pPr/>
              <a:t>1</a:t>
            </a:fld>
            <a:endParaRPr lang="fr-FR" dirty="0"/>
          </a:p>
        </p:txBody>
      </p:sp>
      <p:sp>
        <p:nvSpPr>
          <p:cNvPr id="4" name="ZoneTexte 3"/>
          <p:cNvSpPr txBox="1"/>
          <p:nvPr/>
        </p:nvSpPr>
        <p:spPr>
          <a:xfrm>
            <a:off x="2120900" y="4608703"/>
            <a:ext cx="3684150" cy="369332"/>
          </a:xfrm>
          <a:prstGeom prst="rect">
            <a:avLst/>
          </a:prstGeom>
          <a:noFill/>
        </p:spPr>
        <p:txBody>
          <a:bodyPr wrap="none" rtlCol="0">
            <a:spAutoFit/>
          </a:bodyPr>
          <a:lstStyle/>
          <a:p>
            <a:r>
              <a:rPr lang="fr-FR" b="1" dirty="0">
                <a:solidFill>
                  <a:schemeClr val="bg1"/>
                </a:solidFill>
              </a:rPr>
              <a:t>r</a:t>
            </a:r>
            <a:r>
              <a:rPr lang="fr-FR" b="1" dirty="0" smtClean="0">
                <a:solidFill>
                  <a:schemeClr val="bg1"/>
                </a:solidFill>
              </a:rPr>
              <a:t>eseau-canope.fr/cap-</a:t>
            </a:r>
            <a:r>
              <a:rPr lang="fr-FR" b="1" dirty="0" err="1" smtClean="0">
                <a:solidFill>
                  <a:schemeClr val="bg1"/>
                </a:solidFill>
              </a:rPr>
              <a:t>ecole</a:t>
            </a:r>
            <a:r>
              <a:rPr lang="fr-FR" b="1" dirty="0" smtClean="0">
                <a:solidFill>
                  <a:schemeClr val="bg1"/>
                </a:solidFill>
              </a:rPr>
              <a:t>-inclusive</a:t>
            </a:r>
            <a:endParaRPr lang="fr-FR" b="1" dirty="0">
              <a:solidFill>
                <a:schemeClr val="bg1"/>
              </a:solidFill>
            </a:endParaRPr>
          </a:p>
        </p:txBody>
      </p:sp>
    </p:spTree>
    <p:extLst>
      <p:ext uri="{BB962C8B-B14F-4D97-AF65-F5344CB8AC3E}">
        <p14:creationId xmlns:p14="http://schemas.microsoft.com/office/powerpoint/2010/main" val="36531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D38ABC-C4B1-4A44-84A6-A69182312006}"/>
              </a:ext>
            </a:extLst>
          </p:cNvPr>
          <p:cNvSpPr>
            <a:spLocks noGrp="1"/>
          </p:cNvSpPr>
          <p:nvPr>
            <p:ph type="title"/>
          </p:nvPr>
        </p:nvSpPr>
        <p:spPr>
          <a:xfrm>
            <a:off x="832232" y="506775"/>
            <a:ext cx="7881400" cy="1286937"/>
          </a:xfrm>
        </p:spPr>
        <p:txBody>
          <a:bodyPr/>
          <a:lstStyle/>
          <a:p>
            <a:r>
              <a:rPr lang="fr-FR" dirty="0"/>
              <a:t>ÉTAPE 1 – OBSERVER</a:t>
            </a:r>
          </a:p>
        </p:txBody>
      </p:sp>
      <p:sp>
        <p:nvSpPr>
          <p:cNvPr id="3" name="Espace réservé du numéro de diapositive 2">
            <a:extLst>
              <a:ext uri="{FF2B5EF4-FFF2-40B4-BE49-F238E27FC236}">
                <a16:creationId xmlns:a16="http://schemas.microsoft.com/office/drawing/2014/main" xmlns="" id="{D283506A-7083-2D48-A306-D8A63A16BD0B}"/>
              </a:ext>
            </a:extLst>
          </p:cNvPr>
          <p:cNvSpPr>
            <a:spLocks noGrp="1"/>
          </p:cNvSpPr>
          <p:nvPr>
            <p:ph type="sldNum" sz="quarter" idx="12"/>
          </p:nvPr>
        </p:nvSpPr>
        <p:spPr/>
        <p:txBody>
          <a:bodyPr/>
          <a:lstStyle/>
          <a:p>
            <a:fld id="{A786685B-2977-D546-9E3D-3CA676A47F0C}" type="slidenum">
              <a:rPr lang="fr-FR" smtClean="0"/>
              <a:pPr/>
              <a:t>10</a:t>
            </a:fld>
            <a:endParaRPr lang="fr-FR" dirty="0"/>
          </a:p>
        </p:txBody>
      </p:sp>
      <p:sp>
        <p:nvSpPr>
          <p:cNvPr id="4" name="Espace réservé du texte 3">
            <a:extLst>
              <a:ext uri="{FF2B5EF4-FFF2-40B4-BE49-F238E27FC236}">
                <a16:creationId xmlns:a16="http://schemas.microsoft.com/office/drawing/2014/main" xmlns="" id="{7FC4BBA6-254B-1947-A68C-8412D76D5658}"/>
              </a:ext>
            </a:extLst>
          </p:cNvPr>
          <p:cNvSpPr>
            <a:spLocks noGrp="1"/>
          </p:cNvSpPr>
          <p:nvPr>
            <p:ph type="body" sz="quarter" idx="13"/>
          </p:nvPr>
        </p:nvSpPr>
        <p:spPr>
          <a:xfrm>
            <a:off x="4591878" y="1580413"/>
            <a:ext cx="4121754" cy="4598988"/>
          </a:xfrm>
        </p:spPr>
        <p:txBody>
          <a:bodyPr>
            <a:normAutofit/>
          </a:bodyPr>
          <a:lstStyle/>
          <a:p>
            <a:pPr marL="0" indent="0">
              <a:buNone/>
            </a:pPr>
            <a:r>
              <a:rPr lang="fr-FR" dirty="0"/>
              <a:t>Les professeurs complètent </a:t>
            </a:r>
            <a:br>
              <a:rPr lang="fr-FR" dirty="0"/>
            </a:br>
            <a:r>
              <a:rPr lang="fr-FR" dirty="0"/>
              <a:t>une grille d’observation. </a:t>
            </a:r>
          </a:p>
          <a:p>
            <a:pPr marL="0" indent="0">
              <a:buNone/>
            </a:pPr>
            <a:r>
              <a:rPr lang="fr-FR" dirty="0"/>
              <a:t>Pour cela, ils peuvent aussi s’appuyer sur les observations </a:t>
            </a:r>
            <a:br>
              <a:rPr lang="fr-FR" dirty="0"/>
            </a:br>
            <a:r>
              <a:rPr lang="fr-FR" dirty="0"/>
              <a:t>des autres adultes de l’école ou de l’établissement (ATSEM, AESH, RASED, assistants d’éducation, personnels de santé…). </a:t>
            </a:r>
          </a:p>
          <a:p>
            <a:pPr marL="0" indent="0">
              <a:buNone/>
            </a:pPr>
            <a:endParaRPr lang="fr-FR" dirty="0"/>
          </a:p>
          <a:p>
            <a:pPr marL="0" indent="0">
              <a:buNone/>
            </a:pPr>
            <a:r>
              <a:rPr lang="fr-FR" dirty="0" smtClean="0"/>
              <a:t>Ils </a:t>
            </a:r>
            <a:r>
              <a:rPr lang="fr-FR" dirty="0"/>
              <a:t>sélectionnent les items de la grille </a:t>
            </a:r>
            <a:r>
              <a:rPr lang="fr-FR" dirty="0" smtClean="0"/>
              <a:t>auxquels </a:t>
            </a:r>
            <a:r>
              <a:rPr lang="fr-FR" dirty="0"/>
              <a:t>ils souhaitent </a:t>
            </a:r>
            <a:r>
              <a:rPr lang="fr-FR" dirty="0" smtClean="0"/>
              <a:t>répondre en </a:t>
            </a:r>
            <a:r>
              <a:rPr lang="fr-FR" dirty="0"/>
              <a:t>indiquant pour chacun le degré d’acquisition atteint par l’élève</a:t>
            </a:r>
            <a:r>
              <a:rPr lang="fr-FR" dirty="0" smtClean="0"/>
              <a:t>.</a:t>
            </a:r>
            <a:endParaRPr lang="fr-FR" dirty="0"/>
          </a:p>
          <a:p>
            <a:endParaRPr lang="fr-FR" dirty="0"/>
          </a:p>
        </p:txBody>
      </p:sp>
      <p:grpSp>
        <p:nvGrpSpPr>
          <p:cNvPr id="11" name="Grouper 9">
            <a:extLst>
              <a:ext uri="{FF2B5EF4-FFF2-40B4-BE49-F238E27FC236}">
                <a16:creationId xmlns:a16="http://schemas.microsoft.com/office/drawing/2014/main" xmlns="" id="{77F937A4-5695-F046-B303-AED745A7B017}"/>
              </a:ext>
            </a:extLst>
          </p:cNvPr>
          <p:cNvGrpSpPr/>
          <p:nvPr/>
        </p:nvGrpSpPr>
        <p:grpSpPr>
          <a:xfrm>
            <a:off x="832232" y="584883"/>
            <a:ext cx="525531" cy="171686"/>
            <a:chOff x="5391302" y="1426464"/>
            <a:chExt cx="604579" cy="197510"/>
          </a:xfrm>
          <a:solidFill>
            <a:srgbClr val="00A6BE"/>
          </a:solidFill>
        </p:grpSpPr>
        <p:sp>
          <p:nvSpPr>
            <p:cNvPr id="12" name="Rectangle 11">
              <a:extLst>
                <a:ext uri="{FF2B5EF4-FFF2-40B4-BE49-F238E27FC236}">
                  <a16:creationId xmlns:a16="http://schemas.microsoft.com/office/drawing/2014/main" xmlns="" id="{7B40E74C-A67E-2344-9EE0-D8DEC47951AE}"/>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B5F3533F-6F9F-AC41-9D97-C708CA61893E}"/>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Espace réservé du contenu 3">
            <a:extLst>
              <a:ext uri="{FF2B5EF4-FFF2-40B4-BE49-F238E27FC236}">
                <a16:creationId xmlns:a16="http://schemas.microsoft.com/office/drawing/2014/main" xmlns="" id="{90B02D00-CCE3-6A4D-B067-AEBCB002B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07" y="4005063"/>
            <a:ext cx="3600000" cy="2075436"/>
          </a:xfrm>
          <a:prstGeom prst="rect">
            <a:avLst/>
          </a:prstGeom>
        </p:spPr>
      </p:pic>
      <p:pic>
        <p:nvPicPr>
          <p:cNvPr id="16" name="Image 1">
            <a:extLst>
              <a:ext uri="{FF2B5EF4-FFF2-40B4-BE49-F238E27FC236}">
                <a16:creationId xmlns:a16="http://schemas.microsoft.com/office/drawing/2014/main" xmlns="" id="{7AA0519D-3E68-FD4C-A8C5-1F311EDBC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0225" t="20197" r="17348" b="20178"/>
          <a:stretch>
            <a:fillRect/>
          </a:stretch>
        </p:blipFill>
        <p:spPr bwMode="auto">
          <a:xfrm>
            <a:off x="539552" y="1556792"/>
            <a:ext cx="3600000" cy="229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588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20EEA1-AB09-AF4C-A6E0-8A1C8AC4B22C}"/>
              </a:ext>
            </a:extLst>
          </p:cNvPr>
          <p:cNvSpPr>
            <a:spLocks noGrp="1"/>
          </p:cNvSpPr>
          <p:nvPr>
            <p:ph type="title"/>
          </p:nvPr>
        </p:nvSpPr>
        <p:spPr/>
        <p:txBody>
          <a:bodyPr/>
          <a:lstStyle/>
          <a:p>
            <a:r>
              <a:rPr lang="fr-FR" dirty="0"/>
              <a:t>Exemple - grille d’observation</a:t>
            </a:r>
          </a:p>
        </p:txBody>
      </p:sp>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11</a:t>
            </a:fld>
            <a:endParaRPr lang="fr-FR" dirty="0"/>
          </a:p>
        </p:txBody>
      </p:sp>
      <p:pic>
        <p:nvPicPr>
          <p:cNvPr id="5" name="Espace réservé du contenu 7">
            <a:extLst>
              <a:ext uri="{FF2B5EF4-FFF2-40B4-BE49-F238E27FC236}">
                <a16:creationId xmlns:a16="http://schemas.microsoft.com/office/drawing/2014/main" xmlns="" id="{EB6B1CF7-A1AA-7241-B85C-63DEB0C36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00" y="1469826"/>
            <a:ext cx="8229600" cy="4239985"/>
          </a:xfrm>
          <a:prstGeom prst="rect">
            <a:avLst/>
          </a:prstGeom>
        </p:spPr>
      </p:pic>
    </p:spTree>
    <p:extLst>
      <p:ext uri="{BB962C8B-B14F-4D97-AF65-F5344CB8AC3E}">
        <p14:creationId xmlns:p14="http://schemas.microsoft.com/office/powerpoint/2010/main" val="209134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20EEA1-AB09-AF4C-A6E0-8A1C8AC4B22C}"/>
              </a:ext>
            </a:extLst>
          </p:cNvPr>
          <p:cNvSpPr>
            <a:spLocks noGrp="1"/>
          </p:cNvSpPr>
          <p:nvPr>
            <p:ph type="title"/>
          </p:nvPr>
        </p:nvSpPr>
        <p:spPr/>
        <p:txBody>
          <a:bodyPr/>
          <a:lstStyle/>
          <a:p>
            <a:r>
              <a:rPr lang="fr-FR" dirty="0"/>
              <a:t>Exemple - grille d’observation</a:t>
            </a:r>
          </a:p>
        </p:txBody>
      </p:sp>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12</a:t>
            </a:fld>
            <a:endParaRPr lang="fr-FR" dirty="0"/>
          </a:p>
        </p:txBody>
      </p:sp>
      <p:grpSp>
        <p:nvGrpSpPr>
          <p:cNvPr id="20" name="Groupe 19">
            <a:extLst>
              <a:ext uri="{FF2B5EF4-FFF2-40B4-BE49-F238E27FC236}">
                <a16:creationId xmlns:a16="http://schemas.microsoft.com/office/drawing/2014/main" xmlns="" id="{560377CD-58E8-3A40-ABB5-27B5EC6870BB}"/>
              </a:ext>
            </a:extLst>
          </p:cNvPr>
          <p:cNvGrpSpPr/>
          <p:nvPr/>
        </p:nvGrpSpPr>
        <p:grpSpPr>
          <a:xfrm rot="20789682">
            <a:off x="379582" y="1465806"/>
            <a:ext cx="1689652" cy="919870"/>
            <a:chOff x="213378" y="1989728"/>
            <a:chExt cx="1689652" cy="919870"/>
          </a:xfrm>
        </p:grpSpPr>
        <p:pic>
          <p:nvPicPr>
            <p:cNvPr id="18" name="Image 17">
              <a:extLst>
                <a:ext uri="{FF2B5EF4-FFF2-40B4-BE49-F238E27FC236}">
                  <a16:creationId xmlns:a16="http://schemas.microsoft.com/office/drawing/2014/main" xmlns="" id="{2C8C7B15-0BD3-D847-BA4A-35850A8C4BBF}"/>
                </a:ext>
              </a:extLst>
            </p:cNvPr>
            <p:cNvPicPr>
              <a:picLocks noChangeAspect="1"/>
            </p:cNvPicPr>
            <p:nvPr/>
          </p:nvPicPr>
          <p:blipFill>
            <a:blip r:embed="rId2"/>
            <a:stretch>
              <a:fillRect/>
            </a:stretch>
          </p:blipFill>
          <p:spPr>
            <a:xfrm>
              <a:off x="805400" y="1989728"/>
              <a:ext cx="551762" cy="551762"/>
            </a:xfrm>
            <a:prstGeom prst="rect">
              <a:avLst/>
            </a:prstGeom>
          </p:spPr>
        </p:pic>
        <p:sp>
          <p:nvSpPr>
            <p:cNvPr id="19" name="Rectangle 18">
              <a:extLst>
                <a:ext uri="{FF2B5EF4-FFF2-40B4-BE49-F238E27FC236}">
                  <a16:creationId xmlns:a16="http://schemas.microsoft.com/office/drawing/2014/main" xmlns="" id="{88557379-90DE-F84B-A7CB-622CFDBC5FBD}"/>
                </a:ext>
              </a:extLst>
            </p:cNvPr>
            <p:cNvSpPr/>
            <p:nvPr/>
          </p:nvSpPr>
          <p:spPr>
            <a:xfrm>
              <a:off x="213378" y="2632599"/>
              <a:ext cx="1689652" cy="276999"/>
            </a:xfrm>
            <a:prstGeom prst="rect">
              <a:avLst/>
            </a:prstGeom>
          </p:spPr>
          <p:txBody>
            <a:bodyPr wrap="square">
              <a:spAutoFit/>
            </a:bodyPr>
            <a:lstStyle/>
            <a:p>
              <a:pPr algn="ctr"/>
              <a:r>
                <a:rPr lang="fr-FR" sz="1200" dirty="0">
                  <a:latin typeface="Arial" panose="020B0604020202020204" pitchFamily="34" charset="0"/>
                  <a:cs typeface="Arial" panose="020B0604020202020204" pitchFamily="34" charset="0"/>
                </a:rPr>
                <a:t>10 minutes max</a:t>
              </a:r>
            </a:p>
          </p:txBody>
        </p:sp>
      </p:grpSp>
      <p:sp>
        <p:nvSpPr>
          <p:cNvPr id="12" name="Rectangle 11">
            <a:extLst>
              <a:ext uri="{FF2B5EF4-FFF2-40B4-BE49-F238E27FC236}">
                <a16:creationId xmlns:a16="http://schemas.microsoft.com/office/drawing/2014/main" xmlns="" id="{E681CC72-BEA7-8749-992C-7BFC6C0ECEB1}"/>
              </a:ext>
            </a:extLst>
          </p:cNvPr>
          <p:cNvSpPr/>
          <p:nvPr/>
        </p:nvSpPr>
        <p:spPr>
          <a:xfrm>
            <a:off x="7152189" y="3906654"/>
            <a:ext cx="1689652" cy="830997"/>
          </a:xfrm>
          <a:prstGeom prst="rect">
            <a:avLst/>
          </a:prstGeom>
        </p:spPr>
        <p:txBody>
          <a:bodyPr wrap="square">
            <a:spAutoFit/>
          </a:bodyPr>
          <a:lstStyle/>
          <a:p>
            <a:r>
              <a:rPr lang="fr-FR" sz="1200" dirty="0">
                <a:solidFill>
                  <a:srgbClr val="00A6BE"/>
                </a:solidFill>
                <a:latin typeface="Arial" panose="020B0604020202020204" pitchFamily="34" charset="0"/>
                <a:cs typeface="Arial" panose="020B0604020202020204" pitchFamily="34" charset="0"/>
              </a:rPr>
              <a:t>Les items sélectionnés apparaissent au fil de la sélection</a:t>
            </a:r>
          </a:p>
        </p:txBody>
      </p:sp>
      <p:cxnSp>
        <p:nvCxnSpPr>
          <p:cNvPr id="13" name="Connecteur droit 12">
            <a:extLst>
              <a:ext uri="{FF2B5EF4-FFF2-40B4-BE49-F238E27FC236}">
                <a16:creationId xmlns:a16="http://schemas.microsoft.com/office/drawing/2014/main" xmlns="" id="{9DE2E2BD-89AB-104E-91B5-3A30B10DA627}"/>
              </a:ext>
            </a:extLst>
          </p:cNvPr>
          <p:cNvCxnSpPr>
            <a:cxnSpLocks/>
          </p:cNvCxnSpPr>
          <p:nvPr/>
        </p:nvCxnSpPr>
        <p:spPr>
          <a:xfrm>
            <a:off x="6239037" y="3306491"/>
            <a:ext cx="988699" cy="875895"/>
          </a:xfrm>
          <a:prstGeom prst="line">
            <a:avLst/>
          </a:prstGeom>
          <a:ln w="19050">
            <a:solidFill>
              <a:srgbClr val="00A6BE"/>
            </a:solidFill>
            <a:headEnd type="stealth" w="med" len="sm"/>
          </a:ln>
          <a:effectLst>
            <a:outerShdw dist="20000" sx="1000" sy="1000" rotWithShape="0">
              <a:schemeClr val="bg1"/>
            </a:outerShdw>
          </a:effectLst>
        </p:spPr>
        <p:style>
          <a:lnRef idx="2">
            <a:schemeClr val="accent1"/>
          </a:lnRef>
          <a:fillRef idx="0">
            <a:schemeClr val="accent1"/>
          </a:fillRef>
          <a:effectRef idx="1">
            <a:schemeClr val="accent1"/>
          </a:effectRef>
          <a:fontRef idx="minor">
            <a:schemeClr val="tx1"/>
          </a:fontRef>
        </p:style>
      </p:cxn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00" y="1148554"/>
            <a:ext cx="3584737" cy="5146866"/>
          </a:xfrm>
          <a:prstGeom prst="rect">
            <a:avLst/>
          </a:prstGeom>
        </p:spPr>
      </p:pic>
      <p:sp>
        <p:nvSpPr>
          <p:cNvPr id="10" name="Rectangle 9"/>
          <p:cNvSpPr/>
          <p:nvPr/>
        </p:nvSpPr>
        <p:spPr>
          <a:xfrm>
            <a:off x="6733386" y="2238288"/>
            <a:ext cx="2108455" cy="1107996"/>
          </a:xfrm>
          <a:prstGeom prst="rect">
            <a:avLst/>
          </a:prstGeom>
        </p:spPr>
        <p:txBody>
          <a:bodyPr wrap="square">
            <a:spAutoFit/>
          </a:bodyPr>
          <a:lstStyle/>
          <a:p>
            <a:r>
              <a:rPr lang="fr-FR" sz="1200" dirty="0">
                <a:solidFill>
                  <a:srgbClr val="00A6BE"/>
                </a:solidFill>
                <a:latin typeface="Arial" panose="020B0604020202020204" pitchFamily="34" charset="0"/>
                <a:cs typeface="Arial" panose="020B0604020202020204" pitchFamily="34" charset="0"/>
              </a:rPr>
              <a:t>La grille d’observation les guide pour savoir ce qu’il convient de noter pour définir les adaptations </a:t>
            </a:r>
            <a:r>
              <a:rPr lang="fr-FR" sz="1200" dirty="0" smtClean="0">
                <a:solidFill>
                  <a:srgbClr val="00A6BE"/>
                </a:solidFill>
                <a:latin typeface="Arial" panose="020B0604020202020204" pitchFamily="34" charset="0"/>
                <a:cs typeface="Arial" panose="020B0604020202020204" pitchFamily="34" charset="0"/>
              </a:rPr>
              <a:t>à mettre en </a:t>
            </a:r>
            <a:r>
              <a:rPr lang="fr-FR" sz="1200" dirty="0">
                <a:solidFill>
                  <a:srgbClr val="00A6BE"/>
                </a:solidFill>
                <a:latin typeface="Arial" panose="020B0604020202020204" pitchFamily="34" charset="0"/>
                <a:cs typeface="Arial" panose="020B0604020202020204" pitchFamily="34" charset="0"/>
              </a:rPr>
              <a:t>œuvre</a:t>
            </a:r>
            <a:r>
              <a:rPr lang="fr-FR" dirty="0">
                <a:solidFill>
                  <a:srgbClr val="00A6BE"/>
                </a:solidFill>
                <a:latin typeface="Arial" panose="020B0604020202020204" pitchFamily="34" charset="0"/>
                <a:cs typeface="Arial" panose="020B0604020202020204" pitchFamily="34" charset="0"/>
              </a:rPr>
              <a:t>.</a:t>
            </a:r>
          </a:p>
        </p:txBody>
      </p:sp>
      <p:cxnSp>
        <p:nvCxnSpPr>
          <p:cNvPr id="21" name="Connecteur droit 20">
            <a:extLst>
              <a:ext uri="{FF2B5EF4-FFF2-40B4-BE49-F238E27FC236}">
                <a16:creationId xmlns:a16="http://schemas.microsoft.com/office/drawing/2014/main" xmlns="" id="{9DE2E2BD-89AB-104E-91B5-3A30B10DA627}"/>
              </a:ext>
            </a:extLst>
          </p:cNvPr>
          <p:cNvCxnSpPr>
            <a:cxnSpLocks/>
          </p:cNvCxnSpPr>
          <p:nvPr/>
        </p:nvCxnSpPr>
        <p:spPr>
          <a:xfrm flipV="1">
            <a:off x="6239037" y="2575672"/>
            <a:ext cx="494349" cy="433228"/>
          </a:xfrm>
          <a:prstGeom prst="line">
            <a:avLst/>
          </a:prstGeom>
          <a:ln w="19050">
            <a:solidFill>
              <a:srgbClr val="00A6BE"/>
            </a:solidFill>
            <a:headEnd type="stealth" w="med" len="sm"/>
          </a:ln>
          <a:effectLst>
            <a:outerShdw dist="20000" sx="1000" sy="1000" rotWithShape="0">
              <a:schemeClr val="bg1"/>
            </a:outerShdw>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xmlns="" id="{8EED4052-1DB6-6142-B420-34D8E4AC1920}"/>
              </a:ext>
            </a:extLst>
          </p:cNvPr>
          <p:cNvSpPr/>
          <p:nvPr/>
        </p:nvSpPr>
        <p:spPr>
          <a:xfrm>
            <a:off x="163683" y="3170222"/>
            <a:ext cx="1689652" cy="1569660"/>
          </a:xfrm>
          <a:prstGeom prst="rect">
            <a:avLst/>
          </a:prstGeom>
        </p:spPr>
        <p:txBody>
          <a:bodyPr wrap="square">
            <a:spAutoFit/>
          </a:bodyPr>
          <a:lstStyle/>
          <a:p>
            <a:r>
              <a:rPr lang="fr-FR" sz="1200" dirty="0">
                <a:solidFill>
                  <a:srgbClr val="00A6BE"/>
                </a:solidFill>
                <a:latin typeface="Arial" panose="020B0604020202020204" pitchFamily="34" charset="0"/>
                <a:cs typeface="Arial" panose="020B0604020202020204" pitchFamily="34" charset="0"/>
              </a:rPr>
              <a:t>L’enseignant sélectionne des items correspondant à certains domaines pour interroger au plus près les besoins de son élève.</a:t>
            </a:r>
          </a:p>
          <a:p>
            <a:endParaRPr lang="fr-FR" sz="1200" dirty="0">
              <a:solidFill>
                <a:srgbClr val="00A6BE"/>
              </a:solidFill>
              <a:latin typeface="Arial" panose="020B0604020202020204" pitchFamily="34" charset="0"/>
              <a:cs typeface="Arial" panose="020B0604020202020204" pitchFamily="34" charset="0"/>
            </a:endParaRPr>
          </a:p>
        </p:txBody>
      </p:sp>
      <p:cxnSp>
        <p:nvCxnSpPr>
          <p:cNvPr id="23" name="Connecteur droit 22">
            <a:extLst>
              <a:ext uri="{FF2B5EF4-FFF2-40B4-BE49-F238E27FC236}">
                <a16:creationId xmlns:a16="http://schemas.microsoft.com/office/drawing/2014/main" xmlns="" id="{19D3A08D-9D9E-5146-B9FF-5D9DB2901635}"/>
              </a:ext>
            </a:extLst>
          </p:cNvPr>
          <p:cNvCxnSpPr>
            <a:cxnSpLocks/>
          </p:cNvCxnSpPr>
          <p:nvPr/>
        </p:nvCxnSpPr>
        <p:spPr>
          <a:xfrm flipH="1">
            <a:off x="1863264" y="3008900"/>
            <a:ext cx="651336" cy="483851"/>
          </a:xfrm>
          <a:prstGeom prst="line">
            <a:avLst/>
          </a:prstGeom>
          <a:ln w="19050">
            <a:solidFill>
              <a:srgbClr val="00A6BE"/>
            </a:solidFill>
            <a:headEnd type="stealth" w="med" len="sm"/>
          </a:ln>
          <a:effectLst>
            <a:outerShdw dist="20000" sx="1000" sy="1000" rotWithShape="0">
              <a:schemeClr val="bg1"/>
            </a:outerShdw>
          </a:effectLst>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xmlns="" id="{3F53F3EE-A040-AD44-A4DC-F6D83701D46B}"/>
              </a:ext>
            </a:extLst>
          </p:cNvPr>
          <p:cNvCxnSpPr>
            <a:cxnSpLocks/>
          </p:cNvCxnSpPr>
          <p:nvPr/>
        </p:nvCxnSpPr>
        <p:spPr>
          <a:xfrm flipH="1" flipV="1">
            <a:off x="1853336" y="3492751"/>
            <a:ext cx="661264" cy="993407"/>
          </a:xfrm>
          <a:prstGeom prst="line">
            <a:avLst/>
          </a:prstGeom>
          <a:ln w="19050">
            <a:solidFill>
              <a:srgbClr val="00A6BE"/>
            </a:solidFill>
            <a:headEnd type="stealth" w="med" len="sm"/>
          </a:ln>
          <a:effectLst>
            <a:outerShdw dist="20000" sx="1000" sy="1000" rotWithShape="0">
              <a:schemeClr val="bg1"/>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xmlns="" id="{C3DC3B64-A569-9B40-801A-BD2C5D172A86}"/>
              </a:ext>
            </a:extLst>
          </p:cNvPr>
          <p:cNvCxnSpPr>
            <a:cxnSpLocks/>
          </p:cNvCxnSpPr>
          <p:nvPr/>
        </p:nvCxnSpPr>
        <p:spPr>
          <a:xfrm flipH="1" flipV="1">
            <a:off x="1863265" y="3492751"/>
            <a:ext cx="651335" cy="2196849"/>
          </a:xfrm>
          <a:prstGeom prst="line">
            <a:avLst/>
          </a:prstGeom>
          <a:ln w="19050">
            <a:solidFill>
              <a:srgbClr val="00A6BE"/>
            </a:solidFill>
            <a:headEnd type="stealth" w="med" len="sm"/>
          </a:ln>
          <a:effectLst>
            <a:outerShdw dist="20000" sx="1000" sy="1000"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332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4E570A81-7669-8240-BC73-372141B0B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554" y="542525"/>
            <a:ext cx="4632888" cy="5255394"/>
          </a:xfrm>
          <a:prstGeom prst="rect">
            <a:avLst/>
          </a:prstGeom>
        </p:spPr>
      </p:pic>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13</a:t>
            </a:fld>
            <a:endParaRPr lang="fr-FR" dirty="0"/>
          </a:p>
        </p:txBody>
      </p:sp>
      <p:sp>
        <p:nvSpPr>
          <p:cNvPr id="4" name="Rectangle 3">
            <a:extLst>
              <a:ext uri="{FF2B5EF4-FFF2-40B4-BE49-F238E27FC236}">
                <a16:creationId xmlns:a16="http://schemas.microsoft.com/office/drawing/2014/main" xmlns="" id="{8EED4052-1DB6-6142-B420-34D8E4AC1920}"/>
              </a:ext>
            </a:extLst>
          </p:cNvPr>
          <p:cNvSpPr/>
          <p:nvPr/>
        </p:nvSpPr>
        <p:spPr>
          <a:xfrm>
            <a:off x="286796" y="594161"/>
            <a:ext cx="1984765" cy="1200329"/>
          </a:xfrm>
          <a:prstGeom prst="rect">
            <a:avLst/>
          </a:prstGeom>
        </p:spPr>
        <p:txBody>
          <a:bodyPr wrap="square">
            <a:spAutoFit/>
          </a:bodyPr>
          <a:lstStyle/>
          <a:p>
            <a:r>
              <a:rPr lang="fr-FR" sz="1200" dirty="0">
                <a:solidFill>
                  <a:srgbClr val="00A6BE"/>
                </a:solidFill>
                <a:latin typeface="Arial" panose="020B0604020202020204" pitchFamily="34" charset="0"/>
                <a:cs typeface="Arial" panose="020B0604020202020204" pitchFamily="34" charset="0"/>
              </a:rPr>
              <a:t>L’enseignant répond aux questions correspondant </a:t>
            </a:r>
            <a:br>
              <a:rPr lang="fr-FR" sz="1200" dirty="0">
                <a:solidFill>
                  <a:srgbClr val="00A6BE"/>
                </a:solidFill>
                <a:latin typeface="Arial" panose="020B0604020202020204" pitchFamily="34" charset="0"/>
                <a:cs typeface="Arial" panose="020B0604020202020204" pitchFamily="34" charset="0"/>
              </a:rPr>
            </a:br>
            <a:r>
              <a:rPr lang="fr-FR" sz="1200" dirty="0">
                <a:solidFill>
                  <a:srgbClr val="00A6BE"/>
                </a:solidFill>
                <a:latin typeface="Arial" panose="020B0604020202020204" pitchFamily="34" charset="0"/>
                <a:cs typeface="Arial" panose="020B0604020202020204" pitchFamily="34" charset="0"/>
              </a:rPr>
              <a:t>à ses axes d’observation afin d’accéder à une suggestion </a:t>
            </a:r>
            <a:r>
              <a:rPr lang="fr-FR" sz="1200" dirty="0" smtClean="0">
                <a:solidFill>
                  <a:srgbClr val="00A6BE"/>
                </a:solidFill>
                <a:latin typeface="Arial" panose="020B0604020202020204" pitchFamily="34" charset="0"/>
                <a:cs typeface="Arial" panose="020B0604020202020204" pitchFamily="34" charset="0"/>
              </a:rPr>
              <a:t>d’aménagements</a:t>
            </a:r>
            <a:endParaRPr lang="fr-FR" sz="1200" strike="sngStrike" dirty="0">
              <a:solidFill>
                <a:srgbClr val="FF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E7305F2D-BA62-0C4E-BBEC-DE10ACB7F2F6}"/>
              </a:ext>
            </a:extLst>
          </p:cNvPr>
          <p:cNvSpPr/>
          <p:nvPr/>
        </p:nvSpPr>
        <p:spPr>
          <a:xfrm>
            <a:off x="2539127" y="5460645"/>
            <a:ext cx="829715" cy="247136"/>
          </a:xfrm>
          <a:prstGeom prst="rect">
            <a:avLst/>
          </a:prstGeom>
          <a:solidFill>
            <a:srgbClr val="E0B347">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xmlns="" id="{F97A04AE-64B3-7E4F-B627-05A2112AA975}"/>
              </a:ext>
            </a:extLst>
          </p:cNvPr>
          <p:cNvSpPr/>
          <p:nvPr/>
        </p:nvSpPr>
        <p:spPr>
          <a:xfrm>
            <a:off x="3096996" y="552150"/>
            <a:ext cx="656858" cy="188995"/>
          </a:xfrm>
          <a:prstGeom prst="rect">
            <a:avLst/>
          </a:prstGeom>
          <a:solidFill>
            <a:srgbClr val="E0B347">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3661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D38ABC-C4B1-4A44-84A6-A69182312006}"/>
              </a:ext>
            </a:extLst>
          </p:cNvPr>
          <p:cNvSpPr>
            <a:spLocks noGrp="1"/>
          </p:cNvSpPr>
          <p:nvPr>
            <p:ph type="title"/>
          </p:nvPr>
        </p:nvSpPr>
        <p:spPr>
          <a:xfrm>
            <a:off x="832232" y="506775"/>
            <a:ext cx="7881400" cy="1286937"/>
          </a:xfrm>
        </p:spPr>
        <p:txBody>
          <a:bodyPr/>
          <a:lstStyle/>
          <a:p>
            <a:r>
              <a:rPr lang="fr-FR" dirty="0"/>
              <a:t>ÉTAPE 2 – AMÉNAGER/ADAPTER</a:t>
            </a:r>
          </a:p>
        </p:txBody>
      </p:sp>
      <p:sp>
        <p:nvSpPr>
          <p:cNvPr id="3" name="Espace réservé du numéro de diapositive 2">
            <a:extLst>
              <a:ext uri="{FF2B5EF4-FFF2-40B4-BE49-F238E27FC236}">
                <a16:creationId xmlns:a16="http://schemas.microsoft.com/office/drawing/2014/main" xmlns="" id="{D283506A-7083-2D48-A306-D8A63A16BD0B}"/>
              </a:ext>
            </a:extLst>
          </p:cNvPr>
          <p:cNvSpPr>
            <a:spLocks noGrp="1"/>
          </p:cNvSpPr>
          <p:nvPr>
            <p:ph type="sldNum" sz="quarter" idx="12"/>
          </p:nvPr>
        </p:nvSpPr>
        <p:spPr/>
        <p:txBody>
          <a:bodyPr/>
          <a:lstStyle/>
          <a:p>
            <a:fld id="{A786685B-2977-D546-9E3D-3CA676A47F0C}" type="slidenum">
              <a:rPr lang="fr-FR" smtClean="0"/>
              <a:pPr/>
              <a:t>14</a:t>
            </a:fld>
            <a:endParaRPr lang="fr-FR" dirty="0"/>
          </a:p>
        </p:txBody>
      </p:sp>
      <p:sp>
        <p:nvSpPr>
          <p:cNvPr id="4" name="Espace réservé du texte 3">
            <a:extLst>
              <a:ext uri="{FF2B5EF4-FFF2-40B4-BE49-F238E27FC236}">
                <a16:creationId xmlns:a16="http://schemas.microsoft.com/office/drawing/2014/main" xmlns="" id="{7FC4BBA6-254B-1947-A68C-8412D76D5658}"/>
              </a:ext>
            </a:extLst>
          </p:cNvPr>
          <p:cNvSpPr>
            <a:spLocks noGrp="1"/>
          </p:cNvSpPr>
          <p:nvPr>
            <p:ph type="body" sz="quarter" idx="13"/>
          </p:nvPr>
        </p:nvSpPr>
        <p:spPr>
          <a:xfrm>
            <a:off x="4591878" y="1580413"/>
            <a:ext cx="4121754" cy="4598988"/>
          </a:xfrm>
        </p:spPr>
        <p:txBody>
          <a:bodyPr/>
          <a:lstStyle/>
          <a:p>
            <a:pPr marL="0" indent="0">
              <a:buNone/>
            </a:pPr>
            <a:r>
              <a:rPr lang="fr-FR" dirty="0"/>
              <a:t>À partir des résultats de la grille d’observation, l’enseignant bénéficie de propositions d’adaptations </a:t>
            </a:r>
            <a:r>
              <a:rPr lang="fr-FR" dirty="0" smtClean="0"/>
              <a:t>qui </a:t>
            </a:r>
            <a:r>
              <a:rPr lang="fr-FR" dirty="0"/>
              <a:t>répondent aux besoins de l’élève concerné.</a:t>
            </a:r>
          </a:p>
          <a:p>
            <a:endParaRPr lang="fr-FR" dirty="0"/>
          </a:p>
          <a:p>
            <a:pPr marL="0" indent="0">
              <a:buNone/>
            </a:pPr>
            <a:endParaRPr lang="fr-FR" dirty="0"/>
          </a:p>
          <a:p>
            <a:endParaRPr lang="fr-FR" dirty="0">
              <a:solidFill>
                <a:srgbClr val="FF0000"/>
              </a:solidFill>
            </a:endParaRPr>
          </a:p>
        </p:txBody>
      </p:sp>
      <p:grpSp>
        <p:nvGrpSpPr>
          <p:cNvPr id="11" name="Grouper 9">
            <a:extLst>
              <a:ext uri="{FF2B5EF4-FFF2-40B4-BE49-F238E27FC236}">
                <a16:creationId xmlns:a16="http://schemas.microsoft.com/office/drawing/2014/main" xmlns="" id="{77F937A4-5695-F046-B303-AED745A7B017}"/>
              </a:ext>
            </a:extLst>
          </p:cNvPr>
          <p:cNvGrpSpPr/>
          <p:nvPr/>
        </p:nvGrpSpPr>
        <p:grpSpPr>
          <a:xfrm>
            <a:off x="832232" y="584883"/>
            <a:ext cx="525531" cy="171686"/>
            <a:chOff x="5391302" y="1426464"/>
            <a:chExt cx="604579" cy="197510"/>
          </a:xfrm>
          <a:solidFill>
            <a:srgbClr val="00A6BE"/>
          </a:solidFill>
        </p:grpSpPr>
        <p:sp>
          <p:nvSpPr>
            <p:cNvPr id="12" name="Rectangle 11">
              <a:extLst>
                <a:ext uri="{FF2B5EF4-FFF2-40B4-BE49-F238E27FC236}">
                  <a16:creationId xmlns:a16="http://schemas.microsoft.com/office/drawing/2014/main" xmlns="" id="{7B40E74C-A67E-2344-9EE0-D8DEC47951AE}"/>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B5F3533F-6F9F-AC41-9D97-C708CA61893E}"/>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Espace réservé du contenu 4">
            <a:extLst>
              <a:ext uri="{FF2B5EF4-FFF2-40B4-BE49-F238E27FC236}">
                <a16:creationId xmlns:a16="http://schemas.microsoft.com/office/drawing/2014/main" xmlns="" id="{ECACE805-CF06-E747-B053-DA0E6D4F6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96" y="1616925"/>
            <a:ext cx="2875872" cy="4525963"/>
          </a:xfrm>
          <a:prstGeom prst="rect">
            <a:avLst/>
          </a:prstGeom>
        </p:spPr>
      </p:pic>
    </p:spTree>
    <p:extLst>
      <p:ext uri="{BB962C8B-B14F-4D97-AF65-F5344CB8AC3E}">
        <p14:creationId xmlns:p14="http://schemas.microsoft.com/office/powerpoint/2010/main" val="61286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20EEA1-AB09-AF4C-A6E0-8A1C8AC4B22C}"/>
              </a:ext>
            </a:extLst>
          </p:cNvPr>
          <p:cNvSpPr>
            <a:spLocks noGrp="1"/>
          </p:cNvSpPr>
          <p:nvPr>
            <p:ph type="title"/>
          </p:nvPr>
        </p:nvSpPr>
        <p:spPr>
          <a:xfrm>
            <a:off x="805400" y="182890"/>
            <a:ext cx="7881400" cy="888378"/>
          </a:xfrm>
        </p:spPr>
        <p:txBody>
          <a:bodyPr/>
          <a:lstStyle/>
          <a:p>
            <a:r>
              <a:rPr lang="fr-FR" dirty="0"/>
              <a:t>Exemple – Suggestions d’adaptations</a:t>
            </a:r>
          </a:p>
        </p:txBody>
      </p:sp>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15</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899" y="939008"/>
            <a:ext cx="3967740" cy="5451902"/>
          </a:xfrm>
          <a:prstGeom prst="rect">
            <a:avLst/>
          </a:prstGeom>
        </p:spPr>
      </p:pic>
      <p:sp>
        <p:nvSpPr>
          <p:cNvPr id="11" name="Ellipse 10">
            <a:extLst>
              <a:ext uri="{FF2B5EF4-FFF2-40B4-BE49-F238E27FC236}">
                <a16:creationId xmlns:a16="http://schemas.microsoft.com/office/drawing/2014/main" xmlns="" id="{331D116B-254E-4D44-B3DF-C8DD91AF0846}"/>
              </a:ext>
            </a:extLst>
          </p:cNvPr>
          <p:cNvSpPr/>
          <p:nvPr/>
        </p:nvSpPr>
        <p:spPr>
          <a:xfrm>
            <a:off x="3013022" y="5772926"/>
            <a:ext cx="708078" cy="605284"/>
          </a:xfrm>
          <a:prstGeom prst="ellipse">
            <a:avLst/>
          </a:prstGeom>
          <a:noFill/>
          <a:ln>
            <a:solidFill>
              <a:srgbClr val="E567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6177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20EEA1-AB09-AF4C-A6E0-8A1C8AC4B22C}"/>
              </a:ext>
            </a:extLst>
          </p:cNvPr>
          <p:cNvSpPr>
            <a:spLocks noGrp="1"/>
          </p:cNvSpPr>
          <p:nvPr>
            <p:ph type="title"/>
          </p:nvPr>
        </p:nvSpPr>
        <p:spPr/>
        <p:txBody>
          <a:bodyPr/>
          <a:lstStyle/>
          <a:p>
            <a:r>
              <a:rPr lang="fr-FR" dirty="0"/>
              <a:t>Exemple d’une fiche d’adaptation</a:t>
            </a:r>
          </a:p>
        </p:txBody>
      </p:sp>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16</a:t>
            </a:fld>
            <a:endParaRPr lang="fr-FR" dirty="0"/>
          </a:p>
        </p:txBody>
      </p:sp>
      <p:pic>
        <p:nvPicPr>
          <p:cNvPr id="5" name="Espace réservé du contenu 10">
            <a:extLst>
              <a:ext uri="{FF2B5EF4-FFF2-40B4-BE49-F238E27FC236}">
                <a16:creationId xmlns:a16="http://schemas.microsoft.com/office/drawing/2014/main" xmlns="" id="{7337D062-EA38-424B-9CED-BB5D11BB4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79" y="1263380"/>
            <a:ext cx="4038600" cy="4487333"/>
          </a:xfrm>
          <a:prstGeom prst="rect">
            <a:avLst/>
          </a:prstGeom>
        </p:spPr>
      </p:pic>
      <p:pic>
        <p:nvPicPr>
          <p:cNvPr id="7" name="Espace réservé du contenu 9">
            <a:extLst>
              <a:ext uri="{FF2B5EF4-FFF2-40B4-BE49-F238E27FC236}">
                <a16:creationId xmlns:a16="http://schemas.microsoft.com/office/drawing/2014/main" xmlns="" id="{E23D31DE-9E37-BF4A-A619-87AD63C70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758" y="1244065"/>
            <a:ext cx="3623042" cy="4525963"/>
          </a:xfrm>
          <a:prstGeom prst="rect">
            <a:avLst/>
          </a:prstGeom>
        </p:spPr>
      </p:pic>
      <p:sp>
        <p:nvSpPr>
          <p:cNvPr id="8" name="Rectangle 7">
            <a:extLst>
              <a:ext uri="{FF2B5EF4-FFF2-40B4-BE49-F238E27FC236}">
                <a16:creationId xmlns:a16="http://schemas.microsoft.com/office/drawing/2014/main" xmlns="" id="{6DC29C3D-6FA1-3940-866F-4136E2EEA51C}"/>
              </a:ext>
            </a:extLst>
          </p:cNvPr>
          <p:cNvSpPr/>
          <p:nvPr/>
        </p:nvSpPr>
        <p:spPr>
          <a:xfrm>
            <a:off x="1949291" y="1244065"/>
            <a:ext cx="832409" cy="188995"/>
          </a:xfrm>
          <a:prstGeom prst="rect">
            <a:avLst/>
          </a:prstGeom>
          <a:solidFill>
            <a:srgbClr val="E0B347">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1650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D38ABC-C4B1-4A44-84A6-A69182312006}"/>
              </a:ext>
            </a:extLst>
          </p:cNvPr>
          <p:cNvSpPr>
            <a:spLocks noGrp="1"/>
          </p:cNvSpPr>
          <p:nvPr>
            <p:ph type="title"/>
          </p:nvPr>
        </p:nvSpPr>
        <p:spPr>
          <a:xfrm>
            <a:off x="832232" y="506775"/>
            <a:ext cx="7881400" cy="1286937"/>
          </a:xfrm>
        </p:spPr>
        <p:txBody>
          <a:bodyPr/>
          <a:lstStyle/>
          <a:p>
            <a:r>
              <a:rPr lang="fr-FR" dirty="0"/>
              <a:t>Trouver de l’aide</a:t>
            </a:r>
          </a:p>
        </p:txBody>
      </p:sp>
      <p:sp>
        <p:nvSpPr>
          <p:cNvPr id="3" name="Espace réservé du numéro de diapositive 2">
            <a:extLst>
              <a:ext uri="{FF2B5EF4-FFF2-40B4-BE49-F238E27FC236}">
                <a16:creationId xmlns:a16="http://schemas.microsoft.com/office/drawing/2014/main" xmlns="" id="{D283506A-7083-2D48-A306-D8A63A16BD0B}"/>
              </a:ext>
            </a:extLst>
          </p:cNvPr>
          <p:cNvSpPr>
            <a:spLocks noGrp="1"/>
          </p:cNvSpPr>
          <p:nvPr>
            <p:ph type="sldNum" sz="quarter" idx="12"/>
          </p:nvPr>
        </p:nvSpPr>
        <p:spPr/>
        <p:txBody>
          <a:bodyPr/>
          <a:lstStyle/>
          <a:p>
            <a:fld id="{A786685B-2977-D546-9E3D-3CA676A47F0C}" type="slidenum">
              <a:rPr lang="fr-FR" smtClean="0"/>
              <a:pPr/>
              <a:t>17</a:t>
            </a:fld>
            <a:endParaRPr lang="fr-FR" dirty="0"/>
          </a:p>
        </p:txBody>
      </p:sp>
      <p:sp>
        <p:nvSpPr>
          <p:cNvPr id="4" name="Espace réservé du texte 3">
            <a:extLst>
              <a:ext uri="{FF2B5EF4-FFF2-40B4-BE49-F238E27FC236}">
                <a16:creationId xmlns:a16="http://schemas.microsoft.com/office/drawing/2014/main" xmlns="" id="{7FC4BBA6-254B-1947-A68C-8412D76D5658}"/>
              </a:ext>
            </a:extLst>
          </p:cNvPr>
          <p:cNvSpPr>
            <a:spLocks noGrp="1"/>
          </p:cNvSpPr>
          <p:nvPr>
            <p:ph type="body" sz="quarter" idx="13"/>
          </p:nvPr>
        </p:nvSpPr>
        <p:spPr>
          <a:xfrm>
            <a:off x="4591878" y="1580413"/>
            <a:ext cx="4121754" cy="4598988"/>
          </a:xfrm>
        </p:spPr>
        <p:txBody>
          <a:bodyPr/>
          <a:lstStyle/>
          <a:p>
            <a:pPr marL="514350" indent="-514350">
              <a:buFont typeface="+mj-lt"/>
              <a:buAutoNum type="arabicPeriod"/>
            </a:pPr>
            <a:r>
              <a:rPr lang="fr-FR" dirty="0"/>
              <a:t>Une carte interactive </a:t>
            </a:r>
            <a:r>
              <a:rPr lang="fr-FR" b="0" dirty="0"/>
              <a:t>recense les acteurs de terrain qui peuvent apporter des ressources complémentaires. Les professeurs ressources peuvent être directement </a:t>
            </a:r>
            <a:r>
              <a:rPr lang="fr-FR" b="0" dirty="0" smtClean="0"/>
              <a:t>contactés </a:t>
            </a:r>
            <a:r>
              <a:rPr lang="fr-FR" b="0" dirty="0"/>
              <a:t>par mail, par téléphone voire se déplacer auprès de l’enseignant qui le requiert. </a:t>
            </a:r>
            <a:endParaRPr lang="fr-FR" b="0" strike="sngStrike" dirty="0">
              <a:solidFill>
                <a:srgbClr val="FF0000"/>
              </a:solidFill>
            </a:endParaRPr>
          </a:p>
        </p:txBody>
      </p:sp>
      <p:grpSp>
        <p:nvGrpSpPr>
          <p:cNvPr id="11" name="Grouper 9">
            <a:extLst>
              <a:ext uri="{FF2B5EF4-FFF2-40B4-BE49-F238E27FC236}">
                <a16:creationId xmlns:a16="http://schemas.microsoft.com/office/drawing/2014/main" xmlns="" id="{77F937A4-5695-F046-B303-AED745A7B017}"/>
              </a:ext>
            </a:extLst>
          </p:cNvPr>
          <p:cNvGrpSpPr/>
          <p:nvPr/>
        </p:nvGrpSpPr>
        <p:grpSpPr>
          <a:xfrm>
            <a:off x="832232" y="584883"/>
            <a:ext cx="525531" cy="171686"/>
            <a:chOff x="5391302" y="1426464"/>
            <a:chExt cx="604579" cy="197510"/>
          </a:xfrm>
          <a:solidFill>
            <a:srgbClr val="00A6BE"/>
          </a:solidFill>
        </p:grpSpPr>
        <p:sp>
          <p:nvSpPr>
            <p:cNvPr id="12" name="Rectangle 11">
              <a:extLst>
                <a:ext uri="{FF2B5EF4-FFF2-40B4-BE49-F238E27FC236}">
                  <a16:creationId xmlns:a16="http://schemas.microsoft.com/office/drawing/2014/main" xmlns="" id="{7B40E74C-A67E-2344-9EE0-D8DEC47951AE}"/>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B5F3533F-6F9F-AC41-9D97-C708CA61893E}"/>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Espace réservé du contenu 6">
            <a:extLst>
              <a:ext uri="{FF2B5EF4-FFF2-40B4-BE49-F238E27FC236}">
                <a16:creationId xmlns:a16="http://schemas.microsoft.com/office/drawing/2014/main" xmlns="" id="{4C2105E7-F33A-9D46-83C7-84FEBEC6AB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104"/>
          <a:stretch/>
        </p:blipFill>
        <p:spPr>
          <a:xfrm>
            <a:off x="914896" y="1580412"/>
            <a:ext cx="3661513" cy="4165869"/>
          </a:xfrm>
          <a:prstGeom prst="rect">
            <a:avLst/>
          </a:prstGeom>
        </p:spPr>
      </p:pic>
    </p:spTree>
    <p:extLst>
      <p:ext uri="{BB962C8B-B14F-4D97-AF65-F5344CB8AC3E}">
        <p14:creationId xmlns:p14="http://schemas.microsoft.com/office/powerpoint/2010/main" val="657811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20EEA1-AB09-AF4C-A6E0-8A1C8AC4B22C}"/>
              </a:ext>
            </a:extLst>
          </p:cNvPr>
          <p:cNvSpPr>
            <a:spLocks noGrp="1"/>
          </p:cNvSpPr>
          <p:nvPr>
            <p:ph type="title"/>
          </p:nvPr>
        </p:nvSpPr>
        <p:spPr>
          <a:xfrm>
            <a:off x="824650" y="356144"/>
            <a:ext cx="7881400" cy="1286937"/>
          </a:xfrm>
        </p:spPr>
        <p:txBody>
          <a:bodyPr>
            <a:normAutofit fontScale="90000"/>
          </a:bodyPr>
          <a:lstStyle/>
          <a:p>
            <a:r>
              <a:rPr lang="fr-FR" dirty="0"/>
              <a:t>Carte interactive </a:t>
            </a:r>
            <a:br>
              <a:rPr lang="fr-FR" dirty="0"/>
            </a:br>
            <a:r>
              <a:rPr lang="fr-FR" sz="2600" b="0" dirty="0">
                <a:latin typeface="Arial" panose="020B0604020202020204" pitchFamily="34" charset="0"/>
                <a:cs typeface="Arial" panose="020B0604020202020204" pitchFamily="34" charset="0"/>
              </a:rPr>
              <a:t>disponible dès la page d’accueil ou par l’onglet trouver de l’aide</a:t>
            </a:r>
            <a:r>
              <a:rPr lang="fr-FR" dirty="0"/>
              <a:t/>
            </a:r>
            <a:br>
              <a:rPr lang="fr-FR" dirty="0"/>
            </a:br>
            <a:endParaRPr lang="fr-FR" b="0"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18</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797" y="969391"/>
            <a:ext cx="3433848" cy="5299227"/>
          </a:xfrm>
          <a:prstGeom prst="rect">
            <a:avLst/>
          </a:prstGeom>
        </p:spPr>
      </p:pic>
      <p:sp>
        <p:nvSpPr>
          <p:cNvPr id="7" name="Ellipse 6">
            <a:extLst>
              <a:ext uri="{FF2B5EF4-FFF2-40B4-BE49-F238E27FC236}">
                <a16:creationId xmlns:a16="http://schemas.microsoft.com/office/drawing/2014/main" xmlns="" id="{485889A4-6A95-7648-83AD-57DF860AEDC0}"/>
              </a:ext>
            </a:extLst>
          </p:cNvPr>
          <p:cNvSpPr/>
          <p:nvPr/>
        </p:nvSpPr>
        <p:spPr>
          <a:xfrm>
            <a:off x="3017344" y="4100504"/>
            <a:ext cx="1087761" cy="993579"/>
          </a:xfrm>
          <a:prstGeom prst="ellipse">
            <a:avLst/>
          </a:prstGeom>
          <a:noFill/>
          <a:ln>
            <a:solidFill>
              <a:srgbClr val="0A6E8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1360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20EEA1-AB09-AF4C-A6E0-8A1C8AC4B22C}"/>
              </a:ext>
            </a:extLst>
          </p:cNvPr>
          <p:cNvSpPr>
            <a:spLocks noGrp="1"/>
          </p:cNvSpPr>
          <p:nvPr>
            <p:ph type="title"/>
          </p:nvPr>
        </p:nvSpPr>
        <p:spPr>
          <a:xfrm>
            <a:off x="824650" y="356144"/>
            <a:ext cx="7881400" cy="1286937"/>
          </a:xfrm>
        </p:spPr>
        <p:txBody>
          <a:bodyPr/>
          <a:lstStyle/>
          <a:p>
            <a:r>
              <a:rPr lang="fr-FR" dirty="0"/>
              <a:t>Carte interactive </a:t>
            </a:r>
            <a:br>
              <a:rPr lang="fr-FR" dirty="0"/>
            </a:br>
            <a:endParaRPr lang="fr-FR" b="0"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19</a:t>
            </a:fld>
            <a:endParaRPr lang="fr-FR" dirty="0"/>
          </a:p>
        </p:txBody>
      </p:sp>
      <p:pic>
        <p:nvPicPr>
          <p:cNvPr id="8" name="Espace réservé du contenu 3">
            <a:extLst>
              <a:ext uri="{FF2B5EF4-FFF2-40B4-BE49-F238E27FC236}">
                <a16:creationId xmlns:a16="http://schemas.microsoft.com/office/drawing/2014/main" xmlns="" id="{6EAF7665-AFE0-8B42-BFD0-472B1DE41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50" y="1922802"/>
            <a:ext cx="8229600" cy="3904682"/>
          </a:xfrm>
          <a:prstGeom prst="rect">
            <a:avLst/>
          </a:prstGeom>
        </p:spPr>
      </p:pic>
      <p:sp>
        <p:nvSpPr>
          <p:cNvPr id="11" name="ZoneTexte 10">
            <a:extLst>
              <a:ext uri="{FF2B5EF4-FFF2-40B4-BE49-F238E27FC236}">
                <a16:creationId xmlns:a16="http://schemas.microsoft.com/office/drawing/2014/main" xmlns="" id="{D436B330-8081-394C-8C98-F0D6F83C41DF}"/>
              </a:ext>
            </a:extLst>
          </p:cNvPr>
          <p:cNvSpPr txBox="1"/>
          <p:nvPr/>
        </p:nvSpPr>
        <p:spPr>
          <a:xfrm>
            <a:off x="824650" y="1203420"/>
            <a:ext cx="2736304" cy="461665"/>
          </a:xfrm>
          <a:prstGeom prst="rect">
            <a:avLst/>
          </a:prstGeom>
          <a:noFill/>
        </p:spPr>
        <p:txBody>
          <a:bodyPr wrap="square" rtlCol="0">
            <a:spAutoFit/>
          </a:bodyPr>
          <a:lstStyle/>
          <a:p>
            <a:r>
              <a:rPr lang="fr-FR" sz="1200" dirty="0">
                <a:solidFill>
                  <a:srgbClr val="00A6BE"/>
                </a:solidFill>
                <a:latin typeface="Arial" panose="020B0604020202020204" pitchFamily="34" charset="0"/>
                <a:cs typeface="Arial" panose="020B0604020202020204" pitchFamily="34" charset="0"/>
              </a:rPr>
              <a:t>Renseigner son département </a:t>
            </a:r>
            <a:br>
              <a:rPr lang="fr-FR" sz="1200" dirty="0">
                <a:solidFill>
                  <a:srgbClr val="00A6BE"/>
                </a:solidFill>
                <a:latin typeface="Arial" panose="020B0604020202020204" pitchFamily="34" charset="0"/>
                <a:cs typeface="Arial" panose="020B0604020202020204" pitchFamily="34" charset="0"/>
              </a:rPr>
            </a:br>
            <a:r>
              <a:rPr lang="fr-FR" sz="1200" dirty="0">
                <a:solidFill>
                  <a:srgbClr val="00A6BE"/>
                </a:solidFill>
                <a:latin typeface="Arial" panose="020B0604020202020204" pitchFamily="34" charset="0"/>
                <a:cs typeface="Arial" panose="020B0604020202020204" pitchFamily="34" charset="0"/>
              </a:rPr>
              <a:t>et le niveau de son établissement</a:t>
            </a:r>
          </a:p>
        </p:txBody>
      </p:sp>
      <p:cxnSp>
        <p:nvCxnSpPr>
          <p:cNvPr id="12" name="Connecteur droit 11">
            <a:extLst>
              <a:ext uri="{FF2B5EF4-FFF2-40B4-BE49-F238E27FC236}">
                <a16:creationId xmlns:a16="http://schemas.microsoft.com/office/drawing/2014/main" xmlns="" id="{934A4576-49F0-EC47-831B-9A1A5C2D3D19}"/>
              </a:ext>
            </a:extLst>
          </p:cNvPr>
          <p:cNvCxnSpPr>
            <a:cxnSpLocks/>
          </p:cNvCxnSpPr>
          <p:nvPr/>
        </p:nvCxnSpPr>
        <p:spPr>
          <a:xfrm flipH="1" flipV="1">
            <a:off x="1944304" y="1822820"/>
            <a:ext cx="248498" cy="596851"/>
          </a:xfrm>
          <a:prstGeom prst="line">
            <a:avLst/>
          </a:prstGeom>
          <a:ln w="19050">
            <a:solidFill>
              <a:srgbClr val="00A6BE"/>
            </a:solidFill>
            <a:headEnd type="stealth" w="med" len="sm"/>
          </a:ln>
          <a:effectLst>
            <a:outerShdw dist="20000" sx="1000" sy="1000"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679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4863" y="301752"/>
            <a:ext cx="7881400" cy="1286937"/>
          </a:xfrm>
        </p:spPr>
        <p:txBody>
          <a:bodyPr/>
          <a:lstStyle/>
          <a:p>
            <a:r>
              <a:rPr lang="fr-FR" dirty="0"/>
              <a:t>SOMMAIRE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p:txBody>
          <a:bodyPr/>
          <a:lstStyle/>
          <a:p>
            <a:r>
              <a:rPr lang="fr-FR" sz="1600" dirty="0"/>
              <a:t>Pour une école pleinement inclusive</a:t>
            </a:r>
          </a:p>
          <a:p>
            <a:pPr lvl="1"/>
            <a:r>
              <a:rPr lang="fr-FR" b="0" dirty="0">
                <a:solidFill>
                  <a:srgbClr val="00A6BE"/>
                </a:solidFill>
                <a:hlinkClick r:id="rId2">
                  <a:extLst>
                    <a:ext uri="{A12FA001-AC4F-418D-AE19-62706E023703}">
                      <ahyp:hlinkClr xmlns:ahyp="http://schemas.microsoft.com/office/drawing/2018/hyperlinkcolor" xmlns="" val="tx"/>
                    </a:ext>
                  </a:extLst>
                </a:hlinkClick>
              </a:rPr>
              <a:t>Circulaire de rentrée 2019 - Pour une École inclusive</a:t>
            </a:r>
            <a:r>
              <a:rPr lang="fr-FR" b="0" dirty="0">
                <a:solidFill>
                  <a:srgbClr val="00A6BE"/>
                </a:solidFill>
              </a:rPr>
              <a:t> - circulaire n° 2019-088 du 5 juin 2019</a:t>
            </a:r>
          </a:p>
          <a:p>
            <a:pPr lvl="1"/>
            <a:r>
              <a:rPr lang="fr-FR" b="0" dirty="0">
                <a:solidFill>
                  <a:srgbClr val="00A6BE"/>
                </a:solidFill>
              </a:rPr>
              <a:t>Loi « École de la confiance »</a:t>
            </a:r>
          </a:p>
          <a:p>
            <a:endParaRPr lang="fr-FR" sz="1600" dirty="0"/>
          </a:p>
          <a:p>
            <a:r>
              <a:rPr lang="fr-FR" sz="1600" dirty="0" smtClean="0"/>
              <a:t>Une plateforme </a:t>
            </a:r>
            <a:r>
              <a:rPr lang="fr-FR" sz="1600" dirty="0"/>
              <a:t>évolutive de ressources pédagogiques et d’accompagnement </a:t>
            </a:r>
          </a:p>
          <a:p>
            <a:pPr lvl="1"/>
            <a:r>
              <a:rPr lang="fr-FR" b="0" dirty="0">
                <a:solidFill>
                  <a:srgbClr val="00A6BE"/>
                </a:solidFill>
              </a:rPr>
              <a:t>Une grille d’analyse des besoins des élèves</a:t>
            </a:r>
          </a:p>
          <a:p>
            <a:pPr lvl="1"/>
            <a:r>
              <a:rPr lang="fr-FR" b="0" dirty="0" smtClean="0">
                <a:solidFill>
                  <a:srgbClr val="00A6BE"/>
                </a:solidFill>
              </a:rPr>
              <a:t>Des </a:t>
            </a:r>
            <a:r>
              <a:rPr lang="fr-FR" b="0" dirty="0">
                <a:solidFill>
                  <a:srgbClr val="00A6BE"/>
                </a:solidFill>
              </a:rPr>
              <a:t>fiches </a:t>
            </a:r>
            <a:r>
              <a:rPr lang="fr-FR" b="0" dirty="0" smtClean="0">
                <a:solidFill>
                  <a:srgbClr val="00A6BE"/>
                </a:solidFill>
              </a:rPr>
              <a:t>d’adaptation en </a:t>
            </a:r>
            <a:r>
              <a:rPr lang="fr-FR" b="0" dirty="0">
                <a:solidFill>
                  <a:srgbClr val="00A6BE"/>
                </a:solidFill>
              </a:rPr>
              <a:t>classe</a:t>
            </a:r>
          </a:p>
          <a:p>
            <a:pPr lvl="1"/>
            <a:r>
              <a:rPr lang="fr-FR" b="0" dirty="0">
                <a:solidFill>
                  <a:srgbClr val="00A6BE"/>
                </a:solidFill>
              </a:rPr>
              <a:t>Une carte interactive pour localiser une personne ressources</a:t>
            </a:r>
          </a:p>
          <a:p>
            <a:pPr lvl="1"/>
            <a:endParaRPr lang="fr-FR" sz="1600" dirty="0"/>
          </a:p>
          <a:p>
            <a:r>
              <a:rPr lang="fr-FR" sz="1600" dirty="0"/>
              <a:t>Des ressources audiovisuelles pour s’informer et se former</a:t>
            </a:r>
          </a:p>
          <a:p>
            <a:pPr lvl="1"/>
            <a:r>
              <a:rPr lang="fr-FR" b="0" dirty="0">
                <a:solidFill>
                  <a:srgbClr val="00A6BE"/>
                </a:solidFill>
              </a:rPr>
              <a:t>Des films </a:t>
            </a:r>
            <a:r>
              <a:rPr lang="fr-FR" b="0" dirty="0" smtClean="0">
                <a:solidFill>
                  <a:srgbClr val="00A6BE"/>
                </a:solidFill>
              </a:rPr>
              <a:t>d’animation </a:t>
            </a:r>
            <a:r>
              <a:rPr lang="fr-FR" b="0" dirty="0">
                <a:solidFill>
                  <a:srgbClr val="00A6BE"/>
                </a:solidFill>
              </a:rPr>
              <a:t>sur les troubles</a:t>
            </a:r>
          </a:p>
          <a:p>
            <a:pPr lvl="1"/>
            <a:r>
              <a:rPr lang="fr-FR" b="0" dirty="0">
                <a:solidFill>
                  <a:srgbClr val="00A6BE"/>
                </a:solidFill>
              </a:rPr>
              <a:t>Des interviews d’experts en podcast</a:t>
            </a:r>
          </a:p>
          <a:p>
            <a:pPr lvl="1"/>
            <a:r>
              <a:rPr lang="fr-FR" b="0" dirty="0">
                <a:solidFill>
                  <a:srgbClr val="00A6BE"/>
                </a:solidFill>
              </a:rPr>
              <a:t>Des tables rondes d’experts et d’enseignants en podcast</a:t>
            </a:r>
          </a:p>
          <a:p>
            <a:endParaRPr lang="fr-FR" dirty="0"/>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68864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04" y="1596833"/>
            <a:ext cx="2875663" cy="4437817"/>
          </a:xfrm>
          <a:prstGeom prst="rect">
            <a:avLst/>
          </a:prstGeom>
        </p:spPr>
      </p:pic>
      <p:sp>
        <p:nvSpPr>
          <p:cNvPr id="2" name="Titre 1">
            <a:extLst>
              <a:ext uri="{FF2B5EF4-FFF2-40B4-BE49-F238E27FC236}">
                <a16:creationId xmlns:a16="http://schemas.microsoft.com/office/drawing/2014/main" xmlns="" id="{EC20EEA1-AB09-AF4C-A6E0-8A1C8AC4B22C}"/>
              </a:ext>
            </a:extLst>
          </p:cNvPr>
          <p:cNvSpPr>
            <a:spLocks noGrp="1"/>
          </p:cNvSpPr>
          <p:nvPr>
            <p:ph type="title"/>
          </p:nvPr>
        </p:nvSpPr>
        <p:spPr>
          <a:xfrm>
            <a:off x="824650" y="356144"/>
            <a:ext cx="7881400" cy="1286937"/>
          </a:xfrm>
        </p:spPr>
        <p:txBody>
          <a:bodyPr>
            <a:normAutofit/>
          </a:bodyPr>
          <a:lstStyle/>
          <a:p>
            <a:r>
              <a:rPr lang="fr-FR" dirty="0"/>
              <a:t>Carnet d’adresses</a:t>
            </a:r>
            <a:br>
              <a:rPr lang="fr-FR" dirty="0"/>
            </a:br>
            <a:r>
              <a:rPr lang="fr-FR" b="0" dirty="0">
                <a:latin typeface="Arial" panose="020B0604020202020204" pitchFamily="34" charset="0"/>
                <a:cs typeface="Arial" panose="020B0604020202020204" pitchFamily="34" charset="0"/>
              </a:rPr>
              <a:t>disponible à partir de la rubrique « trouver de l’aide »</a:t>
            </a:r>
            <a:r>
              <a:rPr lang="fr-FR" dirty="0"/>
              <a:t/>
            </a:r>
            <a:br>
              <a:rPr lang="fr-FR" dirty="0"/>
            </a:br>
            <a:endParaRPr lang="fr-FR" dirty="0"/>
          </a:p>
        </p:txBody>
      </p:sp>
      <p:sp>
        <p:nvSpPr>
          <p:cNvPr id="3" name="Espace réservé du numéro de diapositive 2">
            <a:extLst>
              <a:ext uri="{FF2B5EF4-FFF2-40B4-BE49-F238E27FC236}">
                <a16:creationId xmlns:a16="http://schemas.microsoft.com/office/drawing/2014/main" xmlns="" id="{0592F09C-7EB6-9244-8032-CE5FCA1654E3}"/>
              </a:ext>
            </a:extLst>
          </p:cNvPr>
          <p:cNvSpPr>
            <a:spLocks noGrp="1"/>
          </p:cNvSpPr>
          <p:nvPr>
            <p:ph type="sldNum" sz="quarter" idx="12"/>
          </p:nvPr>
        </p:nvSpPr>
        <p:spPr/>
        <p:txBody>
          <a:bodyPr/>
          <a:lstStyle/>
          <a:p>
            <a:fld id="{A786685B-2977-D546-9E3D-3CA676A47F0C}" type="slidenum">
              <a:rPr lang="fr-FR" smtClean="0"/>
              <a:pPr/>
              <a:t>20</a:t>
            </a:fld>
            <a:endParaRPr lang="fr-FR" dirty="0"/>
          </a:p>
        </p:txBody>
      </p:sp>
      <p:pic>
        <p:nvPicPr>
          <p:cNvPr id="7" name="Espace réservé du contenu 10">
            <a:extLst>
              <a:ext uri="{FF2B5EF4-FFF2-40B4-BE49-F238E27FC236}">
                <a16:creationId xmlns:a16="http://schemas.microsoft.com/office/drawing/2014/main" xmlns="" id="{9AF05673-2DD6-F942-AC05-C0FDE10C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875" y="1600200"/>
            <a:ext cx="3545250" cy="4525963"/>
          </a:xfrm>
          <a:prstGeom prst="rect">
            <a:avLst/>
          </a:prstGeom>
        </p:spPr>
      </p:pic>
      <p:sp>
        <p:nvSpPr>
          <p:cNvPr id="10" name="Ellipse 9">
            <a:extLst>
              <a:ext uri="{FF2B5EF4-FFF2-40B4-BE49-F238E27FC236}">
                <a16:creationId xmlns:a16="http://schemas.microsoft.com/office/drawing/2014/main" xmlns="" id="{331D116B-254E-4D44-B3DF-C8DD91AF0846}"/>
              </a:ext>
            </a:extLst>
          </p:cNvPr>
          <p:cNvSpPr/>
          <p:nvPr/>
        </p:nvSpPr>
        <p:spPr>
          <a:xfrm>
            <a:off x="2742434" y="2006487"/>
            <a:ext cx="540060" cy="504056"/>
          </a:xfrm>
          <a:prstGeom prst="ellipse">
            <a:avLst/>
          </a:prstGeom>
          <a:noFill/>
          <a:ln>
            <a:solidFill>
              <a:srgbClr val="E567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9E4E5F2E-2332-834F-8F32-232209567737}"/>
              </a:ext>
            </a:extLst>
          </p:cNvPr>
          <p:cNvSpPr/>
          <p:nvPr/>
        </p:nvSpPr>
        <p:spPr>
          <a:xfrm>
            <a:off x="7296367" y="1577456"/>
            <a:ext cx="678164" cy="197998"/>
          </a:xfrm>
          <a:prstGeom prst="rect">
            <a:avLst/>
          </a:prstGeom>
          <a:solidFill>
            <a:srgbClr val="E0B347">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6406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5CD59D3E-7759-054E-AD64-7EDFC20729E1}"/>
              </a:ext>
            </a:extLst>
          </p:cNvPr>
          <p:cNvSpPr>
            <a:spLocks noGrp="1"/>
          </p:cNvSpPr>
          <p:nvPr>
            <p:ph type="sldNum" sz="quarter" idx="12"/>
          </p:nvPr>
        </p:nvSpPr>
        <p:spPr/>
        <p:txBody>
          <a:bodyPr/>
          <a:lstStyle/>
          <a:p>
            <a:fld id="{A786685B-2977-D546-9E3D-3CA676A47F0C}" type="slidenum">
              <a:rPr lang="fr-FR" smtClean="0"/>
              <a:t>21</a:t>
            </a:fld>
            <a:endParaRPr lang="fr-FR"/>
          </a:p>
        </p:txBody>
      </p:sp>
      <p:pic>
        <p:nvPicPr>
          <p:cNvPr id="5" name="Image 4">
            <a:extLst>
              <a:ext uri="{FF2B5EF4-FFF2-40B4-BE49-F238E27FC236}">
                <a16:creationId xmlns:a16="http://schemas.microsoft.com/office/drawing/2014/main" xmlns="" id="{31AF9F0B-BCDD-E746-ACF3-0E546097D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132"/>
            <a:ext cx="9144000" cy="5125736"/>
          </a:xfrm>
          <a:prstGeom prst="rect">
            <a:avLst/>
          </a:prstGeom>
        </p:spPr>
      </p:pic>
    </p:spTree>
    <p:extLst>
      <p:ext uri="{BB962C8B-B14F-4D97-AF65-F5344CB8AC3E}">
        <p14:creationId xmlns:p14="http://schemas.microsoft.com/office/powerpoint/2010/main" val="281174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E9D7C6D-C8E6-B441-A8B9-8C88DC76EA0A}"/>
              </a:ext>
            </a:extLst>
          </p:cNvPr>
          <p:cNvSpPr>
            <a:spLocks noGrp="1"/>
          </p:cNvSpPr>
          <p:nvPr>
            <p:ph type="sldNum" sz="quarter" idx="12"/>
          </p:nvPr>
        </p:nvSpPr>
        <p:spPr/>
        <p:txBody>
          <a:bodyPr/>
          <a:lstStyle/>
          <a:p>
            <a:fld id="{1FC8907D-B208-DC44-82F5-2940ECA1C9FA}" type="slidenum">
              <a:rPr lang="fr-FR" smtClean="0"/>
              <a:t>22</a:t>
            </a:fld>
            <a:endParaRPr lang="fr-FR" dirty="0"/>
          </a:p>
        </p:txBody>
      </p:sp>
      <p:sp>
        <p:nvSpPr>
          <p:cNvPr id="3" name="Titre 2">
            <a:extLst>
              <a:ext uri="{FF2B5EF4-FFF2-40B4-BE49-F238E27FC236}">
                <a16:creationId xmlns:a16="http://schemas.microsoft.com/office/drawing/2014/main" xmlns="" id="{2F1E48A1-60C0-0646-81A3-9F08BD62471D}"/>
              </a:ext>
            </a:extLst>
          </p:cNvPr>
          <p:cNvSpPr>
            <a:spLocks noGrp="1"/>
          </p:cNvSpPr>
          <p:nvPr>
            <p:ph type="ctrTitle"/>
          </p:nvPr>
        </p:nvSpPr>
        <p:spPr/>
        <p:txBody>
          <a:bodyPr/>
          <a:lstStyle/>
          <a:p>
            <a:r>
              <a:rPr lang="fr-FR" dirty="0"/>
              <a:t>S’informer et se former</a:t>
            </a:r>
          </a:p>
        </p:txBody>
      </p:sp>
      <p:pic>
        <p:nvPicPr>
          <p:cNvPr id="4" name="Picture 2" descr="https://www.vectorlogo.es/wp-content/uploads/2019/07/logo-vector-ministere-de-l-education-nationale-et-de-la-jeuness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233" t="9218" r="35291" b="8698"/>
          <a:stretch/>
        </p:blipFill>
        <p:spPr bwMode="auto">
          <a:xfrm>
            <a:off x="1026505" y="5628910"/>
            <a:ext cx="605238" cy="828000"/>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29C82F0-4437-A74F-B45A-B787C356E1D2}"/>
              </a:ext>
            </a:extLst>
          </p:cNvPr>
          <p:cNvSpPr>
            <a:spLocks noGrp="1"/>
          </p:cNvSpPr>
          <p:nvPr>
            <p:ph type="sldNum" sz="quarter" idx="12"/>
          </p:nvPr>
        </p:nvSpPr>
        <p:spPr/>
        <p:txBody>
          <a:bodyPr/>
          <a:lstStyle/>
          <a:p>
            <a:fld id="{A786685B-2977-D546-9E3D-3CA676A47F0C}" type="slidenum">
              <a:rPr lang="fr-FR" smtClean="0"/>
              <a:pPr/>
              <a:t>23</a:t>
            </a:fld>
            <a:endParaRPr lang="fr-FR" dirty="0"/>
          </a:p>
        </p:txBody>
      </p:sp>
      <p:sp>
        <p:nvSpPr>
          <p:cNvPr id="4" name="Espace réservé du texte 3">
            <a:extLst>
              <a:ext uri="{FF2B5EF4-FFF2-40B4-BE49-F238E27FC236}">
                <a16:creationId xmlns:a16="http://schemas.microsoft.com/office/drawing/2014/main" xmlns="" id="{D01E0D02-09E2-DD40-8389-1491DAD6379A}"/>
              </a:ext>
            </a:extLst>
          </p:cNvPr>
          <p:cNvSpPr>
            <a:spLocks noGrp="1"/>
          </p:cNvSpPr>
          <p:nvPr>
            <p:ph type="body" sz="quarter" idx="13"/>
          </p:nvPr>
        </p:nvSpPr>
        <p:spPr>
          <a:xfrm>
            <a:off x="833144" y="1278577"/>
            <a:ext cx="7881937" cy="4598988"/>
          </a:xfrm>
        </p:spPr>
        <p:txBody>
          <a:bodyPr/>
          <a:lstStyle/>
          <a:p>
            <a:pPr marL="0" indent="0">
              <a:buNone/>
            </a:pPr>
            <a:r>
              <a:rPr lang="fr-FR" dirty="0"/>
              <a:t>Des productions audiovisuelles sont disponibles en ligne et en téléchargement, pour comprendre les troubles de l’élève ce qu’il ressent et vit au quotidien, afin de l’accompagner au mieux dans son parcours scolaire.</a:t>
            </a:r>
          </a:p>
          <a:p>
            <a:endParaRPr lang="fr-FR" dirty="0"/>
          </a:p>
          <a:p>
            <a:r>
              <a:rPr lang="fr-FR" dirty="0"/>
              <a:t>Films </a:t>
            </a:r>
            <a:r>
              <a:rPr lang="fr-FR" dirty="0" smtClean="0"/>
              <a:t>d’animation </a:t>
            </a:r>
            <a:endParaRPr lang="fr-FR" dirty="0"/>
          </a:p>
          <a:p>
            <a:r>
              <a:rPr lang="fr-FR" dirty="0"/>
              <a:t>Podcasts d’émissions avec des professeurs et des acteurs de terrain</a:t>
            </a:r>
          </a:p>
          <a:p>
            <a:r>
              <a:rPr lang="fr-FR" dirty="0"/>
              <a:t>Podcasts d’interviews d’experts</a:t>
            </a:r>
          </a:p>
          <a:p>
            <a:pPr marL="0" indent="0">
              <a:buNone/>
            </a:pPr>
            <a:endParaRPr lang="fr-FR" dirty="0"/>
          </a:p>
          <a:p>
            <a:pPr marL="0" indent="0">
              <a:buNone/>
            </a:pPr>
            <a:r>
              <a:rPr lang="fr-FR" dirty="0" smtClean="0"/>
              <a:t>Ils </a:t>
            </a:r>
            <a:r>
              <a:rPr lang="fr-FR" dirty="0"/>
              <a:t>sont tous disponibles en audiodescription. </a:t>
            </a:r>
          </a:p>
        </p:txBody>
      </p:sp>
      <p:grpSp>
        <p:nvGrpSpPr>
          <p:cNvPr id="5" name="Grouper 9">
            <a:extLst>
              <a:ext uri="{FF2B5EF4-FFF2-40B4-BE49-F238E27FC236}">
                <a16:creationId xmlns:a16="http://schemas.microsoft.com/office/drawing/2014/main" xmlns="" id="{F8C30DCB-A0E8-2F49-BAAA-EE3E503582EC}"/>
              </a:ext>
            </a:extLst>
          </p:cNvPr>
          <p:cNvGrpSpPr/>
          <p:nvPr/>
        </p:nvGrpSpPr>
        <p:grpSpPr>
          <a:xfrm>
            <a:off x="833144" y="704725"/>
            <a:ext cx="525531" cy="171686"/>
            <a:chOff x="5391302" y="1426464"/>
            <a:chExt cx="604579" cy="197510"/>
          </a:xfrm>
          <a:solidFill>
            <a:srgbClr val="00A6BE"/>
          </a:solidFill>
        </p:grpSpPr>
        <p:sp>
          <p:nvSpPr>
            <p:cNvPr id="6" name="Rectangle 5">
              <a:extLst>
                <a:ext uri="{FF2B5EF4-FFF2-40B4-BE49-F238E27FC236}">
                  <a16:creationId xmlns:a16="http://schemas.microsoft.com/office/drawing/2014/main" xmlns="" id="{7A34045A-EFB0-6342-9FEB-CD74A0321A5B}"/>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6C6D17F0-BC69-D842-9595-C3FD6A56FFE6}"/>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6895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29C82F0-4437-A74F-B45A-B787C356E1D2}"/>
              </a:ext>
            </a:extLst>
          </p:cNvPr>
          <p:cNvSpPr>
            <a:spLocks noGrp="1"/>
          </p:cNvSpPr>
          <p:nvPr>
            <p:ph type="sldNum" sz="quarter" idx="12"/>
          </p:nvPr>
        </p:nvSpPr>
        <p:spPr/>
        <p:txBody>
          <a:bodyPr/>
          <a:lstStyle/>
          <a:p>
            <a:fld id="{A786685B-2977-D546-9E3D-3CA676A47F0C}" type="slidenum">
              <a:rPr lang="fr-FR" smtClean="0"/>
              <a:pPr/>
              <a:t>24</a:t>
            </a:fld>
            <a:endParaRPr lang="fr-FR" dirty="0"/>
          </a:p>
        </p:txBody>
      </p:sp>
      <p:sp>
        <p:nvSpPr>
          <p:cNvPr id="4" name="Espace réservé du texte 3">
            <a:extLst>
              <a:ext uri="{FF2B5EF4-FFF2-40B4-BE49-F238E27FC236}">
                <a16:creationId xmlns:a16="http://schemas.microsoft.com/office/drawing/2014/main" xmlns="" id="{D01E0D02-09E2-DD40-8389-1491DAD6379A}"/>
              </a:ext>
            </a:extLst>
          </p:cNvPr>
          <p:cNvSpPr>
            <a:spLocks noGrp="1"/>
          </p:cNvSpPr>
          <p:nvPr>
            <p:ph type="body" sz="quarter" idx="13"/>
          </p:nvPr>
        </p:nvSpPr>
        <p:spPr>
          <a:xfrm>
            <a:off x="833145" y="1278577"/>
            <a:ext cx="3863984" cy="4598988"/>
          </a:xfrm>
        </p:spPr>
        <p:txBody>
          <a:bodyPr/>
          <a:lstStyle/>
          <a:p>
            <a:pPr marL="0" indent="0">
              <a:buNone/>
            </a:pPr>
            <a:r>
              <a:rPr lang="fr-FR" dirty="0" smtClean="0"/>
              <a:t>Des informations complémentaires en fonction des troubles ou difficultés de l’élève.</a:t>
            </a:r>
            <a:endParaRPr lang="fr-FR" dirty="0"/>
          </a:p>
        </p:txBody>
      </p:sp>
      <p:grpSp>
        <p:nvGrpSpPr>
          <p:cNvPr id="5" name="Grouper 9">
            <a:extLst>
              <a:ext uri="{FF2B5EF4-FFF2-40B4-BE49-F238E27FC236}">
                <a16:creationId xmlns:a16="http://schemas.microsoft.com/office/drawing/2014/main" xmlns="" id="{F8C30DCB-A0E8-2F49-BAAA-EE3E503582EC}"/>
              </a:ext>
            </a:extLst>
          </p:cNvPr>
          <p:cNvGrpSpPr/>
          <p:nvPr/>
        </p:nvGrpSpPr>
        <p:grpSpPr>
          <a:xfrm>
            <a:off x="833144" y="704725"/>
            <a:ext cx="525531" cy="171686"/>
            <a:chOff x="5391302" y="1426464"/>
            <a:chExt cx="604579" cy="197510"/>
          </a:xfrm>
          <a:solidFill>
            <a:srgbClr val="00A6BE"/>
          </a:solidFill>
        </p:grpSpPr>
        <p:sp>
          <p:nvSpPr>
            <p:cNvPr id="6" name="Rectangle 5">
              <a:extLst>
                <a:ext uri="{FF2B5EF4-FFF2-40B4-BE49-F238E27FC236}">
                  <a16:creationId xmlns:a16="http://schemas.microsoft.com/office/drawing/2014/main" xmlns="" id="{7A34045A-EFB0-6342-9FEB-CD74A0321A5B}"/>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6C6D17F0-BC69-D842-9595-C3FD6A56FFE6}"/>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u texte 3">
            <a:extLst>
              <a:ext uri="{FF2B5EF4-FFF2-40B4-BE49-F238E27FC236}">
                <a16:creationId xmlns:a16="http://schemas.microsoft.com/office/drawing/2014/main" xmlns="" id="{EB824132-EB7D-8E46-935E-61D2DF469181}"/>
              </a:ext>
            </a:extLst>
          </p:cNvPr>
          <p:cNvSpPr txBox="1">
            <a:spLocks/>
          </p:cNvSpPr>
          <p:nvPr/>
        </p:nvSpPr>
        <p:spPr>
          <a:xfrm>
            <a:off x="4791511" y="1276994"/>
            <a:ext cx="3863984" cy="4598988"/>
          </a:xfrm>
          <a:prstGeom prst="rect">
            <a:avLst/>
          </a:prstGeom>
          <a:solidFill>
            <a:srgbClr val="00A6BE"/>
          </a:solidFill>
        </p:spPr>
        <p:txBody>
          <a:bodyPr vert="horz" lIns="91440" tIns="45720" rIns="91440" bIns="45720" rtlCol="0">
            <a:normAutofit fontScale="85000" lnSpcReduction="10000"/>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sz="1800" b="1" i="0" kern="1200">
                <a:solidFill>
                  <a:srgbClr val="00A6BE"/>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sz="1300" b="1"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dirty="0">
                <a:solidFill>
                  <a:schemeClr val="bg1"/>
                </a:solidFill>
              </a:rPr>
              <a:t>Les troubles du spectre de l'autisme</a:t>
            </a:r>
          </a:p>
          <a:p>
            <a:pPr marL="0" indent="0">
              <a:buNone/>
            </a:pPr>
            <a:endParaRPr lang="fr-FR" dirty="0">
              <a:solidFill>
                <a:schemeClr val="bg1"/>
              </a:solidFill>
            </a:endParaRPr>
          </a:p>
          <a:p>
            <a:pPr marL="0" indent="0">
              <a:buNone/>
            </a:pPr>
            <a:r>
              <a:rPr lang="fr-FR" dirty="0">
                <a:solidFill>
                  <a:schemeClr val="bg1"/>
                </a:solidFill>
              </a:rPr>
              <a:t>Les troubles psychiques</a:t>
            </a:r>
          </a:p>
          <a:p>
            <a:pPr marL="0" indent="0">
              <a:buNone/>
            </a:pPr>
            <a:endParaRPr lang="fr-FR" dirty="0">
              <a:solidFill>
                <a:schemeClr val="bg1"/>
              </a:solidFill>
            </a:endParaRPr>
          </a:p>
          <a:p>
            <a:pPr marL="0" indent="0">
              <a:buNone/>
            </a:pPr>
            <a:r>
              <a:rPr lang="fr-FR" dirty="0">
                <a:solidFill>
                  <a:schemeClr val="bg1"/>
                </a:solidFill>
              </a:rPr>
              <a:t>Les difficultés à expression comportementale</a:t>
            </a:r>
          </a:p>
          <a:p>
            <a:pPr marL="0" indent="0">
              <a:buNone/>
            </a:pPr>
            <a:endParaRPr lang="fr-FR" dirty="0">
              <a:solidFill>
                <a:schemeClr val="bg1"/>
              </a:solidFill>
            </a:endParaRPr>
          </a:p>
          <a:p>
            <a:pPr marL="0" indent="0">
              <a:buNone/>
            </a:pPr>
            <a:r>
              <a:rPr lang="fr-FR" dirty="0">
                <a:solidFill>
                  <a:schemeClr val="bg1"/>
                </a:solidFill>
              </a:rPr>
              <a:t>Les troubles spécifiques du langage et des apprentissages</a:t>
            </a:r>
          </a:p>
          <a:p>
            <a:pPr marL="0" indent="0">
              <a:buNone/>
            </a:pPr>
            <a:endParaRPr lang="fr-FR" dirty="0">
              <a:solidFill>
                <a:schemeClr val="bg1"/>
              </a:solidFill>
            </a:endParaRPr>
          </a:p>
          <a:p>
            <a:pPr marL="0" indent="0">
              <a:buNone/>
            </a:pPr>
            <a:r>
              <a:rPr lang="fr-FR" dirty="0">
                <a:solidFill>
                  <a:schemeClr val="bg1"/>
                </a:solidFill>
              </a:rPr>
              <a:t>Les troubles des fonctions cognitives</a:t>
            </a:r>
          </a:p>
          <a:p>
            <a:pPr marL="0" indent="0">
              <a:buNone/>
            </a:pPr>
            <a:endParaRPr lang="fr-FR" dirty="0">
              <a:solidFill>
                <a:schemeClr val="bg1"/>
              </a:solidFill>
            </a:endParaRPr>
          </a:p>
          <a:p>
            <a:pPr marL="0" indent="0">
              <a:buNone/>
            </a:pPr>
            <a:r>
              <a:rPr lang="fr-FR" dirty="0">
                <a:solidFill>
                  <a:schemeClr val="bg1"/>
                </a:solidFill>
              </a:rPr>
              <a:t>Les troubles des fonctions auditives</a:t>
            </a:r>
          </a:p>
          <a:p>
            <a:pPr marL="0" indent="0">
              <a:buNone/>
            </a:pPr>
            <a:endParaRPr lang="fr-FR" dirty="0">
              <a:solidFill>
                <a:schemeClr val="bg1"/>
              </a:solidFill>
            </a:endParaRPr>
          </a:p>
          <a:p>
            <a:pPr marL="0" indent="0">
              <a:buNone/>
            </a:pPr>
            <a:r>
              <a:rPr lang="fr-FR" dirty="0">
                <a:solidFill>
                  <a:schemeClr val="bg1"/>
                </a:solidFill>
              </a:rPr>
              <a:t>Les troubles des fonctions visuelles</a:t>
            </a:r>
          </a:p>
          <a:p>
            <a:pPr marL="0" indent="0">
              <a:buNone/>
            </a:pPr>
            <a:endParaRPr lang="fr-FR" dirty="0">
              <a:solidFill>
                <a:schemeClr val="bg1"/>
              </a:solidFill>
            </a:endParaRPr>
          </a:p>
          <a:p>
            <a:pPr marL="0" indent="0">
              <a:buNone/>
            </a:pPr>
            <a:r>
              <a:rPr lang="fr-FR" dirty="0">
                <a:solidFill>
                  <a:schemeClr val="bg1"/>
                </a:solidFill>
              </a:rPr>
              <a:t>Les troubles des fonctions motrices et maladies invalidantes</a:t>
            </a:r>
          </a:p>
          <a:p>
            <a:pPr marL="0" indent="0">
              <a:buNone/>
            </a:pPr>
            <a:endParaRPr lang="fr-FR" dirty="0">
              <a:solidFill>
                <a:schemeClr val="bg1"/>
              </a:solidFill>
            </a:endParaRPr>
          </a:p>
        </p:txBody>
      </p:sp>
    </p:spTree>
    <p:extLst>
      <p:ext uri="{BB962C8B-B14F-4D97-AF65-F5344CB8AC3E}">
        <p14:creationId xmlns:p14="http://schemas.microsoft.com/office/powerpoint/2010/main" val="3822693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29C82F0-4437-A74F-B45A-B787C356E1D2}"/>
              </a:ext>
            </a:extLst>
          </p:cNvPr>
          <p:cNvSpPr>
            <a:spLocks noGrp="1"/>
          </p:cNvSpPr>
          <p:nvPr>
            <p:ph type="sldNum" sz="quarter" idx="12"/>
          </p:nvPr>
        </p:nvSpPr>
        <p:spPr/>
        <p:txBody>
          <a:bodyPr/>
          <a:lstStyle/>
          <a:p>
            <a:fld id="{A786685B-2977-D546-9E3D-3CA676A47F0C}" type="slidenum">
              <a:rPr lang="fr-FR" smtClean="0"/>
              <a:pPr/>
              <a:t>25</a:t>
            </a:fld>
            <a:endParaRPr lang="fr-FR" dirty="0"/>
          </a:p>
        </p:txBody>
      </p:sp>
      <p:sp>
        <p:nvSpPr>
          <p:cNvPr id="4" name="Espace réservé du texte 3">
            <a:extLst>
              <a:ext uri="{FF2B5EF4-FFF2-40B4-BE49-F238E27FC236}">
                <a16:creationId xmlns:a16="http://schemas.microsoft.com/office/drawing/2014/main" xmlns="" id="{D01E0D02-09E2-DD40-8389-1491DAD6379A}"/>
              </a:ext>
            </a:extLst>
          </p:cNvPr>
          <p:cNvSpPr>
            <a:spLocks noGrp="1"/>
          </p:cNvSpPr>
          <p:nvPr>
            <p:ph type="body" sz="quarter" idx="13"/>
          </p:nvPr>
        </p:nvSpPr>
        <p:spPr>
          <a:xfrm>
            <a:off x="833145" y="1992085"/>
            <a:ext cx="4152742" cy="3885479"/>
          </a:xfrm>
        </p:spPr>
        <p:txBody>
          <a:bodyPr>
            <a:normAutofit/>
          </a:bodyPr>
          <a:lstStyle/>
          <a:p>
            <a:pPr marL="0" indent="0">
              <a:buNone/>
            </a:pPr>
            <a:r>
              <a:rPr lang="fr-FR" dirty="0"/>
              <a:t>8 films </a:t>
            </a:r>
            <a:r>
              <a:rPr lang="fr-FR" dirty="0" smtClean="0"/>
              <a:t>d’animation </a:t>
            </a:r>
            <a:r>
              <a:rPr lang="fr-FR" b="0" dirty="0"/>
              <a:t>centrés sur l’élève traitent chacun d’un trouble</a:t>
            </a:r>
            <a:r>
              <a:rPr lang="fr-FR" b="0" strike="sngStrike" dirty="0"/>
              <a:t/>
            </a:r>
            <a:br>
              <a:rPr lang="fr-FR" b="0" strike="sngStrike" dirty="0"/>
            </a:br>
            <a:r>
              <a:rPr lang="fr-FR" b="0" dirty="0"/>
              <a:t>et visent à rendre compréhensible </a:t>
            </a:r>
            <a:br>
              <a:rPr lang="fr-FR" b="0" dirty="0"/>
            </a:br>
            <a:r>
              <a:rPr lang="fr-FR" b="0" dirty="0"/>
              <a:t>ce qu’il vit. </a:t>
            </a:r>
          </a:p>
          <a:p>
            <a:pPr marL="0" indent="0">
              <a:buNone/>
            </a:pPr>
            <a:r>
              <a:rPr lang="fr-FR" b="0" dirty="0"/>
              <a:t>Ces films peuvent également servir de support en classe, notamment dans le cadre de l’enseignement moral et civique, afin de sensibiliser à l’hétérogénéité des besoins des élèves et favoriser la bienveillance.</a:t>
            </a:r>
          </a:p>
          <a:p>
            <a:pPr marL="0" indent="0">
              <a:buNone/>
            </a:pPr>
            <a:endParaRPr lang="fr-FR" dirty="0"/>
          </a:p>
        </p:txBody>
      </p:sp>
      <p:grpSp>
        <p:nvGrpSpPr>
          <p:cNvPr id="5" name="Grouper 9">
            <a:extLst>
              <a:ext uri="{FF2B5EF4-FFF2-40B4-BE49-F238E27FC236}">
                <a16:creationId xmlns:a16="http://schemas.microsoft.com/office/drawing/2014/main" xmlns="" id="{F8C30DCB-A0E8-2F49-BAAA-EE3E503582EC}"/>
              </a:ext>
            </a:extLst>
          </p:cNvPr>
          <p:cNvGrpSpPr/>
          <p:nvPr/>
        </p:nvGrpSpPr>
        <p:grpSpPr>
          <a:xfrm>
            <a:off x="833144" y="704725"/>
            <a:ext cx="525531" cy="171686"/>
            <a:chOff x="5391302" y="1426464"/>
            <a:chExt cx="604579" cy="197510"/>
          </a:xfrm>
          <a:solidFill>
            <a:srgbClr val="00A6BE"/>
          </a:solidFill>
        </p:grpSpPr>
        <p:sp>
          <p:nvSpPr>
            <p:cNvPr id="6" name="Rectangle 5">
              <a:extLst>
                <a:ext uri="{FF2B5EF4-FFF2-40B4-BE49-F238E27FC236}">
                  <a16:creationId xmlns:a16="http://schemas.microsoft.com/office/drawing/2014/main" xmlns="" id="{7A34045A-EFB0-6342-9FEB-CD74A0321A5B}"/>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6C6D17F0-BC69-D842-9595-C3FD6A56FFE6}"/>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Picture 2">
            <a:extLst>
              <a:ext uri="{FF2B5EF4-FFF2-40B4-BE49-F238E27FC236}">
                <a16:creationId xmlns:a16="http://schemas.microsoft.com/office/drawing/2014/main" xmlns="" id="{C3728734-E601-134F-BCC1-3FD4385B7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887" y="2280063"/>
            <a:ext cx="4041775"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a:extLst>
              <a:ext uri="{FF2B5EF4-FFF2-40B4-BE49-F238E27FC236}">
                <a16:creationId xmlns:a16="http://schemas.microsoft.com/office/drawing/2014/main" xmlns="" id="{33D38ABC-C4B1-4A44-84A6-A69182312006}"/>
              </a:ext>
            </a:extLst>
          </p:cNvPr>
          <p:cNvSpPr>
            <a:spLocks noGrp="1"/>
          </p:cNvSpPr>
          <p:nvPr>
            <p:ph type="title"/>
          </p:nvPr>
        </p:nvSpPr>
        <p:spPr>
          <a:xfrm>
            <a:off x="832232" y="506775"/>
            <a:ext cx="7881400" cy="1286937"/>
          </a:xfrm>
        </p:spPr>
        <p:txBody>
          <a:bodyPr/>
          <a:lstStyle/>
          <a:p>
            <a:r>
              <a:rPr lang="fr-FR" dirty="0" smtClean="0"/>
              <a:t>Les films d’animation</a:t>
            </a:r>
            <a:endParaRPr lang="fr-FR" strike="sngStrike" dirty="0">
              <a:solidFill>
                <a:srgbClr val="FF0000"/>
              </a:solidFill>
            </a:endParaRPr>
          </a:p>
        </p:txBody>
      </p:sp>
    </p:spTree>
    <p:extLst>
      <p:ext uri="{BB962C8B-B14F-4D97-AF65-F5344CB8AC3E}">
        <p14:creationId xmlns:p14="http://schemas.microsoft.com/office/powerpoint/2010/main" val="29305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C6E095-0816-8049-B794-1ECB14791A2E}"/>
              </a:ext>
            </a:extLst>
          </p:cNvPr>
          <p:cNvSpPr>
            <a:spLocks noGrp="1"/>
          </p:cNvSpPr>
          <p:nvPr>
            <p:ph type="title"/>
          </p:nvPr>
        </p:nvSpPr>
        <p:spPr/>
        <p:txBody>
          <a:bodyPr/>
          <a:lstStyle/>
          <a:p>
            <a:r>
              <a:rPr lang="fr-FR" dirty="0"/>
              <a:t>Exemple : </a:t>
            </a:r>
            <a:br>
              <a:rPr lang="fr-FR" dirty="0"/>
            </a:br>
            <a:r>
              <a:rPr lang="fr-FR" dirty="0"/>
              <a:t>difficultés à expression comportementales</a:t>
            </a:r>
          </a:p>
        </p:txBody>
      </p:sp>
      <p:sp>
        <p:nvSpPr>
          <p:cNvPr id="3" name="Espace réservé du numéro de diapositive 2">
            <a:extLst>
              <a:ext uri="{FF2B5EF4-FFF2-40B4-BE49-F238E27FC236}">
                <a16:creationId xmlns:a16="http://schemas.microsoft.com/office/drawing/2014/main" xmlns="" id="{D988DBE5-50E4-D84F-B5B1-DA60D368FC96}"/>
              </a:ext>
            </a:extLst>
          </p:cNvPr>
          <p:cNvSpPr>
            <a:spLocks noGrp="1"/>
          </p:cNvSpPr>
          <p:nvPr>
            <p:ph type="sldNum" sz="quarter" idx="12"/>
          </p:nvPr>
        </p:nvSpPr>
        <p:spPr/>
        <p:txBody>
          <a:bodyPr/>
          <a:lstStyle/>
          <a:p>
            <a:fld id="{A786685B-2977-D546-9E3D-3CA676A47F0C}" type="slidenum">
              <a:rPr lang="fr-FR" smtClean="0"/>
              <a:pPr/>
              <a:t>26</a:t>
            </a:fld>
            <a:endParaRPr lang="fr-FR" dirty="0"/>
          </a:p>
        </p:txBody>
      </p:sp>
      <p:grpSp>
        <p:nvGrpSpPr>
          <p:cNvPr id="7" name="Groupe 6">
            <a:extLst>
              <a:ext uri="{FF2B5EF4-FFF2-40B4-BE49-F238E27FC236}">
                <a16:creationId xmlns:a16="http://schemas.microsoft.com/office/drawing/2014/main" xmlns="" id="{8EE55D70-6691-9649-9E83-71CFC181A1BD}"/>
              </a:ext>
            </a:extLst>
          </p:cNvPr>
          <p:cNvGrpSpPr/>
          <p:nvPr/>
        </p:nvGrpSpPr>
        <p:grpSpPr>
          <a:xfrm>
            <a:off x="413882" y="1988840"/>
            <a:ext cx="8496944" cy="3888432"/>
            <a:chOff x="413882" y="1988840"/>
            <a:chExt cx="8496944" cy="3888432"/>
          </a:xfrm>
        </p:grpSpPr>
        <p:sp>
          <p:nvSpPr>
            <p:cNvPr id="8" name="Rectangle à coins arrondis 7">
              <a:extLst>
                <a:ext uri="{FF2B5EF4-FFF2-40B4-BE49-F238E27FC236}">
                  <a16:creationId xmlns:a16="http://schemas.microsoft.com/office/drawing/2014/main" xmlns="" id="{F8C8F25B-0644-8141-B19F-0CCD13907728}"/>
                </a:ext>
              </a:extLst>
            </p:cNvPr>
            <p:cNvSpPr/>
            <p:nvPr/>
          </p:nvSpPr>
          <p:spPr>
            <a:xfrm>
              <a:off x="413882" y="1988840"/>
              <a:ext cx="8496944" cy="388843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xmlns="" id="{E49D35F1-302A-F744-A45D-2EDFCFFE2E7A}"/>
                </a:ext>
              </a:extLst>
            </p:cNvPr>
            <p:cNvGrpSpPr/>
            <p:nvPr/>
          </p:nvGrpSpPr>
          <p:grpSpPr>
            <a:xfrm>
              <a:off x="773922" y="2382504"/>
              <a:ext cx="6832625" cy="3084086"/>
              <a:chOff x="773922" y="2382504"/>
              <a:chExt cx="6832625" cy="3084086"/>
            </a:xfrm>
          </p:grpSpPr>
          <p:sp>
            <p:nvSpPr>
              <p:cNvPr id="10" name="Triangle isocèle 8">
                <a:extLst>
                  <a:ext uri="{FF2B5EF4-FFF2-40B4-BE49-F238E27FC236}">
                    <a16:creationId xmlns:a16="http://schemas.microsoft.com/office/drawing/2014/main" xmlns="" id="{46BBBBB5-DBE4-DE42-84BE-5CC1654DED2C}"/>
                  </a:ext>
                </a:extLst>
              </p:cNvPr>
              <p:cNvSpPr/>
              <p:nvPr/>
            </p:nvSpPr>
            <p:spPr>
              <a:xfrm rot="5400000">
                <a:off x="4263401" y="4632900"/>
                <a:ext cx="243539" cy="2247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xmlns="" id="{C2647A8A-8DEE-5D40-93DD-2E67BAFF8984}"/>
                  </a:ext>
                </a:extLst>
              </p:cNvPr>
              <p:cNvSpPr/>
              <p:nvPr/>
            </p:nvSpPr>
            <p:spPr>
              <a:xfrm>
                <a:off x="4133207" y="4515702"/>
                <a:ext cx="449499" cy="4871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xmlns="" id="{A3354627-99B3-374B-92D4-F7F19F13E783}"/>
                  </a:ext>
                </a:extLst>
              </p:cNvPr>
              <p:cNvCxnSpPr/>
              <p:nvPr/>
            </p:nvCxnSpPr>
            <p:spPr>
              <a:xfrm>
                <a:off x="1061954" y="3606891"/>
                <a:ext cx="0" cy="648072"/>
              </a:xfrm>
              <a:prstGeom prst="line">
                <a:avLst/>
              </a:prstGeom>
            </p:spPr>
            <p:style>
              <a:lnRef idx="2">
                <a:schemeClr val="dk1"/>
              </a:lnRef>
              <a:fillRef idx="0">
                <a:schemeClr val="dk1"/>
              </a:fillRef>
              <a:effectRef idx="1">
                <a:schemeClr val="dk1"/>
              </a:effectRef>
              <a:fontRef idx="minor">
                <a:schemeClr val="tx1"/>
              </a:fontRef>
            </p:style>
          </p:cxnSp>
          <p:sp>
            <p:nvSpPr>
              <p:cNvPr id="13" name="Ellipse 12">
                <a:extLst>
                  <a:ext uri="{FF2B5EF4-FFF2-40B4-BE49-F238E27FC236}">
                    <a16:creationId xmlns:a16="http://schemas.microsoft.com/office/drawing/2014/main" xmlns="" id="{C925C05E-1205-3B44-83E9-52F7DE6B5CFA}"/>
                  </a:ext>
                </a:extLst>
              </p:cNvPr>
              <p:cNvSpPr/>
              <p:nvPr/>
            </p:nvSpPr>
            <p:spPr>
              <a:xfrm>
                <a:off x="1025954" y="4362975"/>
                <a:ext cx="36000" cy="3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xmlns="" id="{A86B96F3-1474-1C4E-9373-4B69FAB5284E}"/>
                  </a:ext>
                </a:extLst>
              </p:cNvPr>
              <p:cNvSpPr/>
              <p:nvPr/>
            </p:nvSpPr>
            <p:spPr>
              <a:xfrm>
                <a:off x="773922" y="3933056"/>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xmlns="" id="{D4B2DF2B-6FBA-D346-BEC0-DB555B2B1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382504"/>
                <a:ext cx="5482819" cy="3084086"/>
              </a:xfrm>
              <a:prstGeom prst="rect">
                <a:avLst/>
              </a:prstGeom>
            </p:spPr>
          </p:pic>
        </p:grpSp>
      </p:grpSp>
    </p:spTree>
    <p:extLst>
      <p:ext uri="{BB962C8B-B14F-4D97-AF65-F5344CB8AC3E}">
        <p14:creationId xmlns:p14="http://schemas.microsoft.com/office/powerpoint/2010/main" val="415989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29C82F0-4437-A74F-B45A-B787C356E1D2}"/>
              </a:ext>
            </a:extLst>
          </p:cNvPr>
          <p:cNvSpPr>
            <a:spLocks noGrp="1"/>
          </p:cNvSpPr>
          <p:nvPr>
            <p:ph type="sldNum" sz="quarter" idx="12"/>
          </p:nvPr>
        </p:nvSpPr>
        <p:spPr/>
        <p:txBody>
          <a:bodyPr/>
          <a:lstStyle/>
          <a:p>
            <a:fld id="{A786685B-2977-D546-9E3D-3CA676A47F0C}" type="slidenum">
              <a:rPr lang="fr-FR" smtClean="0"/>
              <a:pPr/>
              <a:t>27</a:t>
            </a:fld>
            <a:endParaRPr lang="fr-FR" dirty="0"/>
          </a:p>
        </p:txBody>
      </p:sp>
      <p:sp>
        <p:nvSpPr>
          <p:cNvPr id="4" name="Espace réservé du texte 3">
            <a:extLst>
              <a:ext uri="{FF2B5EF4-FFF2-40B4-BE49-F238E27FC236}">
                <a16:creationId xmlns:a16="http://schemas.microsoft.com/office/drawing/2014/main" xmlns="" id="{D01E0D02-09E2-DD40-8389-1491DAD6379A}"/>
              </a:ext>
            </a:extLst>
          </p:cNvPr>
          <p:cNvSpPr>
            <a:spLocks noGrp="1"/>
          </p:cNvSpPr>
          <p:nvPr>
            <p:ph type="body" sz="quarter" idx="13"/>
          </p:nvPr>
        </p:nvSpPr>
        <p:spPr>
          <a:xfrm>
            <a:off x="833145" y="2155371"/>
            <a:ext cx="4152742" cy="3722194"/>
          </a:xfrm>
        </p:spPr>
        <p:txBody>
          <a:bodyPr/>
          <a:lstStyle/>
          <a:p>
            <a:pPr marL="0" indent="0">
              <a:buNone/>
            </a:pPr>
            <a:r>
              <a:rPr lang="fr-FR" dirty="0"/>
              <a:t>8 interviews en podcast </a:t>
            </a:r>
            <a:br>
              <a:rPr lang="fr-FR" dirty="0"/>
            </a:br>
            <a:r>
              <a:rPr lang="fr-FR" b="0" dirty="0"/>
              <a:t>donnent la parole à des experts scientifiques qui apportent des éléments de compréhension </a:t>
            </a:r>
            <a:br>
              <a:rPr lang="fr-FR" b="0" dirty="0"/>
            </a:br>
            <a:r>
              <a:rPr lang="fr-FR" b="0" dirty="0"/>
              <a:t>du trouble.</a:t>
            </a:r>
          </a:p>
          <a:p>
            <a:pPr marL="0" indent="0">
              <a:buNone/>
            </a:pPr>
            <a:endParaRPr lang="fr-FR" dirty="0"/>
          </a:p>
        </p:txBody>
      </p:sp>
      <p:grpSp>
        <p:nvGrpSpPr>
          <p:cNvPr id="5" name="Grouper 9">
            <a:extLst>
              <a:ext uri="{FF2B5EF4-FFF2-40B4-BE49-F238E27FC236}">
                <a16:creationId xmlns:a16="http://schemas.microsoft.com/office/drawing/2014/main" xmlns="" id="{F8C30DCB-A0E8-2F49-BAAA-EE3E503582EC}"/>
              </a:ext>
            </a:extLst>
          </p:cNvPr>
          <p:cNvGrpSpPr/>
          <p:nvPr/>
        </p:nvGrpSpPr>
        <p:grpSpPr>
          <a:xfrm>
            <a:off x="833144" y="704725"/>
            <a:ext cx="525531" cy="171686"/>
            <a:chOff x="5391302" y="1426464"/>
            <a:chExt cx="604579" cy="197510"/>
          </a:xfrm>
          <a:solidFill>
            <a:srgbClr val="00A6BE"/>
          </a:solidFill>
        </p:grpSpPr>
        <p:sp>
          <p:nvSpPr>
            <p:cNvPr id="6" name="Rectangle 5">
              <a:extLst>
                <a:ext uri="{FF2B5EF4-FFF2-40B4-BE49-F238E27FC236}">
                  <a16:creationId xmlns:a16="http://schemas.microsoft.com/office/drawing/2014/main" xmlns="" id="{7A34045A-EFB0-6342-9FEB-CD74A0321A5B}"/>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6C6D17F0-BC69-D842-9595-C3FD6A56FFE6}"/>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Espace réservé du contenu 3">
            <a:extLst>
              <a:ext uri="{FF2B5EF4-FFF2-40B4-BE49-F238E27FC236}">
                <a16:creationId xmlns:a16="http://schemas.microsoft.com/office/drawing/2014/main" xmlns="" id="{DE73DCF5-F431-5F48-9F16-845EE78BF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6737" y="1920854"/>
            <a:ext cx="4532569" cy="3639110"/>
          </a:xfrm>
          <a:prstGeom prst="rect">
            <a:avLst/>
          </a:prstGeom>
        </p:spPr>
      </p:pic>
      <p:sp>
        <p:nvSpPr>
          <p:cNvPr id="8" name="Titre 1">
            <a:extLst>
              <a:ext uri="{FF2B5EF4-FFF2-40B4-BE49-F238E27FC236}">
                <a16:creationId xmlns:a16="http://schemas.microsoft.com/office/drawing/2014/main" xmlns="" id="{33D38ABC-C4B1-4A44-84A6-A69182312006}"/>
              </a:ext>
            </a:extLst>
          </p:cNvPr>
          <p:cNvSpPr>
            <a:spLocks noGrp="1"/>
          </p:cNvSpPr>
          <p:nvPr>
            <p:ph type="title"/>
          </p:nvPr>
        </p:nvSpPr>
        <p:spPr>
          <a:xfrm>
            <a:off x="832232" y="506775"/>
            <a:ext cx="7881400" cy="1286937"/>
          </a:xfrm>
        </p:spPr>
        <p:txBody>
          <a:bodyPr/>
          <a:lstStyle/>
          <a:p>
            <a:r>
              <a:rPr lang="fr-FR" dirty="0"/>
              <a:t>Les </a:t>
            </a:r>
            <a:r>
              <a:rPr lang="fr-FR" dirty="0" smtClean="0"/>
              <a:t>interviews d’experts</a:t>
            </a:r>
            <a:endParaRPr lang="fr-FR" dirty="0"/>
          </a:p>
        </p:txBody>
      </p:sp>
    </p:spTree>
    <p:extLst>
      <p:ext uri="{BB962C8B-B14F-4D97-AF65-F5344CB8AC3E}">
        <p14:creationId xmlns:p14="http://schemas.microsoft.com/office/powerpoint/2010/main" val="2389045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C6E095-0816-8049-B794-1ECB14791A2E}"/>
              </a:ext>
            </a:extLst>
          </p:cNvPr>
          <p:cNvSpPr>
            <a:spLocks noGrp="1"/>
          </p:cNvSpPr>
          <p:nvPr>
            <p:ph type="title"/>
          </p:nvPr>
        </p:nvSpPr>
        <p:spPr/>
        <p:txBody>
          <a:bodyPr>
            <a:normAutofit fontScale="90000"/>
          </a:bodyPr>
          <a:lstStyle/>
          <a:p>
            <a:r>
              <a:rPr lang="fr-FR" dirty="0"/>
              <a:t/>
            </a:r>
            <a:br>
              <a:rPr lang="fr-FR" dirty="0"/>
            </a:br>
            <a:r>
              <a:rPr lang="fr-FR" dirty="0"/>
              <a:t>Exemple : </a:t>
            </a:r>
            <a:br>
              <a:rPr lang="fr-FR" dirty="0"/>
            </a:br>
            <a:r>
              <a:rPr lang="fr-FR" dirty="0"/>
              <a:t>les difficultés à expression comportementale</a:t>
            </a:r>
            <a:br>
              <a:rPr lang="fr-FR" dirty="0"/>
            </a:br>
            <a:endParaRPr lang="fr-FR" dirty="0"/>
          </a:p>
        </p:txBody>
      </p:sp>
      <p:sp>
        <p:nvSpPr>
          <p:cNvPr id="3" name="Espace réservé du numéro de diapositive 2">
            <a:extLst>
              <a:ext uri="{FF2B5EF4-FFF2-40B4-BE49-F238E27FC236}">
                <a16:creationId xmlns:a16="http://schemas.microsoft.com/office/drawing/2014/main" xmlns="" id="{D988DBE5-50E4-D84F-B5B1-DA60D368FC96}"/>
              </a:ext>
            </a:extLst>
          </p:cNvPr>
          <p:cNvSpPr>
            <a:spLocks noGrp="1"/>
          </p:cNvSpPr>
          <p:nvPr>
            <p:ph type="sldNum" sz="quarter" idx="12"/>
          </p:nvPr>
        </p:nvSpPr>
        <p:spPr/>
        <p:txBody>
          <a:bodyPr/>
          <a:lstStyle/>
          <a:p>
            <a:fld id="{A786685B-2977-D546-9E3D-3CA676A47F0C}" type="slidenum">
              <a:rPr lang="fr-FR" smtClean="0"/>
              <a:pPr/>
              <a:t>28</a:t>
            </a:fld>
            <a:endParaRPr lang="fr-FR" dirty="0"/>
          </a:p>
        </p:txBody>
      </p:sp>
      <p:pic>
        <p:nvPicPr>
          <p:cNvPr id="16" name="Espace réservé du contenu 39">
            <a:extLst>
              <a:ext uri="{FF2B5EF4-FFF2-40B4-BE49-F238E27FC236}">
                <a16:creationId xmlns:a16="http://schemas.microsoft.com/office/drawing/2014/main" xmlns="" id="{742EA003-9A00-9244-91D4-D10A3214D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00808"/>
            <a:ext cx="3726503" cy="4107536"/>
          </a:xfrm>
          <a:prstGeom prst="rect">
            <a:avLst/>
          </a:prstGeom>
        </p:spPr>
      </p:pic>
      <p:sp>
        <p:nvSpPr>
          <p:cNvPr id="4" name="Rectangle 3">
            <a:extLst>
              <a:ext uri="{FF2B5EF4-FFF2-40B4-BE49-F238E27FC236}">
                <a16:creationId xmlns:a16="http://schemas.microsoft.com/office/drawing/2014/main" xmlns="" id="{A7626774-D299-7240-B9D6-96E43142B175}"/>
              </a:ext>
            </a:extLst>
          </p:cNvPr>
          <p:cNvSpPr/>
          <p:nvPr/>
        </p:nvSpPr>
        <p:spPr>
          <a:xfrm>
            <a:off x="4451684" y="2411724"/>
            <a:ext cx="4326556" cy="2308324"/>
          </a:xfrm>
          <a:prstGeom prst="rect">
            <a:avLst/>
          </a:prstGeom>
        </p:spPr>
        <p:txBody>
          <a:bodyPr wrap="square">
            <a:spAutoFit/>
          </a:bodyPr>
          <a:lstStyle/>
          <a:p>
            <a:r>
              <a:rPr lang="fr-FR" sz="1600" dirty="0">
                <a:solidFill>
                  <a:srgbClr val="00A6BE"/>
                </a:solidFill>
                <a:latin typeface="Arial" panose="020B0604020202020204" pitchFamily="34" charset="0"/>
                <a:cs typeface="Arial" panose="020B0604020202020204" pitchFamily="34" charset="0"/>
              </a:rPr>
              <a:t>Entretien avec Nathalie Franc, pédopsychiatre, CHU de Montpellier</a:t>
            </a:r>
          </a:p>
          <a:p>
            <a:endParaRPr lang="fr-FR" sz="1600" dirty="0">
              <a:solidFill>
                <a:srgbClr val="00A6BE"/>
              </a:solidFill>
              <a:latin typeface="Arial" panose="020B0604020202020204" pitchFamily="34" charset="0"/>
              <a:cs typeface="Arial" panose="020B0604020202020204" pitchFamily="34" charset="0"/>
            </a:endParaRPr>
          </a:p>
          <a:p>
            <a:r>
              <a:rPr lang="fr-FR" sz="1600" dirty="0">
                <a:solidFill>
                  <a:srgbClr val="00A6BE"/>
                </a:solidFill>
                <a:latin typeface="Arial" panose="020B0604020202020204" pitchFamily="34" charset="0"/>
                <a:cs typeface="Arial" panose="020B0604020202020204" pitchFamily="34" charset="0"/>
              </a:rPr>
              <a:t>Dans cet entretien, une pédopsychiatre </a:t>
            </a:r>
            <a:br>
              <a:rPr lang="fr-FR" sz="1600" dirty="0">
                <a:solidFill>
                  <a:srgbClr val="00A6BE"/>
                </a:solidFill>
                <a:latin typeface="Arial" panose="020B0604020202020204" pitchFamily="34" charset="0"/>
                <a:cs typeface="Arial" panose="020B0604020202020204" pitchFamily="34" charset="0"/>
              </a:rPr>
            </a:br>
            <a:r>
              <a:rPr lang="fr-FR" sz="1600" dirty="0" smtClean="0">
                <a:solidFill>
                  <a:srgbClr val="00A6BE"/>
                </a:solidFill>
                <a:latin typeface="Arial" panose="020B0604020202020204" pitchFamily="34" charset="0"/>
                <a:cs typeface="Arial" panose="020B0604020202020204" pitchFamily="34" charset="0"/>
              </a:rPr>
              <a:t>fait </a:t>
            </a:r>
            <a:r>
              <a:rPr lang="fr-FR" sz="1600" dirty="0">
                <a:solidFill>
                  <a:srgbClr val="00A6BE"/>
                </a:solidFill>
                <a:latin typeface="Arial" panose="020B0604020202020204" pitchFamily="34" charset="0"/>
                <a:cs typeface="Arial" panose="020B0604020202020204" pitchFamily="34" charset="0"/>
              </a:rPr>
              <a:t>le point sur la définition des difficultés à expression comportementale, leurs caractéristiques et les pistes pédagogiques utiles à la scolarisation de ces élèves</a:t>
            </a:r>
            <a:r>
              <a:rPr lang="fr-FR" sz="1600" dirty="0" smtClean="0">
                <a:solidFill>
                  <a:srgbClr val="FF0000"/>
                </a:solidFill>
                <a:latin typeface="Arial" panose="020B0604020202020204" pitchFamily="34" charset="0"/>
                <a:cs typeface="Arial" panose="020B0604020202020204" pitchFamily="34" charset="0"/>
              </a:rPr>
              <a:t>. </a:t>
            </a:r>
            <a:r>
              <a:rPr lang="fr-FR" sz="1600" strike="sngStrike" dirty="0" smtClean="0">
                <a:solidFill>
                  <a:srgbClr val="00A6BE"/>
                </a:solidFill>
                <a:latin typeface="Arial" panose="020B0604020202020204" pitchFamily="34" charset="0"/>
                <a:cs typeface="Arial" panose="020B0604020202020204" pitchFamily="34" charset="0"/>
              </a:rPr>
              <a:t> </a:t>
            </a:r>
            <a:endParaRPr lang="fr-FR" sz="1600" strike="sngStrike" dirty="0">
              <a:solidFill>
                <a:srgbClr val="00A6BE"/>
              </a:solidFill>
              <a:latin typeface="Arial" panose="020B0604020202020204" pitchFamily="34" charset="0"/>
              <a:cs typeface="Arial" panose="020B0604020202020204" pitchFamily="34" charset="0"/>
            </a:endParaRPr>
          </a:p>
          <a:p>
            <a:endParaRPr lang="fr-FR" sz="1600" dirty="0">
              <a:solidFill>
                <a:srgbClr val="00A6B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339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29C82F0-4437-A74F-B45A-B787C356E1D2}"/>
              </a:ext>
            </a:extLst>
          </p:cNvPr>
          <p:cNvSpPr>
            <a:spLocks noGrp="1"/>
          </p:cNvSpPr>
          <p:nvPr>
            <p:ph type="sldNum" sz="quarter" idx="12"/>
          </p:nvPr>
        </p:nvSpPr>
        <p:spPr/>
        <p:txBody>
          <a:bodyPr/>
          <a:lstStyle/>
          <a:p>
            <a:fld id="{A786685B-2977-D546-9E3D-3CA676A47F0C}" type="slidenum">
              <a:rPr lang="fr-FR" smtClean="0"/>
              <a:pPr/>
              <a:t>29</a:t>
            </a:fld>
            <a:endParaRPr lang="fr-FR" dirty="0"/>
          </a:p>
        </p:txBody>
      </p:sp>
      <p:sp>
        <p:nvSpPr>
          <p:cNvPr id="4" name="Espace réservé du texte 3">
            <a:extLst>
              <a:ext uri="{FF2B5EF4-FFF2-40B4-BE49-F238E27FC236}">
                <a16:creationId xmlns:a16="http://schemas.microsoft.com/office/drawing/2014/main" xmlns="" id="{D01E0D02-09E2-DD40-8389-1491DAD6379A}"/>
              </a:ext>
            </a:extLst>
          </p:cNvPr>
          <p:cNvSpPr>
            <a:spLocks noGrp="1"/>
          </p:cNvSpPr>
          <p:nvPr>
            <p:ph type="body" sz="quarter" idx="13"/>
          </p:nvPr>
        </p:nvSpPr>
        <p:spPr>
          <a:xfrm>
            <a:off x="833145" y="1970313"/>
            <a:ext cx="4152742" cy="3907251"/>
          </a:xfrm>
        </p:spPr>
        <p:txBody>
          <a:bodyPr/>
          <a:lstStyle/>
          <a:p>
            <a:pPr marL="0" indent="0">
              <a:buNone/>
            </a:pPr>
            <a:r>
              <a:rPr lang="fr-FR" dirty="0"/>
              <a:t>8 tables rondes </a:t>
            </a:r>
            <a:r>
              <a:rPr lang="fr-FR" b="0" dirty="0"/>
              <a:t>en podcast offrent des regards croisés d’acteurs de terrain sur les situations réelles en classe. </a:t>
            </a:r>
          </a:p>
          <a:p>
            <a:pPr marL="0" indent="0">
              <a:buNone/>
            </a:pPr>
            <a:endParaRPr lang="fr-FR" b="0" dirty="0"/>
          </a:p>
          <a:p>
            <a:pPr marL="0" indent="0">
              <a:buNone/>
            </a:pPr>
            <a:r>
              <a:rPr lang="fr-FR" b="0" dirty="0"/>
              <a:t>Ces retours d’expériences permettent en toute transparence de montrer </a:t>
            </a:r>
            <a:br>
              <a:rPr lang="fr-FR" b="0" dirty="0"/>
            </a:br>
            <a:r>
              <a:rPr lang="fr-FR" b="0" dirty="0"/>
              <a:t>les difficultés, les moyens de les surmonter et de rassurer les professeurs sur la scolarisation des élèves en situation de handicap.</a:t>
            </a:r>
          </a:p>
          <a:p>
            <a:pPr marL="0" indent="0">
              <a:buNone/>
            </a:pPr>
            <a:endParaRPr lang="fr-FR" dirty="0"/>
          </a:p>
        </p:txBody>
      </p:sp>
      <p:grpSp>
        <p:nvGrpSpPr>
          <p:cNvPr id="5" name="Grouper 9">
            <a:extLst>
              <a:ext uri="{FF2B5EF4-FFF2-40B4-BE49-F238E27FC236}">
                <a16:creationId xmlns:a16="http://schemas.microsoft.com/office/drawing/2014/main" xmlns="" id="{F8C30DCB-A0E8-2F49-BAAA-EE3E503582EC}"/>
              </a:ext>
            </a:extLst>
          </p:cNvPr>
          <p:cNvGrpSpPr/>
          <p:nvPr/>
        </p:nvGrpSpPr>
        <p:grpSpPr>
          <a:xfrm>
            <a:off x="833144" y="704725"/>
            <a:ext cx="525531" cy="171686"/>
            <a:chOff x="5391302" y="1426464"/>
            <a:chExt cx="604579" cy="197510"/>
          </a:xfrm>
          <a:solidFill>
            <a:srgbClr val="00A6BE"/>
          </a:solidFill>
        </p:grpSpPr>
        <p:sp>
          <p:nvSpPr>
            <p:cNvPr id="6" name="Rectangle 5">
              <a:extLst>
                <a:ext uri="{FF2B5EF4-FFF2-40B4-BE49-F238E27FC236}">
                  <a16:creationId xmlns:a16="http://schemas.microsoft.com/office/drawing/2014/main" xmlns="" id="{7A34045A-EFB0-6342-9FEB-CD74A0321A5B}"/>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6C6D17F0-BC69-D842-9595-C3FD6A56FFE6}"/>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Espace réservé du contenu 5">
            <a:extLst>
              <a:ext uri="{FF2B5EF4-FFF2-40B4-BE49-F238E27FC236}">
                <a16:creationId xmlns:a16="http://schemas.microsoft.com/office/drawing/2014/main" xmlns="" id="{8EE4E9CF-EA3A-634D-89A7-80ED8B578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970313"/>
            <a:ext cx="4038600" cy="3098204"/>
          </a:xfrm>
          <a:prstGeom prst="rect">
            <a:avLst/>
          </a:prstGeom>
        </p:spPr>
      </p:pic>
      <p:sp>
        <p:nvSpPr>
          <p:cNvPr id="9" name="Titre 1">
            <a:extLst>
              <a:ext uri="{FF2B5EF4-FFF2-40B4-BE49-F238E27FC236}">
                <a16:creationId xmlns:a16="http://schemas.microsoft.com/office/drawing/2014/main" xmlns="" id="{33D38ABC-C4B1-4A44-84A6-A69182312006}"/>
              </a:ext>
            </a:extLst>
          </p:cNvPr>
          <p:cNvSpPr>
            <a:spLocks noGrp="1"/>
          </p:cNvSpPr>
          <p:nvPr>
            <p:ph type="title"/>
          </p:nvPr>
        </p:nvSpPr>
        <p:spPr>
          <a:xfrm>
            <a:off x="832232" y="506775"/>
            <a:ext cx="7881400" cy="1286937"/>
          </a:xfrm>
        </p:spPr>
        <p:txBody>
          <a:bodyPr/>
          <a:lstStyle/>
          <a:p>
            <a:r>
              <a:rPr lang="fr-FR" dirty="0"/>
              <a:t>Les tables </a:t>
            </a:r>
            <a:r>
              <a:rPr lang="fr-FR" dirty="0" smtClean="0"/>
              <a:t>rondes d’acteurs </a:t>
            </a:r>
            <a:r>
              <a:rPr lang="fr-FR" dirty="0"/>
              <a:t>du terrain</a:t>
            </a:r>
          </a:p>
        </p:txBody>
      </p:sp>
    </p:spTree>
    <p:extLst>
      <p:ext uri="{BB962C8B-B14F-4D97-AF65-F5344CB8AC3E}">
        <p14:creationId xmlns:p14="http://schemas.microsoft.com/office/powerpoint/2010/main" val="145697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354264"/>
            <a:ext cx="5590311" cy="2006323"/>
          </a:xfrm>
        </p:spPr>
        <p:txBody>
          <a:bodyPr>
            <a:normAutofit/>
          </a:bodyPr>
          <a:lstStyle/>
          <a:p>
            <a:r>
              <a:rPr lang="fr-FR" dirty="0"/>
              <a:t>Un grand service public de l’école inclusive dès la rentrée 2019</a:t>
            </a:r>
          </a:p>
        </p:txBody>
      </p:sp>
      <p:sp>
        <p:nvSpPr>
          <p:cNvPr id="5" name="Espace réservé du numéro de diapositive 4"/>
          <p:cNvSpPr>
            <a:spLocks noGrp="1"/>
          </p:cNvSpPr>
          <p:nvPr>
            <p:ph type="sldNum" sz="quarter" idx="12"/>
          </p:nvPr>
        </p:nvSpPr>
        <p:spPr/>
        <p:txBody>
          <a:bodyPr/>
          <a:lstStyle/>
          <a:p>
            <a:fld id="{C6B7B3CB-E3BA-F74C-AB76-86EFC5843CD6}" type="slidenum">
              <a:rPr lang="fr-FR" smtClean="0"/>
              <a:pPr/>
              <a:t>3</a:t>
            </a:fld>
            <a:endParaRPr lang="fr-FR" dirty="0"/>
          </a:p>
        </p:txBody>
      </p:sp>
      <p:pic>
        <p:nvPicPr>
          <p:cNvPr id="4" name="Picture 2" descr="https://www.vectorlogo.es/wp-content/uploads/2019/07/logo-vector-ministere-de-l-education-nationale-et-de-la-jeuness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233" t="9218" r="35291" b="8698"/>
          <a:stretch/>
        </p:blipFill>
        <p:spPr bwMode="auto">
          <a:xfrm>
            <a:off x="1026505" y="5590810"/>
            <a:ext cx="605238" cy="828000"/>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51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C6E095-0816-8049-B794-1ECB14791A2E}"/>
              </a:ext>
            </a:extLst>
          </p:cNvPr>
          <p:cNvSpPr>
            <a:spLocks noGrp="1"/>
          </p:cNvSpPr>
          <p:nvPr>
            <p:ph type="title"/>
          </p:nvPr>
        </p:nvSpPr>
        <p:spPr/>
        <p:txBody>
          <a:bodyPr>
            <a:normAutofit/>
          </a:bodyPr>
          <a:lstStyle/>
          <a:p>
            <a:r>
              <a:rPr lang="fr-FR" dirty="0"/>
              <a:t>Exemple : </a:t>
            </a:r>
            <a:br>
              <a:rPr lang="fr-FR" dirty="0"/>
            </a:br>
            <a:r>
              <a:rPr lang="fr-FR" dirty="0"/>
              <a:t>présentation des impacts sur la situation d’apprentissage</a:t>
            </a:r>
          </a:p>
        </p:txBody>
      </p:sp>
      <p:sp>
        <p:nvSpPr>
          <p:cNvPr id="3" name="Espace réservé du numéro de diapositive 2">
            <a:extLst>
              <a:ext uri="{FF2B5EF4-FFF2-40B4-BE49-F238E27FC236}">
                <a16:creationId xmlns:a16="http://schemas.microsoft.com/office/drawing/2014/main" xmlns="" id="{D988DBE5-50E4-D84F-B5B1-DA60D368FC96}"/>
              </a:ext>
            </a:extLst>
          </p:cNvPr>
          <p:cNvSpPr>
            <a:spLocks noGrp="1"/>
          </p:cNvSpPr>
          <p:nvPr>
            <p:ph type="sldNum" sz="quarter" idx="12"/>
          </p:nvPr>
        </p:nvSpPr>
        <p:spPr/>
        <p:txBody>
          <a:bodyPr/>
          <a:lstStyle/>
          <a:p>
            <a:fld id="{A786685B-2977-D546-9E3D-3CA676A47F0C}" type="slidenum">
              <a:rPr lang="fr-FR" smtClean="0"/>
              <a:pPr/>
              <a:t>30</a:t>
            </a:fld>
            <a:endParaRPr lang="fr-FR" dirty="0"/>
          </a:p>
        </p:txBody>
      </p:sp>
      <p:pic>
        <p:nvPicPr>
          <p:cNvPr id="16" name="Espace réservé du contenu 39">
            <a:extLst>
              <a:ext uri="{FF2B5EF4-FFF2-40B4-BE49-F238E27FC236}">
                <a16:creationId xmlns:a16="http://schemas.microsoft.com/office/drawing/2014/main" xmlns="" id="{742EA003-9A00-9244-91D4-D10A3214D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29684"/>
            <a:ext cx="3726503" cy="4107536"/>
          </a:xfrm>
          <a:prstGeom prst="rect">
            <a:avLst/>
          </a:prstGeom>
        </p:spPr>
      </p:pic>
      <p:sp>
        <p:nvSpPr>
          <p:cNvPr id="4" name="Rectangle 3">
            <a:extLst>
              <a:ext uri="{FF2B5EF4-FFF2-40B4-BE49-F238E27FC236}">
                <a16:creationId xmlns:a16="http://schemas.microsoft.com/office/drawing/2014/main" xmlns="" id="{A7626774-D299-7240-B9D6-96E43142B175}"/>
              </a:ext>
            </a:extLst>
          </p:cNvPr>
          <p:cNvSpPr/>
          <p:nvPr/>
        </p:nvSpPr>
        <p:spPr>
          <a:xfrm>
            <a:off x="4490185" y="1622044"/>
            <a:ext cx="4326556" cy="3785652"/>
          </a:xfrm>
          <a:prstGeom prst="rect">
            <a:avLst/>
          </a:prstGeom>
        </p:spPr>
        <p:txBody>
          <a:bodyPr wrap="square">
            <a:spAutoFit/>
          </a:bodyPr>
          <a:lstStyle/>
          <a:p>
            <a:r>
              <a:rPr lang="fr-FR" sz="1600" b="1" dirty="0">
                <a:solidFill>
                  <a:srgbClr val="00A6BE"/>
                </a:solidFill>
                <a:latin typeface="Arial" panose="020B0604020202020204" pitchFamily="34" charset="0"/>
                <a:cs typeface="Arial" panose="020B0604020202020204" pitchFamily="34" charset="0"/>
              </a:rPr>
              <a:t>Cette émission traite de la scolarisation des élèves présentant des difficultés à expression comportementale. </a:t>
            </a:r>
          </a:p>
          <a:p>
            <a:pPr marL="285750" indent="-285750">
              <a:buFont typeface="Wingdings" pitchFamily="2" charset="2"/>
              <a:buChar char="§"/>
            </a:pPr>
            <a:r>
              <a:rPr lang="fr-FR" sz="1600" dirty="0">
                <a:solidFill>
                  <a:srgbClr val="00A6BE"/>
                </a:solidFill>
                <a:latin typeface="Arial" panose="020B0604020202020204" pitchFamily="34" charset="0"/>
                <a:cs typeface="Arial" panose="020B0604020202020204" pitchFamily="34" charset="0"/>
              </a:rPr>
              <a:t>Quelles questions se posent aux adultes face à ces élèves?</a:t>
            </a:r>
          </a:p>
          <a:p>
            <a:pPr marL="285750" indent="-285750">
              <a:buFont typeface="Wingdings" pitchFamily="2" charset="2"/>
              <a:buChar char="§"/>
            </a:pPr>
            <a:r>
              <a:rPr lang="fr-FR" sz="1600" dirty="0">
                <a:solidFill>
                  <a:srgbClr val="00A6BE"/>
                </a:solidFill>
                <a:latin typeface="Arial" panose="020B0604020202020204" pitchFamily="34" charset="0"/>
                <a:cs typeface="Arial" panose="020B0604020202020204" pitchFamily="34" charset="0"/>
              </a:rPr>
              <a:t>Quels sont les points sur lesquels une attention est nécessaire ?</a:t>
            </a:r>
          </a:p>
          <a:p>
            <a:pPr marL="285750" indent="-285750">
              <a:buFont typeface="Wingdings" pitchFamily="2" charset="2"/>
              <a:buChar char="§"/>
            </a:pPr>
            <a:r>
              <a:rPr lang="fr-FR" sz="1600" dirty="0">
                <a:solidFill>
                  <a:srgbClr val="00A6BE"/>
                </a:solidFill>
                <a:latin typeface="Arial" panose="020B0604020202020204" pitchFamily="34" charset="0"/>
                <a:cs typeface="Arial" panose="020B0604020202020204" pitchFamily="34" charset="0"/>
              </a:rPr>
              <a:t>Quelles pistes sont envisageables pour les dépasser ?</a:t>
            </a:r>
          </a:p>
          <a:p>
            <a:endParaRPr lang="fr-FR" sz="1600" dirty="0">
              <a:solidFill>
                <a:srgbClr val="00A6BE"/>
              </a:solidFill>
              <a:latin typeface="Arial" panose="020B0604020202020204" pitchFamily="34" charset="0"/>
              <a:cs typeface="Arial" panose="020B0604020202020204" pitchFamily="34" charset="0"/>
            </a:endParaRPr>
          </a:p>
          <a:p>
            <a:r>
              <a:rPr lang="fr-FR" sz="1600" b="1" dirty="0">
                <a:solidFill>
                  <a:srgbClr val="00A6BE"/>
                </a:solidFill>
                <a:latin typeface="Arial" panose="020B0604020202020204" pitchFamily="34" charset="0"/>
                <a:cs typeface="Arial" panose="020B0604020202020204" pitchFamily="34" charset="0"/>
              </a:rPr>
              <a:t>Invités :</a:t>
            </a:r>
          </a:p>
          <a:p>
            <a:pPr marL="285750" indent="-285750">
              <a:buFont typeface="Wingdings" pitchFamily="2" charset="2"/>
              <a:buChar char="§"/>
            </a:pPr>
            <a:r>
              <a:rPr lang="fr-FR" sz="1600" dirty="0">
                <a:solidFill>
                  <a:srgbClr val="00A6BE"/>
                </a:solidFill>
                <a:latin typeface="Arial" panose="020B0604020202020204" pitchFamily="34" charset="0"/>
                <a:cs typeface="Arial" panose="020B0604020202020204" pitchFamily="34" charset="0"/>
              </a:rPr>
              <a:t>Marc Chevallier, professeur ressources inclusion scolaire</a:t>
            </a:r>
          </a:p>
          <a:p>
            <a:pPr marL="285750" indent="-285750">
              <a:buFont typeface="Wingdings" pitchFamily="2" charset="2"/>
              <a:buChar char="§"/>
            </a:pPr>
            <a:r>
              <a:rPr lang="fr-FR" sz="1600" dirty="0">
                <a:solidFill>
                  <a:srgbClr val="00A6BE"/>
                </a:solidFill>
                <a:latin typeface="Arial" panose="020B0604020202020204" pitchFamily="34" charset="0"/>
                <a:cs typeface="Arial" panose="020B0604020202020204" pitchFamily="34" charset="0"/>
              </a:rPr>
              <a:t>Jean-François </a:t>
            </a:r>
            <a:r>
              <a:rPr lang="fr-FR" sz="1600" dirty="0" err="1">
                <a:solidFill>
                  <a:srgbClr val="00A6BE"/>
                </a:solidFill>
                <a:latin typeface="Arial" panose="020B0604020202020204" pitchFamily="34" charset="0"/>
                <a:cs typeface="Arial" panose="020B0604020202020204" pitchFamily="34" charset="0"/>
              </a:rPr>
              <a:t>Pradens</a:t>
            </a:r>
            <a:r>
              <a:rPr lang="fr-FR" sz="1600" dirty="0">
                <a:solidFill>
                  <a:srgbClr val="00A6BE"/>
                </a:solidFill>
                <a:latin typeface="Arial" panose="020B0604020202020204" pitchFamily="34" charset="0"/>
                <a:cs typeface="Arial" panose="020B0604020202020204" pitchFamily="34" charset="0"/>
              </a:rPr>
              <a:t>, directeur d’ITEP </a:t>
            </a:r>
            <a:r>
              <a:rPr lang="fr-FR" sz="1600" dirty="0" smtClean="0">
                <a:solidFill>
                  <a:srgbClr val="00A6BE"/>
                </a:solidFill>
                <a:latin typeface="Arial" panose="020B0604020202020204" pitchFamily="34" charset="0"/>
                <a:cs typeface="Arial" panose="020B0604020202020204" pitchFamily="34" charset="0"/>
              </a:rPr>
              <a:t>Jean-Philippe </a:t>
            </a:r>
            <a:r>
              <a:rPr lang="fr-FR" sz="1600" dirty="0" err="1">
                <a:solidFill>
                  <a:srgbClr val="00A6BE"/>
                </a:solidFill>
                <a:latin typeface="Arial" panose="020B0604020202020204" pitchFamily="34" charset="0"/>
                <a:cs typeface="Arial" panose="020B0604020202020204" pitchFamily="34" charset="0"/>
              </a:rPr>
              <a:t>Laby</a:t>
            </a:r>
            <a:r>
              <a:rPr lang="fr-FR" sz="1600" dirty="0">
                <a:solidFill>
                  <a:srgbClr val="00A6BE"/>
                </a:solidFill>
                <a:latin typeface="Arial" panose="020B0604020202020204" pitchFamily="34" charset="0"/>
                <a:cs typeface="Arial" panose="020B0604020202020204" pitchFamily="34" charset="0"/>
              </a:rPr>
              <a:t>, personnel de </a:t>
            </a:r>
            <a:r>
              <a:rPr lang="fr-FR" sz="1600" dirty="0" smtClean="0">
                <a:solidFill>
                  <a:srgbClr val="00A6BE"/>
                </a:solidFill>
                <a:latin typeface="Arial" panose="020B0604020202020204" pitchFamily="34" charset="0"/>
                <a:cs typeface="Arial" panose="020B0604020202020204" pitchFamily="34" charset="0"/>
              </a:rPr>
              <a:t>direction</a:t>
            </a:r>
            <a:endParaRPr lang="fr-FR" sz="1600" dirty="0">
              <a:solidFill>
                <a:srgbClr val="00A6B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765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9C284F-AC73-2744-9D2B-C84B39A01754}"/>
              </a:ext>
            </a:extLst>
          </p:cNvPr>
          <p:cNvSpPr>
            <a:spLocks noGrp="1"/>
          </p:cNvSpPr>
          <p:nvPr>
            <p:ph type="title"/>
          </p:nvPr>
        </p:nvSpPr>
        <p:spPr/>
        <p:txBody>
          <a:bodyPr/>
          <a:lstStyle/>
          <a:p>
            <a:r>
              <a:rPr lang="fr-FR" dirty="0"/>
              <a:t>Cap école inclusive c’est :</a:t>
            </a:r>
          </a:p>
        </p:txBody>
      </p:sp>
      <p:sp>
        <p:nvSpPr>
          <p:cNvPr id="3" name="Espace réservé du numéro de diapositive 2">
            <a:extLst>
              <a:ext uri="{FF2B5EF4-FFF2-40B4-BE49-F238E27FC236}">
                <a16:creationId xmlns:a16="http://schemas.microsoft.com/office/drawing/2014/main" xmlns="" id="{81D3546E-8525-6649-B1C5-DFD19354B093}"/>
              </a:ext>
            </a:extLst>
          </p:cNvPr>
          <p:cNvSpPr>
            <a:spLocks noGrp="1"/>
          </p:cNvSpPr>
          <p:nvPr>
            <p:ph type="sldNum" sz="quarter" idx="12"/>
          </p:nvPr>
        </p:nvSpPr>
        <p:spPr/>
        <p:txBody>
          <a:bodyPr/>
          <a:lstStyle/>
          <a:p>
            <a:fld id="{C6B7B3CB-E3BA-F74C-AB76-86EFC5843CD6}" type="slidenum">
              <a:rPr lang="fr-FR" smtClean="0"/>
              <a:pPr/>
              <a:t>31</a:t>
            </a:fld>
            <a:endParaRPr lang="fr-FR" dirty="0"/>
          </a:p>
        </p:txBody>
      </p:sp>
      <p:sp>
        <p:nvSpPr>
          <p:cNvPr id="7" name="Espace réservé du texte 6">
            <a:extLst>
              <a:ext uri="{FF2B5EF4-FFF2-40B4-BE49-F238E27FC236}">
                <a16:creationId xmlns:a16="http://schemas.microsoft.com/office/drawing/2014/main" xmlns="" id="{3CD35D3D-3B4A-6649-84F5-CA95FBAC7E52}"/>
              </a:ext>
            </a:extLst>
          </p:cNvPr>
          <p:cNvSpPr>
            <a:spLocks noGrp="1"/>
          </p:cNvSpPr>
          <p:nvPr>
            <p:ph type="body" sz="quarter" idx="14"/>
          </p:nvPr>
        </p:nvSpPr>
        <p:spPr/>
        <p:txBody>
          <a:bodyPr/>
          <a:lstStyle/>
          <a:p>
            <a:pPr marL="285750" indent="-285750">
              <a:buFont typeface="Wingdings" pitchFamily="2" charset="2"/>
              <a:buChar char="§"/>
            </a:pPr>
            <a:r>
              <a:rPr lang="fr-FR" sz="1800" dirty="0">
                <a:solidFill>
                  <a:srgbClr val="00A6BE"/>
                </a:solidFill>
              </a:rPr>
              <a:t>Une plateforme de ressources simples </a:t>
            </a:r>
            <a:br>
              <a:rPr lang="fr-FR" sz="1800" dirty="0">
                <a:solidFill>
                  <a:srgbClr val="00A6BE"/>
                </a:solidFill>
              </a:rPr>
            </a:br>
            <a:r>
              <a:rPr lang="fr-FR" sz="1800" dirty="0">
                <a:solidFill>
                  <a:srgbClr val="00A6BE"/>
                </a:solidFill>
              </a:rPr>
              <a:t>et directement utilisables en classe </a:t>
            </a:r>
          </a:p>
          <a:p>
            <a:pPr marL="285750" indent="-285750">
              <a:buFont typeface="Wingdings" pitchFamily="2" charset="2"/>
              <a:buChar char="§"/>
            </a:pPr>
            <a:r>
              <a:rPr lang="fr-FR" sz="1800" dirty="0">
                <a:solidFill>
                  <a:srgbClr val="00A6BE"/>
                </a:solidFill>
              </a:rPr>
              <a:t>Des outils pédagogiques pour tous les professeurs et les AESH</a:t>
            </a:r>
          </a:p>
          <a:p>
            <a:pPr marL="285750" indent="-285750">
              <a:buFont typeface="Wingdings" pitchFamily="2" charset="2"/>
              <a:buChar char="§"/>
            </a:pPr>
            <a:r>
              <a:rPr lang="fr-FR" sz="1800" dirty="0">
                <a:solidFill>
                  <a:srgbClr val="00A6BE"/>
                </a:solidFill>
              </a:rPr>
              <a:t>Une carte interactive qui recense </a:t>
            </a:r>
            <a:br>
              <a:rPr lang="fr-FR" sz="1800" dirty="0">
                <a:solidFill>
                  <a:srgbClr val="00A6BE"/>
                </a:solidFill>
              </a:rPr>
            </a:br>
            <a:r>
              <a:rPr lang="fr-FR" sz="1800" dirty="0">
                <a:solidFill>
                  <a:srgbClr val="00A6BE"/>
                </a:solidFill>
              </a:rPr>
              <a:t>et met en relation les personnes ressources par département</a:t>
            </a:r>
          </a:p>
        </p:txBody>
      </p:sp>
      <p:pic>
        <p:nvPicPr>
          <p:cNvPr id="5" name="Picture 2" descr="https://www.vectorlogo.es/wp-content/uploads/2019/07/logo-vector-ministere-de-l-education-nationale-et-de-la-jeuness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233" t="9218" r="35291" b="8698"/>
          <a:stretch/>
        </p:blipFill>
        <p:spPr bwMode="auto">
          <a:xfrm>
            <a:off x="1026505" y="5590810"/>
            <a:ext cx="605238" cy="828000"/>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83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D04312-912E-2140-ACE8-835FEDD82D13}"/>
              </a:ext>
            </a:extLst>
          </p:cNvPr>
          <p:cNvSpPr>
            <a:spLocks noGrp="1"/>
          </p:cNvSpPr>
          <p:nvPr>
            <p:ph type="title"/>
          </p:nvPr>
        </p:nvSpPr>
        <p:spPr/>
        <p:txBody>
          <a:bodyPr>
            <a:normAutofit/>
          </a:bodyPr>
          <a:lstStyle/>
          <a:p>
            <a:r>
              <a:rPr lang="fr-FR" dirty="0"/>
              <a:t>Ce que </a:t>
            </a:r>
            <a:r>
              <a:rPr lang="fr-FR" dirty="0" smtClean="0"/>
              <a:t>disent </a:t>
            </a:r>
            <a:r>
              <a:rPr lang="fr-FR" dirty="0"/>
              <a:t>les enseignants  </a:t>
            </a:r>
            <a:br>
              <a:rPr lang="fr-FR" dirty="0"/>
            </a:br>
            <a:r>
              <a:rPr lang="fr-FR" sz="1400" b="0" dirty="0">
                <a:latin typeface="Arial" panose="020B0604020202020204" pitchFamily="34" charset="0"/>
                <a:cs typeface="Arial" panose="020B0604020202020204" pitchFamily="34" charset="0"/>
              </a:rPr>
              <a:t>Recueil de leurs </a:t>
            </a:r>
            <a:r>
              <a:rPr lang="fr-FR" sz="1400" b="0" dirty="0" smtClean="0">
                <a:latin typeface="Arial" panose="020B0604020202020204" pitchFamily="34" charset="0"/>
                <a:cs typeface="Arial" panose="020B0604020202020204" pitchFamily="34" charset="0"/>
              </a:rPr>
              <a:t>premières </a:t>
            </a:r>
            <a:r>
              <a:rPr lang="fr-FR" sz="1400" b="0" dirty="0">
                <a:latin typeface="Arial" panose="020B0604020202020204" pitchFamily="34" charset="0"/>
                <a:cs typeface="Arial" panose="020B0604020202020204" pitchFamily="34" charset="0"/>
              </a:rPr>
              <a:t>impressions </a:t>
            </a:r>
            <a:r>
              <a:rPr lang="fr-FR" sz="1400" b="0" dirty="0" smtClean="0">
                <a:latin typeface="Arial" panose="020B0604020202020204" pitchFamily="34" charset="0"/>
                <a:cs typeface="Arial" panose="020B0604020202020204" pitchFamily="34" charset="0"/>
              </a:rPr>
              <a:t>le </a:t>
            </a:r>
            <a:r>
              <a:rPr lang="fr-FR" sz="1400" b="0" dirty="0">
                <a:latin typeface="Arial" panose="020B0604020202020204" pitchFamily="34" charset="0"/>
                <a:cs typeface="Arial" panose="020B0604020202020204" pitchFamily="34" charset="0"/>
              </a:rPr>
              <a:t>3 juillet 2019 à la Librairie Canopé</a:t>
            </a:r>
          </a:p>
        </p:txBody>
      </p:sp>
      <p:sp>
        <p:nvSpPr>
          <p:cNvPr id="3" name="Espace réservé du numéro de diapositive 2">
            <a:extLst>
              <a:ext uri="{FF2B5EF4-FFF2-40B4-BE49-F238E27FC236}">
                <a16:creationId xmlns:a16="http://schemas.microsoft.com/office/drawing/2014/main" xmlns="" id="{ED35F409-987B-7D4D-8809-5203692FA466}"/>
              </a:ext>
            </a:extLst>
          </p:cNvPr>
          <p:cNvSpPr>
            <a:spLocks noGrp="1"/>
          </p:cNvSpPr>
          <p:nvPr>
            <p:ph type="sldNum" sz="quarter" idx="12"/>
          </p:nvPr>
        </p:nvSpPr>
        <p:spPr/>
        <p:txBody>
          <a:bodyPr/>
          <a:lstStyle/>
          <a:p>
            <a:fld id="{A786685B-2977-D546-9E3D-3CA676A47F0C}" type="slidenum">
              <a:rPr lang="fr-FR" smtClean="0"/>
              <a:pPr/>
              <a:t>32</a:t>
            </a:fld>
            <a:endParaRPr lang="fr-FR" dirty="0"/>
          </a:p>
        </p:txBody>
      </p:sp>
      <p:sp>
        <p:nvSpPr>
          <p:cNvPr id="4" name="Espace réservé du texte 3">
            <a:extLst>
              <a:ext uri="{FF2B5EF4-FFF2-40B4-BE49-F238E27FC236}">
                <a16:creationId xmlns:a16="http://schemas.microsoft.com/office/drawing/2014/main" xmlns="" id="{CDF51A7B-072E-1D46-8BE8-4B32DC4073C0}"/>
              </a:ext>
            </a:extLst>
          </p:cNvPr>
          <p:cNvSpPr>
            <a:spLocks noGrp="1"/>
          </p:cNvSpPr>
          <p:nvPr>
            <p:ph type="body" sz="quarter" idx="13"/>
          </p:nvPr>
        </p:nvSpPr>
        <p:spPr>
          <a:xfrm>
            <a:off x="4321743" y="1471083"/>
            <a:ext cx="4365057" cy="4598988"/>
          </a:xfrm>
        </p:spPr>
        <p:txBody>
          <a:bodyPr>
            <a:normAutofit fontScale="85000" lnSpcReduction="20000"/>
          </a:bodyPr>
          <a:lstStyle/>
          <a:p>
            <a:pPr>
              <a:buFont typeface="Wingdings" pitchFamily="2" charset="2"/>
              <a:buChar char="§"/>
            </a:pPr>
            <a:r>
              <a:rPr lang="fr-FR" b="0" dirty="0"/>
              <a:t>Plateforme directement exploitable en classe qui n’existait pas</a:t>
            </a:r>
          </a:p>
          <a:p>
            <a:pPr>
              <a:buFont typeface="Wingdings" pitchFamily="2" charset="2"/>
              <a:buChar char="§"/>
            </a:pPr>
            <a:endParaRPr lang="fr-FR" b="0" dirty="0"/>
          </a:p>
          <a:p>
            <a:pPr>
              <a:buFont typeface="Wingdings" pitchFamily="2" charset="2"/>
              <a:buChar char="§"/>
            </a:pPr>
            <a:r>
              <a:rPr lang="fr-FR" b="0" dirty="0"/>
              <a:t>Utilisation facile d’un outil « clé en main »</a:t>
            </a:r>
          </a:p>
          <a:p>
            <a:pPr>
              <a:buFont typeface="Wingdings" pitchFamily="2" charset="2"/>
              <a:buChar char="§"/>
            </a:pPr>
            <a:endParaRPr lang="fr-FR" b="0" dirty="0"/>
          </a:p>
          <a:p>
            <a:pPr>
              <a:buFont typeface="Wingdings" pitchFamily="2" charset="2"/>
              <a:buChar char="§"/>
            </a:pPr>
            <a:r>
              <a:rPr lang="fr-FR" b="0" dirty="0"/>
              <a:t>Une carte interactive et un carnet </a:t>
            </a:r>
            <a:r>
              <a:rPr lang="fr-FR" b="0" dirty="0" smtClean="0"/>
              <a:t>d’adresses </a:t>
            </a:r>
            <a:r>
              <a:rPr lang="fr-FR" b="0" dirty="0"/>
              <a:t>pour échanger avec d’autres collègues sur des situations dans notre classe</a:t>
            </a:r>
          </a:p>
          <a:p>
            <a:pPr>
              <a:buFont typeface="Wingdings" pitchFamily="2" charset="2"/>
              <a:buChar char="§"/>
            </a:pPr>
            <a:endParaRPr lang="fr-FR" b="0" dirty="0"/>
          </a:p>
          <a:p>
            <a:pPr>
              <a:buFont typeface="Wingdings" pitchFamily="2" charset="2"/>
              <a:buChar char="§"/>
            </a:pPr>
            <a:r>
              <a:rPr lang="fr-FR" b="0" dirty="0"/>
              <a:t>Des ressources et outils qui pourront servir à </a:t>
            </a:r>
            <a:r>
              <a:rPr lang="fr-FR" b="0" dirty="0" smtClean="0"/>
              <a:t>d’autres </a:t>
            </a:r>
            <a:r>
              <a:rPr lang="fr-FR" b="0" dirty="0"/>
              <a:t>élèves en difficulté scolaire</a:t>
            </a:r>
          </a:p>
          <a:p>
            <a:pPr>
              <a:buFont typeface="Wingdings" pitchFamily="2" charset="2"/>
              <a:buChar char="§"/>
            </a:pPr>
            <a:endParaRPr lang="fr-FR" b="0" dirty="0"/>
          </a:p>
          <a:p>
            <a:pPr>
              <a:buFont typeface="Wingdings" pitchFamily="2" charset="2"/>
              <a:buChar char="§"/>
            </a:pPr>
            <a:r>
              <a:rPr lang="fr-FR" b="0" dirty="0"/>
              <a:t>Une entrée guidée par l’observation précise de l’élève </a:t>
            </a:r>
          </a:p>
          <a:p>
            <a:pPr>
              <a:buFont typeface="Wingdings" pitchFamily="2" charset="2"/>
              <a:buChar char="§"/>
            </a:pPr>
            <a:endParaRPr lang="fr-FR" b="0" dirty="0"/>
          </a:p>
          <a:p>
            <a:pPr>
              <a:buFont typeface="Wingdings" pitchFamily="2" charset="2"/>
              <a:buChar char="§"/>
            </a:pPr>
            <a:r>
              <a:rPr lang="fr-FR" b="0" dirty="0"/>
              <a:t>Une plateforme qui permet de répondre à nos propres questions et ne peut que renforcer l’aide que l’ont peut apporter à nos élèves</a:t>
            </a:r>
          </a:p>
          <a:p>
            <a:pPr>
              <a:buFont typeface="Wingdings" pitchFamily="2" charset="2"/>
              <a:buChar char="§"/>
            </a:pPr>
            <a:endParaRPr lang="fr-FR" b="0" dirty="0"/>
          </a:p>
          <a:p>
            <a:pPr>
              <a:buFont typeface="Wingdings" pitchFamily="2" charset="2"/>
              <a:buChar char="§"/>
            </a:pPr>
            <a:r>
              <a:rPr lang="fr-FR" b="0" dirty="0"/>
              <a:t>Des bibliographies et liens vers d’autres sites pour aller plus loin</a:t>
            </a:r>
          </a:p>
          <a:p>
            <a:pPr>
              <a:buFont typeface="Wingdings" pitchFamily="2" charset="2"/>
              <a:buChar char="§"/>
            </a:pPr>
            <a:endParaRPr lang="fr-FR" b="0" dirty="0"/>
          </a:p>
        </p:txBody>
      </p:sp>
      <p:pic>
        <p:nvPicPr>
          <p:cNvPr id="5" name="Image 4">
            <a:extLst>
              <a:ext uri="{FF2B5EF4-FFF2-40B4-BE49-F238E27FC236}">
                <a16:creationId xmlns:a16="http://schemas.microsoft.com/office/drawing/2014/main" xmlns="" id="{B2B008EA-6754-0947-9219-A0370D4569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733"/>
          <a:stretch/>
        </p:blipFill>
        <p:spPr>
          <a:xfrm>
            <a:off x="37920" y="1469825"/>
            <a:ext cx="4255404" cy="2755665"/>
          </a:xfrm>
          <a:prstGeom prst="rect">
            <a:avLst/>
          </a:prstGeom>
        </p:spPr>
      </p:pic>
    </p:spTree>
    <p:extLst>
      <p:ext uri="{BB962C8B-B14F-4D97-AF65-F5344CB8AC3E}">
        <p14:creationId xmlns:p14="http://schemas.microsoft.com/office/powerpoint/2010/main" val="1757114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vectorlogo.es/wp-content/uploads/2019/07/logo-vector-ministere-de-l-education-nationale-et-de-la-jeuness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233" t="9218" r="35291" b="8698"/>
          <a:stretch/>
        </p:blipFill>
        <p:spPr bwMode="auto">
          <a:xfrm>
            <a:off x="4212464" y="5607050"/>
            <a:ext cx="728735" cy="996950"/>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a:xfrm>
            <a:off x="833144" y="1329681"/>
            <a:ext cx="7881937" cy="4598988"/>
          </a:xfrm>
        </p:spPr>
        <p:txBody>
          <a:bodyPr/>
          <a:lstStyle/>
          <a:p>
            <a:pPr marL="0" indent="0">
              <a:buNone/>
            </a:pPr>
            <a:r>
              <a:rPr lang="fr-FR" dirty="0"/>
              <a:t>Permettre à l’École d’être pleinement inclusive est une ambition forte du président de la République qui a fait de la scolarisation des élèves en situation de handicap une priorité du quinquennat.  </a:t>
            </a:r>
          </a:p>
          <a:p>
            <a:pPr marL="0" indent="0">
              <a:buNone/>
            </a:pPr>
            <a:endParaRPr lang="fr-FR" dirty="0"/>
          </a:p>
          <a:p>
            <a:pPr marL="0" indent="0">
              <a:buNone/>
            </a:pPr>
            <a:r>
              <a:rPr lang="fr-FR" dirty="0"/>
              <a:t>Le ministère de l’Éducation nationale et de la Jeunesse transforme en profondeur l’accompagnement des élèves en situation de handicap. </a:t>
            </a:r>
          </a:p>
          <a:p>
            <a:pPr marL="0" indent="0">
              <a:buNone/>
            </a:pPr>
            <a:r>
              <a:rPr lang="fr-FR" dirty="0"/>
              <a:t>Face à l’augmentation constante du nombre d’élèves concernés, l’École replace la proximité et la réactivité au cœur de l’organisation de l’accompagnement. </a:t>
            </a:r>
          </a:p>
          <a:p>
            <a:pPr marL="0" indent="0">
              <a:buNone/>
            </a:pPr>
            <a:endParaRPr lang="fr-FR" dirty="0">
              <a:solidFill>
                <a:schemeClr val="bg1">
                  <a:lumMod val="75000"/>
                </a:schemeClr>
              </a:solidFill>
            </a:endParaRPr>
          </a:p>
          <a:p>
            <a:pPr marL="0" indent="0">
              <a:buNone/>
            </a:pPr>
            <a:r>
              <a:rPr lang="fr-FR" dirty="0"/>
              <a:t>La plateforme s’inscrit donc dans le point 3 de la circulaire de rentrée 2019 : Former et accompagner les professeurs</a:t>
            </a:r>
            <a:endParaRPr lang="fr-FR" sz="2400" dirty="0">
              <a:solidFill>
                <a:srgbClr val="0A6E8F"/>
              </a:solidFill>
            </a:endParaRPr>
          </a:p>
        </p:txBody>
      </p:sp>
      <p:grpSp>
        <p:nvGrpSpPr>
          <p:cNvPr id="10" name="Grouper 9"/>
          <p:cNvGrpSpPr/>
          <p:nvPr/>
        </p:nvGrpSpPr>
        <p:grpSpPr>
          <a:xfrm>
            <a:off x="833144" y="79293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28634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354264"/>
            <a:ext cx="5590311" cy="2006323"/>
          </a:xfrm>
        </p:spPr>
        <p:txBody>
          <a:bodyPr>
            <a:normAutofit/>
          </a:bodyPr>
          <a:lstStyle/>
          <a:p>
            <a:r>
              <a:rPr lang="fr-FR" dirty="0"/>
              <a:t>Clip de présentation</a:t>
            </a:r>
            <a:br>
              <a:rPr lang="fr-FR" dirty="0"/>
            </a:br>
            <a:r>
              <a:rPr lang="fr-FR" dirty="0"/>
              <a:t>de la plateforme</a:t>
            </a:r>
            <a:br>
              <a:rPr lang="fr-FR" dirty="0"/>
            </a:br>
            <a:r>
              <a:rPr lang="fr-FR" dirty="0"/>
              <a:t>Cap école inclusive</a:t>
            </a:r>
          </a:p>
        </p:txBody>
      </p:sp>
      <p:sp>
        <p:nvSpPr>
          <p:cNvPr id="5" name="Espace réservé du numéro de diapositive 4"/>
          <p:cNvSpPr>
            <a:spLocks noGrp="1"/>
          </p:cNvSpPr>
          <p:nvPr>
            <p:ph type="sldNum" sz="quarter" idx="12"/>
          </p:nvPr>
        </p:nvSpPr>
        <p:spPr/>
        <p:txBody>
          <a:bodyPr/>
          <a:lstStyle/>
          <a:p>
            <a:fld id="{C6B7B3CB-E3BA-F74C-AB76-86EFC5843CD6}" type="slidenum">
              <a:rPr lang="fr-FR" smtClean="0"/>
              <a:pPr/>
              <a:t>5</a:t>
            </a:fld>
            <a:endParaRPr lang="fr-FR" dirty="0"/>
          </a:p>
        </p:txBody>
      </p:sp>
      <p:grpSp>
        <p:nvGrpSpPr>
          <p:cNvPr id="4" name="Groupe 3">
            <a:extLst>
              <a:ext uri="{FF2B5EF4-FFF2-40B4-BE49-F238E27FC236}">
                <a16:creationId xmlns:a16="http://schemas.microsoft.com/office/drawing/2014/main" xmlns="" id="{9C23F3F6-B9B0-7346-BF15-82F339416D9C}"/>
              </a:ext>
            </a:extLst>
          </p:cNvPr>
          <p:cNvGrpSpPr/>
          <p:nvPr/>
        </p:nvGrpSpPr>
        <p:grpSpPr>
          <a:xfrm>
            <a:off x="5178906" y="4552433"/>
            <a:ext cx="3480380" cy="1592716"/>
            <a:chOff x="395446" y="1933659"/>
            <a:chExt cx="8496944" cy="3888432"/>
          </a:xfrm>
        </p:grpSpPr>
        <p:sp>
          <p:nvSpPr>
            <p:cNvPr id="6" name="Rectangle à coins arrondis 5">
              <a:extLst>
                <a:ext uri="{FF2B5EF4-FFF2-40B4-BE49-F238E27FC236}">
                  <a16:creationId xmlns:a16="http://schemas.microsoft.com/office/drawing/2014/main" xmlns="" id="{8489C456-A3D0-0D49-A585-5496AB39D57A}"/>
                </a:ext>
              </a:extLst>
            </p:cNvPr>
            <p:cNvSpPr/>
            <p:nvPr/>
          </p:nvSpPr>
          <p:spPr>
            <a:xfrm>
              <a:off x="395446" y="1933659"/>
              <a:ext cx="8496944" cy="388843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3">
              <a:extLst>
                <a:ext uri="{FF2B5EF4-FFF2-40B4-BE49-F238E27FC236}">
                  <a16:creationId xmlns:a16="http://schemas.microsoft.com/office/drawing/2014/main" xmlns="" id="{BF031BBA-D726-F84C-8BDF-F8ECB8401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05" y="2258818"/>
              <a:ext cx="604821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cteur droit 7">
              <a:extLst>
                <a:ext uri="{FF2B5EF4-FFF2-40B4-BE49-F238E27FC236}">
                  <a16:creationId xmlns:a16="http://schemas.microsoft.com/office/drawing/2014/main" xmlns="" id="{D98CE957-2710-A747-919B-C9DED3D9CF17}"/>
                </a:ext>
              </a:extLst>
            </p:cNvPr>
            <p:cNvCxnSpPr>
              <a:cxnSpLocks/>
            </p:cNvCxnSpPr>
            <p:nvPr/>
          </p:nvCxnSpPr>
          <p:spPr>
            <a:xfrm>
              <a:off x="1043518" y="3551710"/>
              <a:ext cx="0" cy="648072"/>
            </a:xfrm>
            <a:prstGeom prst="line">
              <a:avLst/>
            </a:prstGeom>
          </p:spPr>
          <p:style>
            <a:lnRef idx="2">
              <a:schemeClr val="dk1"/>
            </a:lnRef>
            <a:fillRef idx="0">
              <a:schemeClr val="dk1"/>
            </a:fillRef>
            <a:effectRef idx="1">
              <a:schemeClr val="dk1"/>
            </a:effectRef>
            <a:fontRef idx="minor">
              <a:schemeClr val="tx1"/>
            </a:fontRef>
          </p:style>
        </p:cxnSp>
        <p:sp>
          <p:nvSpPr>
            <p:cNvPr id="9" name="Ellipse 8">
              <a:extLst>
                <a:ext uri="{FF2B5EF4-FFF2-40B4-BE49-F238E27FC236}">
                  <a16:creationId xmlns:a16="http://schemas.microsoft.com/office/drawing/2014/main" xmlns="" id="{5B5F8C11-97C8-684E-BF74-485D3B50DC39}"/>
                </a:ext>
              </a:extLst>
            </p:cNvPr>
            <p:cNvSpPr/>
            <p:nvPr/>
          </p:nvSpPr>
          <p:spPr>
            <a:xfrm>
              <a:off x="1007518" y="4307794"/>
              <a:ext cx="36000" cy="3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xmlns="" id="{2F3366BA-2A0F-2B46-8545-B085CAC3D059}"/>
                </a:ext>
              </a:extLst>
            </p:cNvPr>
            <p:cNvSpPr/>
            <p:nvPr/>
          </p:nvSpPr>
          <p:spPr>
            <a:xfrm>
              <a:off x="755486" y="3877875"/>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pic>
        <p:nvPicPr>
          <p:cNvPr id="11" name="Picture 2" descr="https://www.vectorlogo.es/wp-content/uploads/2019/07/logo-vector-ministere-de-l-education-nationale-et-de-la-jeunesse.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33" t="9218" r="35291" b="8698"/>
          <a:stretch/>
        </p:blipFill>
        <p:spPr bwMode="auto">
          <a:xfrm>
            <a:off x="1026505" y="5590810"/>
            <a:ext cx="605238" cy="828000"/>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938169" y="997465"/>
            <a:ext cx="4888332" cy="461665"/>
          </a:xfrm>
          <a:prstGeom prst="rect">
            <a:avLst/>
          </a:prstGeom>
          <a:noFill/>
        </p:spPr>
        <p:txBody>
          <a:bodyPr wrap="square" rtlCol="0">
            <a:spAutoFit/>
          </a:bodyPr>
          <a:lstStyle/>
          <a:p>
            <a:r>
              <a:rPr lang="fr-FR" sz="2400" b="1" dirty="0">
                <a:solidFill>
                  <a:srgbClr val="00A6BE"/>
                </a:solidFill>
              </a:rPr>
              <a:t>r</a:t>
            </a:r>
            <a:r>
              <a:rPr lang="fr-FR" sz="2400" b="1" dirty="0" smtClean="0">
                <a:solidFill>
                  <a:srgbClr val="00A6BE"/>
                </a:solidFill>
              </a:rPr>
              <a:t>eseau-canope.fr/cap-</a:t>
            </a:r>
            <a:r>
              <a:rPr lang="fr-FR" sz="2400" b="1" dirty="0" err="1" smtClean="0">
                <a:solidFill>
                  <a:srgbClr val="00A6BE"/>
                </a:solidFill>
              </a:rPr>
              <a:t>ecole</a:t>
            </a:r>
            <a:r>
              <a:rPr lang="fr-FR" sz="2400" b="1" dirty="0" smtClean="0">
                <a:solidFill>
                  <a:srgbClr val="00A6BE"/>
                </a:solidFill>
              </a:rPr>
              <a:t>-inclusive</a:t>
            </a:r>
            <a:endParaRPr lang="fr-FR" sz="2400" b="1" dirty="0">
              <a:solidFill>
                <a:srgbClr val="00A6BE"/>
              </a:solidFill>
            </a:endParaRPr>
          </a:p>
        </p:txBody>
      </p:sp>
    </p:spTree>
    <p:extLst>
      <p:ext uri="{BB962C8B-B14F-4D97-AF65-F5344CB8AC3E}">
        <p14:creationId xmlns:p14="http://schemas.microsoft.com/office/powerpoint/2010/main" val="296710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5CD59D3E-7759-054E-AD64-7EDFC20729E1}"/>
              </a:ext>
            </a:extLst>
          </p:cNvPr>
          <p:cNvSpPr>
            <a:spLocks noGrp="1"/>
          </p:cNvSpPr>
          <p:nvPr>
            <p:ph type="sldNum" sz="quarter" idx="12"/>
          </p:nvPr>
        </p:nvSpPr>
        <p:spPr/>
        <p:txBody>
          <a:bodyPr/>
          <a:lstStyle/>
          <a:p>
            <a:fld id="{A786685B-2977-D546-9E3D-3CA676A47F0C}" type="slidenum">
              <a:rPr lang="fr-FR" smtClean="0"/>
              <a:t>6</a:t>
            </a:fld>
            <a:endParaRPr lang="fr-FR"/>
          </a:p>
        </p:txBody>
      </p:sp>
      <p:pic>
        <p:nvPicPr>
          <p:cNvPr id="11" name="Espace réservé du contenu 7">
            <a:extLst>
              <a:ext uri="{FF2B5EF4-FFF2-40B4-BE49-F238E27FC236}">
                <a16:creationId xmlns:a16="http://schemas.microsoft.com/office/drawing/2014/main" xmlns="" id="{7DAD9DF4-E5DB-C640-B71C-1E5C81ABE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470"/>
            <a:ext cx="9144000" cy="5073074"/>
          </a:xfrm>
          <a:prstGeom prst="rect">
            <a:avLst/>
          </a:prstGeom>
        </p:spPr>
      </p:pic>
    </p:spTree>
    <p:extLst>
      <p:ext uri="{BB962C8B-B14F-4D97-AF65-F5344CB8AC3E}">
        <p14:creationId xmlns:p14="http://schemas.microsoft.com/office/powerpoint/2010/main" val="50409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3236228E-EC47-1C45-AA78-DBB9CF31670D}"/>
              </a:ext>
            </a:extLst>
          </p:cNvPr>
          <p:cNvSpPr>
            <a:spLocks noGrp="1"/>
          </p:cNvSpPr>
          <p:nvPr>
            <p:ph type="sldNum" sz="quarter" idx="12"/>
          </p:nvPr>
        </p:nvSpPr>
        <p:spPr/>
        <p:txBody>
          <a:bodyPr/>
          <a:lstStyle/>
          <a:p>
            <a:fld id="{A786685B-2977-D546-9E3D-3CA676A47F0C}" type="slidenum">
              <a:rPr lang="fr-FR" smtClean="0"/>
              <a:t>7</a:t>
            </a:fld>
            <a:endParaRPr lang="fr-FR"/>
          </a:p>
        </p:txBody>
      </p:sp>
      <p:sp>
        <p:nvSpPr>
          <p:cNvPr id="7" name="Espace réservé du texte 5">
            <a:extLst>
              <a:ext uri="{FF2B5EF4-FFF2-40B4-BE49-F238E27FC236}">
                <a16:creationId xmlns:a16="http://schemas.microsoft.com/office/drawing/2014/main" xmlns="" id="{78E67C06-73DF-C140-8E1B-80BA21ECD0E3}"/>
              </a:ext>
            </a:extLst>
          </p:cNvPr>
          <p:cNvSpPr txBox="1">
            <a:spLocks/>
          </p:cNvSpPr>
          <p:nvPr/>
        </p:nvSpPr>
        <p:spPr>
          <a:xfrm>
            <a:off x="4669623" y="2575248"/>
            <a:ext cx="3329199" cy="3301765"/>
          </a:xfrm>
          <a:prstGeom prst="rect">
            <a:avLst/>
          </a:prstGeom>
        </p:spPr>
        <p:txBody>
          <a:bodyPr/>
          <a:lstStyle>
            <a:lvl1pPr marL="177800" indent="-177800" algn="l" defTabSz="457200" rtl="0" eaLnBrk="1" latinLnBrk="0" hangingPunct="1">
              <a:spcBef>
                <a:spcPct val="20000"/>
              </a:spcBef>
              <a:buClr>
                <a:srgbClr val="00A6BE"/>
              </a:buClr>
              <a:buSzPct val="114000"/>
              <a:buFont typeface="Wingdings" charset="2"/>
              <a:buChar char="§"/>
              <a:defRPr sz="1800" b="1" i="0" kern="1200">
                <a:solidFill>
                  <a:srgbClr val="00A6BE"/>
                </a:solidFill>
                <a:latin typeface="Arial" charset="0"/>
                <a:ea typeface="Arial" charset="0"/>
                <a:cs typeface="Arial" charset="0"/>
              </a:defRPr>
            </a:lvl1pPr>
            <a:lvl2pPr marL="627063" indent="-169863" algn="l" defTabSz="457200" rtl="0" eaLnBrk="1" latinLnBrk="0" hangingPunct="1">
              <a:spcBef>
                <a:spcPct val="20000"/>
              </a:spcBef>
              <a:buClr>
                <a:srgbClr val="00A6BE"/>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A6BE"/>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dirty="0" err="1"/>
              <a:t>reseau-canope.fr</a:t>
            </a:r>
            <a:r>
              <a:rPr lang="fr-FR" sz="1400" dirty="0"/>
              <a:t>/cap-</a:t>
            </a:r>
            <a:r>
              <a:rPr lang="fr-FR" sz="1400" dirty="0" err="1"/>
              <a:t>ecole</a:t>
            </a:r>
            <a:r>
              <a:rPr lang="fr-FR" sz="1400" dirty="0"/>
              <a:t>-inclusive</a:t>
            </a:r>
          </a:p>
        </p:txBody>
      </p:sp>
      <p:grpSp>
        <p:nvGrpSpPr>
          <p:cNvPr id="8" name="Grouper 9">
            <a:extLst>
              <a:ext uri="{FF2B5EF4-FFF2-40B4-BE49-F238E27FC236}">
                <a16:creationId xmlns:a16="http://schemas.microsoft.com/office/drawing/2014/main" xmlns="" id="{07931644-14D8-344A-A7C9-CF0DAADA2FC8}"/>
              </a:ext>
            </a:extLst>
          </p:cNvPr>
          <p:cNvGrpSpPr/>
          <p:nvPr/>
        </p:nvGrpSpPr>
        <p:grpSpPr>
          <a:xfrm>
            <a:off x="833144" y="704725"/>
            <a:ext cx="525531" cy="171686"/>
            <a:chOff x="5391302" y="1426464"/>
            <a:chExt cx="604579" cy="197510"/>
          </a:xfrm>
          <a:solidFill>
            <a:srgbClr val="00A6BE"/>
          </a:solidFill>
        </p:grpSpPr>
        <p:sp>
          <p:nvSpPr>
            <p:cNvPr id="9" name="Rectangle 8">
              <a:extLst>
                <a:ext uri="{FF2B5EF4-FFF2-40B4-BE49-F238E27FC236}">
                  <a16:creationId xmlns:a16="http://schemas.microsoft.com/office/drawing/2014/main" xmlns="" id="{0F29F2A4-1F8A-544F-9268-7872352AF5B9}"/>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xmlns="" id="{A8B9C873-620D-6B43-A738-12885D92C7BB}"/>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44" y="914044"/>
            <a:ext cx="3433848" cy="5299227"/>
          </a:xfrm>
          <a:prstGeom prst="rect">
            <a:avLst/>
          </a:prstGeom>
        </p:spPr>
      </p:pic>
    </p:spTree>
    <p:extLst>
      <p:ext uri="{BB962C8B-B14F-4D97-AF65-F5344CB8AC3E}">
        <p14:creationId xmlns:p14="http://schemas.microsoft.com/office/powerpoint/2010/main" val="3104751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780B8B-9744-5A46-9C89-D33757B92CBC}"/>
              </a:ext>
            </a:extLst>
          </p:cNvPr>
          <p:cNvSpPr>
            <a:spLocks noGrp="1"/>
          </p:cNvSpPr>
          <p:nvPr>
            <p:ph type="title"/>
          </p:nvPr>
        </p:nvSpPr>
        <p:spPr>
          <a:xfrm>
            <a:off x="718999" y="867876"/>
            <a:ext cx="7881400" cy="1286937"/>
          </a:xfrm>
        </p:spPr>
        <p:txBody>
          <a:bodyPr/>
          <a:lstStyle/>
          <a:p>
            <a:r>
              <a:rPr lang="fr-FR" dirty="0">
                <a:solidFill>
                  <a:srgbClr val="00A6BE"/>
                </a:solidFill>
              </a:rPr>
              <a:t>Cap école inclusive, </a:t>
            </a:r>
            <a:br>
              <a:rPr lang="fr-FR" dirty="0">
                <a:solidFill>
                  <a:srgbClr val="00A6BE"/>
                </a:solidFill>
              </a:rPr>
            </a:br>
            <a:r>
              <a:rPr lang="fr-FR" dirty="0">
                <a:solidFill>
                  <a:srgbClr val="00A6BE"/>
                </a:solidFill>
              </a:rPr>
              <a:t>une plateforme numérique </a:t>
            </a:r>
            <a:br>
              <a:rPr lang="fr-FR" dirty="0">
                <a:solidFill>
                  <a:srgbClr val="00A6BE"/>
                </a:solidFill>
              </a:rPr>
            </a:br>
            <a:r>
              <a:rPr lang="fr-FR" dirty="0">
                <a:solidFill>
                  <a:srgbClr val="00A6BE"/>
                </a:solidFill>
              </a:rPr>
              <a:t>pour tous les enseignants</a:t>
            </a:r>
          </a:p>
        </p:txBody>
      </p:sp>
      <p:sp>
        <p:nvSpPr>
          <p:cNvPr id="3" name="Espace réservé du contenu 2">
            <a:extLst>
              <a:ext uri="{FF2B5EF4-FFF2-40B4-BE49-F238E27FC236}">
                <a16:creationId xmlns:a16="http://schemas.microsoft.com/office/drawing/2014/main" xmlns="" id="{4C984EC0-066A-4745-AB56-E3AAF070E5A6}"/>
              </a:ext>
            </a:extLst>
          </p:cNvPr>
          <p:cNvSpPr>
            <a:spLocks noGrp="1"/>
          </p:cNvSpPr>
          <p:nvPr>
            <p:ph idx="1"/>
          </p:nvPr>
        </p:nvSpPr>
        <p:spPr>
          <a:xfrm>
            <a:off x="805400" y="2266121"/>
            <a:ext cx="7881400" cy="3984616"/>
          </a:xfrm>
        </p:spPr>
        <p:txBody>
          <a:bodyPr/>
          <a:lstStyle/>
          <a:p>
            <a:r>
              <a:rPr lang="fr-FR" dirty="0"/>
              <a:t>Des outils clés en main</a:t>
            </a:r>
          </a:p>
          <a:p>
            <a:pPr lvl="1">
              <a:buFont typeface="Wingdings" panose="05000000000000000000" pitchFamily="2" charset="2"/>
              <a:buChar char="ü"/>
            </a:pPr>
            <a:r>
              <a:rPr lang="fr-FR" dirty="0"/>
              <a:t>une grille d’observation à compléter en ligne </a:t>
            </a:r>
            <a:br>
              <a:rPr lang="fr-FR" dirty="0"/>
            </a:br>
            <a:r>
              <a:rPr lang="fr-FR" dirty="0"/>
              <a:t>ou à télécharger pour identifier les besoins particuliers des élèves </a:t>
            </a:r>
            <a:r>
              <a:rPr lang="fr-FR" dirty="0">
                <a:solidFill>
                  <a:srgbClr val="FF0000"/>
                </a:solidFill>
              </a:rPr>
              <a:t>;</a:t>
            </a:r>
          </a:p>
          <a:p>
            <a:pPr lvl="1">
              <a:buFont typeface="Wingdings" panose="05000000000000000000" pitchFamily="2" charset="2"/>
              <a:buChar char="ü"/>
            </a:pPr>
            <a:r>
              <a:rPr lang="fr-FR" dirty="0"/>
              <a:t>des dizaines de fiches pédagogiques pour adapter son enseignement </a:t>
            </a:r>
            <a:r>
              <a:rPr lang="fr-FR" dirty="0">
                <a:solidFill>
                  <a:srgbClr val="FF0000"/>
                </a:solidFill>
              </a:rPr>
              <a:t>;</a:t>
            </a:r>
          </a:p>
          <a:p>
            <a:pPr lvl="1">
              <a:buFont typeface="Wingdings" panose="05000000000000000000" pitchFamily="2" charset="2"/>
              <a:buChar char="ü"/>
            </a:pPr>
            <a:r>
              <a:rPr lang="fr-FR" dirty="0"/>
              <a:t>une carte interactive pour trouver les personnes ressources par département</a:t>
            </a:r>
          </a:p>
          <a:p>
            <a:endParaRPr lang="fr-FR" dirty="0"/>
          </a:p>
          <a:p>
            <a:r>
              <a:rPr lang="fr-FR" dirty="0"/>
              <a:t>Des ressources audiovisuelles</a:t>
            </a:r>
          </a:p>
          <a:p>
            <a:pPr lvl="1">
              <a:buFont typeface="Wingdings" panose="05000000000000000000" pitchFamily="2" charset="2"/>
              <a:buChar char="ü"/>
            </a:pPr>
            <a:r>
              <a:rPr lang="fr-FR" dirty="0"/>
              <a:t>d</a:t>
            </a:r>
            <a:r>
              <a:rPr lang="fr-FR" dirty="0" smtClean="0"/>
              <a:t>es </a:t>
            </a:r>
            <a:r>
              <a:rPr lang="fr-FR" dirty="0"/>
              <a:t>vidéos d’animation pour comprendre ce que ressent l’élève </a:t>
            </a:r>
            <a:r>
              <a:rPr lang="fr-FR" dirty="0">
                <a:solidFill>
                  <a:srgbClr val="FF0000"/>
                </a:solidFill>
              </a:rPr>
              <a:t>;</a:t>
            </a:r>
          </a:p>
          <a:p>
            <a:pPr lvl="1">
              <a:buFont typeface="Wingdings" panose="05000000000000000000" pitchFamily="2" charset="2"/>
              <a:buChar char="ü"/>
            </a:pPr>
            <a:r>
              <a:rPr lang="fr-FR" dirty="0"/>
              <a:t>d</a:t>
            </a:r>
            <a:r>
              <a:rPr lang="fr-FR" dirty="0" smtClean="0"/>
              <a:t>es </a:t>
            </a:r>
            <a:r>
              <a:rPr lang="fr-FR" dirty="0"/>
              <a:t>podcasts pour enrichir sa pratique pédagogique et bénéficier </a:t>
            </a:r>
            <a:br>
              <a:rPr lang="fr-FR" dirty="0"/>
            </a:br>
            <a:r>
              <a:rPr lang="fr-FR" dirty="0"/>
              <a:t>des conseils de ses </a:t>
            </a:r>
            <a:r>
              <a:rPr lang="fr-FR" dirty="0" smtClean="0"/>
              <a:t>pairs</a:t>
            </a:r>
            <a:r>
              <a:rPr lang="fr-FR" dirty="0">
                <a:solidFill>
                  <a:srgbClr val="FF0000"/>
                </a:solidFill>
              </a:rPr>
              <a:t> </a:t>
            </a:r>
            <a:r>
              <a:rPr lang="fr-FR" dirty="0" smtClean="0">
                <a:solidFill>
                  <a:srgbClr val="FF0000"/>
                </a:solidFill>
              </a:rPr>
              <a:t>;</a:t>
            </a:r>
            <a:endParaRPr lang="fr-FR" dirty="0">
              <a:solidFill>
                <a:srgbClr val="FF0000"/>
              </a:solidFill>
            </a:endParaRPr>
          </a:p>
          <a:p>
            <a:pPr lvl="1">
              <a:buFont typeface="Wingdings" panose="05000000000000000000" pitchFamily="2" charset="2"/>
              <a:buChar char="ü"/>
            </a:pPr>
            <a:r>
              <a:rPr lang="fr-FR" dirty="0"/>
              <a:t>d</a:t>
            </a:r>
            <a:r>
              <a:rPr lang="fr-FR" dirty="0" smtClean="0"/>
              <a:t>es </a:t>
            </a:r>
            <a:r>
              <a:rPr lang="fr-FR" dirty="0"/>
              <a:t>interviews d’experts pour s’informer et se </a:t>
            </a:r>
            <a:r>
              <a:rPr lang="fr-FR" dirty="0" smtClean="0"/>
              <a:t>former</a:t>
            </a:r>
            <a:r>
              <a:rPr lang="fr-FR" dirty="0">
                <a:solidFill>
                  <a:srgbClr val="FF0000"/>
                </a:solidFill>
              </a:rPr>
              <a:t>.</a:t>
            </a:r>
          </a:p>
          <a:p>
            <a:pPr marL="0" indent="0">
              <a:buNone/>
            </a:pPr>
            <a:endParaRPr lang="fr-FR" dirty="0"/>
          </a:p>
        </p:txBody>
      </p:sp>
      <p:sp>
        <p:nvSpPr>
          <p:cNvPr id="4" name="Espace réservé du numéro de diapositive 3">
            <a:extLst>
              <a:ext uri="{FF2B5EF4-FFF2-40B4-BE49-F238E27FC236}">
                <a16:creationId xmlns:a16="http://schemas.microsoft.com/office/drawing/2014/main" xmlns="" id="{C32D950D-2402-4A49-8250-CC1510309204}"/>
              </a:ext>
            </a:extLst>
          </p:cNvPr>
          <p:cNvSpPr>
            <a:spLocks noGrp="1"/>
          </p:cNvSpPr>
          <p:nvPr>
            <p:ph type="sldNum" sz="quarter" idx="12"/>
          </p:nvPr>
        </p:nvSpPr>
        <p:spPr/>
        <p:txBody>
          <a:bodyPr/>
          <a:lstStyle/>
          <a:p>
            <a:fld id="{A786685B-2977-D546-9E3D-3CA676A47F0C}" type="slidenum">
              <a:rPr lang="fr-FR" smtClean="0"/>
              <a:t>8</a:t>
            </a:fld>
            <a:endParaRPr lang="fr-FR"/>
          </a:p>
        </p:txBody>
      </p:sp>
      <p:grpSp>
        <p:nvGrpSpPr>
          <p:cNvPr id="5" name="Grouper 9">
            <a:extLst>
              <a:ext uri="{FF2B5EF4-FFF2-40B4-BE49-F238E27FC236}">
                <a16:creationId xmlns:a16="http://schemas.microsoft.com/office/drawing/2014/main" xmlns="" id="{07E4EFF4-CF9C-5B47-9B00-9401FDC0BFBD}"/>
              </a:ext>
            </a:extLst>
          </p:cNvPr>
          <p:cNvGrpSpPr/>
          <p:nvPr/>
        </p:nvGrpSpPr>
        <p:grpSpPr>
          <a:xfrm>
            <a:off x="832232" y="584883"/>
            <a:ext cx="525531" cy="171686"/>
            <a:chOff x="5391302" y="1426464"/>
            <a:chExt cx="604579" cy="197510"/>
          </a:xfrm>
          <a:solidFill>
            <a:srgbClr val="00A6BE"/>
          </a:solidFill>
        </p:grpSpPr>
        <p:sp>
          <p:nvSpPr>
            <p:cNvPr id="6" name="Rectangle 5">
              <a:extLst>
                <a:ext uri="{FF2B5EF4-FFF2-40B4-BE49-F238E27FC236}">
                  <a16:creationId xmlns:a16="http://schemas.microsoft.com/office/drawing/2014/main" xmlns="" id="{83F0B2D7-BE0B-4B4C-9B53-A5CD46921A45}"/>
                </a:ext>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CC093595-DEF3-C943-B9DE-EA309175AFF4}"/>
                </a:ext>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0399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BDFF79-1DE8-AD48-A82F-83CDDC906C83}"/>
              </a:ext>
            </a:extLst>
          </p:cNvPr>
          <p:cNvSpPr>
            <a:spLocks noGrp="1"/>
          </p:cNvSpPr>
          <p:nvPr>
            <p:ph type="title"/>
          </p:nvPr>
        </p:nvSpPr>
        <p:spPr>
          <a:xfrm>
            <a:off x="3011069" y="2245943"/>
            <a:ext cx="5590311" cy="2006323"/>
          </a:xfrm>
        </p:spPr>
        <p:txBody>
          <a:bodyPr>
            <a:normAutofit fontScale="90000"/>
          </a:bodyPr>
          <a:lstStyle/>
          <a:p>
            <a:r>
              <a:rPr lang="fr-FR" dirty="0"/>
              <a:t>Une plateforme réalisée par et pour </a:t>
            </a:r>
            <a:br>
              <a:rPr lang="fr-FR" dirty="0"/>
            </a:br>
            <a:r>
              <a:rPr lang="fr-FR" dirty="0" smtClean="0"/>
              <a:t>la </a:t>
            </a:r>
            <a:r>
              <a:rPr lang="fr-FR" dirty="0"/>
              <a:t>communauté éducative</a:t>
            </a:r>
          </a:p>
        </p:txBody>
      </p:sp>
      <p:sp>
        <p:nvSpPr>
          <p:cNvPr id="3" name="Espace réservé du numéro de diapositive 2">
            <a:extLst>
              <a:ext uri="{FF2B5EF4-FFF2-40B4-BE49-F238E27FC236}">
                <a16:creationId xmlns:a16="http://schemas.microsoft.com/office/drawing/2014/main" xmlns="" id="{1E7CAC8A-A2C7-C64A-9925-82DD8BD00127}"/>
              </a:ext>
            </a:extLst>
          </p:cNvPr>
          <p:cNvSpPr>
            <a:spLocks noGrp="1"/>
          </p:cNvSpPr>
          <p:nvPr>
            <p:ph type="sldNum" sz="quarter" idx="12"/>
          </p:nvPr>
        </p:nvSpPr>
        <p:spPr/>
        <p:txBody>
          <a:bodyPr/>
          <a:lstStyle/>
          <a:p>
            <a:fld id="{C6B7B3CB-E3BA-F74C-AB76-86EFC5843CD6}" type="slidenum">
              <a:rPr lang="fr-FR" smtClean="0"/>
              <a:pPr/>
              <a:t>9</a:t>
            </a:fld>
            <a:endParaRPr lang="fr-FR" dirty="0"/>
          </a:p>
        </p:txBody>
      </p:sp>
      <p:sp>
        <p:nvSpPr>
          <p:cNvPr id="4" name="Espace réservé du texte 3">
            <a:extLst>
              <a:ext uri="{FF2B5EF4-FFF2-40B4-BE49-F238E27FC236}">
                <a16:creationId xmlns:a16="http://schemas.microsoft.com/office/drawing/2014/main" xmlns="" id="{13B2C805-B7D0-DB47-9D88-9F527130D02D}"/>
              </a:ext>
            </a:extLst>
          </p:cNvPr>
          <p:cNvSpPr>
            <a:spLocks noGrp="1"/>
          </p:cNvSpPr>
          <p:nvPr>
            <p:ph type="body" sz="quarter" idx="13"/>
          </p:nvPr>
        </p:nvSpPr>
        <p:spPr>
          <a:xfrm>
            <a:off x="3110461" y="4119944"/>
            <a:ext cx="5590006" cy="2270966"/>
          </a:xfrm>
        </p:spPr>
        <p:txBody>
          <a:bodyPr>
            <a:normAutofit fontScale="85000" lnSpcReduction="20000"/>
          </a:bodyPr>
          <a:lstStyle/>
          <a:p>
            <a:pPr marL="285750" indent="-285750">
              <a:buFont typeface="Wingdings" pitchFamily="2" charset="2"/>
              <a:buChar char="§"/>
            </a:pPr>
            <a:r>
              <a:rPr lang="fr-FR" b="1" dirty="0">
                <a:solidFill>
                  <a:srgbClr val="00A6BE"/>
                </a:solidFill>
              </a:rPr>
              <a:t>Les besoins des professeurs pris en compte </a:t>
            </a:r>
            <a:br>
              <a:rPr lang="fr-FR" b="1" dirty="0">
                <a:solidFill>
                  <a:srgbClr val="00A6BE"/>
                </a:solidFill>
              </a:rPr>
            </a:br>
            <a:r>
              <a:rPr lang="fr-FR" b="1" dirty="0">
                <a:solidFill>
                  <a:srgbClr val="00A6BE"/>
                </a:solidFill>
              </a:rPr>
              <a:t>dès l’origine du </a:t>
            </a:r>
            <a:r>
              <a:rPr lang="fr-FR" b="1" dirty="0" smtClean="0">
                <a:solidFill>
                  <a:srgbClr val="00A6BE"/>
                </a:solidFill>
              </a:rPr>
              <a:t>projet </a:t>
            </a:r>
            <a:r>
              <a:rPr lang="fr-FR" sz="1400" dirty="0" smtClean="0">
                <a:solidFill>
                  <a:srgbClr val="00A6BE"/>
                </a:solidFill>
              </a:rPr>
              <a:t>(70 professeurs ont </a:t>
            </a:r>
            <a:r>
              <a:rPr lang="fr-FR" sz="1400" dirty="0">
                <a:solidFill>
                  <a:srgbClr val="00A6BE"/>
                </a:solidFill>
              </a:rPr>
              <a:t>participé à sa </a:t>
            </a:r>
            <a:r>
              <a:rPr lang="fr-FR" sz="1400" dirty="0" smtClean="0">
                <a:solidFill>
                  <a:srgbClr val="00A6BE"/>
                </a:solidFill>
              </a:rPr>
              <a:t>conception)</a:t>
            </a:r>
          </a:p>
          <a:p>
            <a:pPr marL="285750" indent="-285750">
              <a:buFont typeface="Wingdings" pitchFamily="2" charset="2"/>
              <a:buChar char="§"/>
            </a:pPr>
            <a:endParaRPr lang="fr-FR" sz="1400" b="1" dirty="0">
              <a:solidFill>
                <a:srgbClr val="00A6BE"/>
              </a:solidFill>
            </a:endParaRPr>
          </a:p>
          <a:p>
            <a:pPr marL="285750" indent="-285750">
              <a:buFont typeface="Wingdings" pitchFamily="2" charset="2"/>
              <a:buChar char="§"/>
            </a:pPr>
            <a:r>
              <a:rPr lang="fr-FR" b="1" dirty="0">
                <a:solidFill>
                  <a:srgbClr val="00A6BE"/>
                </a:solidFill>
              </a:rPr>
              <a:t>une plateforme réservée à la communauté </a:t>
            </a:r>
            <a:br>
              <a:rPr lang="fr-FR" b="1" dirty="0">
                <a:solidFill>
                  <a:srgbClr val="00A6BE"/>
                </a:solidFill>
              </a:rPr>
            </a:br>
            <a:r>
              <a:rPr lang="fr-FR" b="1" dirty="0">
                <a:solidFill>
                  <a:srgbClr val="00A6BE"/>
                </a:solidFill>
              </a:rPr>
              <a:t>éducative (accessible avec son adresse mail emailing académique)</a:t>
            </a:r>
          </a:p>
          <a:p>
            <a:pPr marL="285750" indent="-285750">
              <a:buFont typeface="Wingdings" pitchFamily="2" charset="2"/>
              <a:buChar char="§"/>
            </a:pPr>
            <a:endParaRPr lang="fr-FR" b="1" dirty="0">
              <a:solidFill>
                <a:srgbClr val="00A6BE"/>
              </a:solidFill>
            </a:endParaRPr>
          </a:p>
          <a:p>
            <a:pPr marL="285750" indent="-285750">
              <a:buFont typeface="Wingdings" pitchFamily="2" charset="2"/>
              <a:buChar char="§"/>
            </a:pPr>
            <a:r>
              <a:rPr lang="fr-FR" b="1" dirty="0">
                <a:solidFill>
                  <a:srgbClr val="00A6BE"/>
                </a:solidFill>
              </a:rPr>
              <a:t>une démarche d’amélioration continue nourrie par les remontées des utilisateurs avec un premier bilan fin 2019 </a:t>
            </a:r>
            <a:endParaRPr lang="fr-FR" b="1" dirty="0" smtClean="0">
              <a:solidFill>
                <a:srgbClr val="00A6BE"/>
              </a:solidFill>
            </a:endParaRPr>
          </a:p>
          <a:p>
            <a:pPr marL="285750" indent="-285750">
              <a:buFont typeface="Wingdings" pitchFamily="2" charset="2"/>
              <a:buChar char="§"/>
            </a:pPr>
            <a:endParaRPr lang="fr-FR" b="1" dirty="0">
              <a:solidFill>
                <a:srgbClr val="00A6BE"/>
              </a:solidFill>
            </a:endParaRPr>
          </a:p>
          <a:p>
            <a:pPr marL="285750" indent="-285750">
              <a:buFont typeface="Wingdings" pitchFamily="2" charset="2"/>
              <a:buChar char="§"/>
            </a:pPr>
            <a:r>
              <a:rPr lang="fr-FR" b="1" dirty="0">
                <a:solidFill>
                  <a:srgbClr val="00A6BE"/>
                </a:solidFill>
              </a:rPr>
              <a:t>des contenus nombreux qui seront enrichis progressivement</a:t>
            </a:r>
          </a:p>
          <a:p>
            <a:endParaRPr lang="fr-FR" b="1" dirty="0"/>
          </a:p>
        </p:txBody>
      </p:sp>
      <p:pic>
        <p:nvPicPr>
          <p:cNvPr id="5" name="Picture 2" descr="https://www.vectorlogo.es/wp-content/uploads/2019/07/logo-vector-ministere-de-l-education-nationale-et-de-la-jeuness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233" t="9218" r="35291" b="8698"/>
          <a:stretch/>
        </p:blipFill>
        <p:spPr bwMode="auto">
          <a:xfrm>
            <a:off x="1026505" y="5590810"/>
            <a:ext cx="605238" cy="828000"/>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41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D9FF8951EFCA0948942EE59C0EFD8001" ma:contentTypeVersion="2" ma:contentTypeDescription="Crée un document." ma:contentTypeScope="" ma:versionID="fbbb167b256f5312d3ec15be388c05c8">
  <xsd:schema xmlns:xsd="http://www.w3.org/2001/XMLSchema" xmlns:xs="http://www.w3.org/2001/XMLSchema" xmlns:p="http://schemas.microsoft.com/office/2006/metadata/properties" xmlns:ns2="A2F64780-A929-4AA1-B3E6-0816FE131A1C" targetNamespace="http://schemas.microsoft.com/office/2006/metadata/properties" ma:root="true" ma:fieldsID="878363aa4cacdb34e465d21402de68fd" ns2:_="">
    <xsd:import namespace="A2F64780-A929-4AA1-B3E6-0816FE131A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F64780-A929-4AA1-B3E6-0816FE131A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A2F64780-A929-4AA1-B3E6-0816FE131A1C" xsi:nil="true"/>
  </documentManagement>
</p:properties>
</file>

<file path=customXml/itemProps1.xml><?xml version="1.0" encoding="utf-8"?>
<ds:datastoreItem xmlns:ds="http://schemas.openxmlformats.org/officeDocument/2006/customXml" ds:itemID="{A95CEEE5-92C4-4676-ADC3-FF5949841B77}">
  <ds:schemaRefs>
    <ds:schemaRef ds:uri="http://schemas.microsoft.com/sharepoint/v3/contenttype/forms"/>
  </ds:schemaRefs>
</ds:datastoreItem>
</file>

<file path=customXml/itemProps2.xml><?xml version="1.0" encoding="utf-8"?>
<ds:datastoreItem xmlns:ds="http://schemas.openxmlformats.org/officeDocument/2006/customXml" ds:itemID="{7879F0E4-241D-4C76-A14A-C24AFF00E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F64780-A929-4AA1-B3E6-0816FE131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E18C37-4CFE-4B35-97A3-E3D50F0274FF}">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A2F64780-A929-4AA1-B3E6-0816FE131A1C"/>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2066</TotalTime>
  <Words>576</Words>
  <Application>Microsoft Office PowerPoint</Application>
  <PresentationFormat>Affichage à l'écran (4:3)</PresentationFormat>
  <Paragraphs>163</Paragraphs>
  <Slides>33</Slides>
  <Notes>0</Notes>
  <HiddenSlides>0</HiddenSlides>
  <MMClips>0</MMClips>
  <ScaleCrop>false</ScaleCrop>
  <HeadingPairs>
    <vt:vector size="4" baseType="variant">
      <vt:variant>
        <vt:lpstr>Thème</vt:lpstr>
      </vt:variant>
      <vt:variant>
        <vt:i4>5</vt:i4>
      </vt:variant>
      <vt:variant>
        <vt:lpstr>Titres des diapositives</vt:lpstr>
      </vt:variant>
      <vt:variant>
        <vt:i4>33</vt:i4>
      </vt:variant>
    </vt:vector>
  </HeadingPairs>
  <TitlesOfParts>
    <vt:vector size="38" baseType="lpstr">
      <vt:lpstr>pages de contenus</vt:lpstr>
      <vt:lpstr>1_pages de contenus</vt:lpstr>
      <vt:lpstr>page de presentation et de partie</vt:lpstr>
      <vt:lpstr>page de sous-partie</vt:lpstr>
      <vt:lpstr>1_page de sous-partie</vt:lpstr>
      <vt:lpstr>Présentation PowerPoint</vt:lpstr>
      <vt:lpstr>SOMMAIRE</vt:lpstr>
      <vt:lpstr>Un grand service public de l’école inclusive dès la rentrée 2019</vt:lpstr>
      <vt:lpstr>Présentation PowerPoint</vt:lpstr>
      <vt:lpstr>Clip de présentation de la plateforme Cap école inclusive</vt:lpstr>
      <vt:lpstr>Présentation PowerPoint</vt:lpstr>
      <vt:lpstr>Présentation PowerPoint</vt:lpstr>
      <vt:lpstr>Cap école inclusive,  une plateforme numérique  pour tous les enseignants</vt:lpstr>
      <vt:lpstr>Une plateforme réalisée par et pour  la communauté éducative</vt:lpstr>
      <vt:lpstr>ÉTAPE 1 – OBSERVER</vt:lpstr>
      <vt:lpstr>Exemple - grille d’observation</vt:lpstr>
      <vt:lpstr>Exemple - grille d’observation</vt:lpstr>
      <vt:lpstr>Présentation PowerPoint</vt:lpstr>
      <vt:lpstr>ÉTAPE 2 – AMÉNAGER/ADAPTER</vt:lpstr>
      <vt:lpstr>Exemple – Suggestions d’adaptations</vt:lpstr>
      <vt:lpstr>Exemple d’une fiche d’adaptation</vt:lpstr>
      <vt:lpstr>Trouver de l’aide</vt:lpstr>
      <vt:lpstr>Carte interactive  disponible dès la page d’accueil ou par l’onglet trouver de l’aide </vt:lpstr>
      <vt:lpstr>Carte interactive  </vt:lpstr>
      <vt:lpstr>Carnet d’adresses disponible à partir de la rubrique « trouver de l’aide » </vt:lpstr>
      <vt:lpstr>Présentation PowerPoint</vt:lpstr>
      <vt:lpstr>S’informer et se former</vt:lpstr>
      <vt:lpstr>Présentation PowerPoint</vt:lpstr>
      <vt:lpstr>Présentation PowerPoint</vt:lpstr>
      <vt:lpstr>Les films d’animation</vt:lpstr>
      <vt:lpstr>Exemple :  difficultés à expression comportementales</vt:lpstr>
      <vt:lpstr>Les interviews d’experts</vt:lpstr>
      <vt:lpstr> Exemple :  les difficultés à expression comportementale </vt:lpstr>
      <vt:lpstr>Les tables rondes d’acteurs du terrain</vt:lpstr>
      <vt:lpstr>Exemple :  présentation des impacts sur la situation d’apprentissage</vt:lpstr>
      <vt:lpstr>Cap école inclusive c’est :</vt:lpstr>
      <vt:lpstr>Ce que disent les enseignants   Recueil de leurs premières impressions le 3 juillet 2019 à la Librairie Canopé</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CATHERINE SIMON</cp:lastModifiedBy>
  <cp:revision>221</cp:revision>
  <cp:lastPrinted>2015-02-04T16:19:06Z</cp:lastPrinted>
  <dcterms:created xsi:type="dcterms:W3CDTF">2015-02-04T10:43:31Z</dcterms:created>
  <dcterms:modified xsi:type="dcterms:W3CDTF">2019-09-03T07:24:43Z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0x010100873AB55E0CC5DA459F57F5A42893F46A005A087D358B12CA4E82A8A8BA9B8A8CF200D3544DBFAD4F664AA25DF68E6D1F0A9E00689F2856DFEDCE40890FDCED81A7DFC900D9FF8951EFCA0948942EE59C0EFD8001</vt:lpwstr>
  </property>
</Properties>
</file>